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7"/>
    <p:restoredTop sz="95755"/>
  </p:normalViewPr>
  <p:slideViewPr>
    <p:cSldViewPr snapToGrid="0">
      <p:cViewPr varScale="1">
        <p:scale>
          <a:sx n="112" d="100"/>
          <a:sy n="112"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1C63F-530A-BF45-9456-CFFB818D8CB6}" type="datetimeFigureOut">
              <a:rPr kumimoji="1" lang="ja-JP" altLang="en-US" smtClean="0"/>
              <a:t>2023/8/24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D5D44-CCA4-324A-8139-BF4628F1FC3C}" type="slidenum">
              <a:rPr kumimoji="1" lang="ja-JP" altLang="en-US" smtClean="0"/>
              <a:t>‹#›</a:t>
            </a:fld>
            <a:endParaRPr kumimoji="1" lang="ja-JP" altLang="en-US"/>
          </a:p>
        </p:txBody>
      </p:sp>
    </p:spTree>
    <p:extLst>
      <p:ext uri="{BB962C8B-B14F-4D97-AF65-F5344CB8AC3E}">
        <p14:creationId xmlns:p14="http://schemas.microsoft.com/office/powerpoint/2010/main" val="33620444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F9D5D44-CCA4-324A-8139-BF4628F1FC3C}" type="slidenum">
              <a:rPr kumimoji="1" lang="ja-JP" altLang="en-US" smtClean="0"/>
              <a:t>6</a:t>
            </a:fld>
            <a:endParaRPr kumimoji="1" lang="ja-JP" altLang="en-US"/>
          </a:p>
        </p:txBody>
      </p:sp>
    </p:spTree>
    <p:extLst>
      <p:ext uri="{BB962C8B-B14F-4D97-AF65-F5344CB8AC3E}">
        <p14:creationId xmlns:p14="http://schemas.microsoft.com/office/powerpoint/2010/main" val="88013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4AE0E-4778-FFC0-C184-65AFB0D3CB2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9C65D05-8C05-7CA5-A02D-FEF70C22D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50A4054-70B0-2C24-AED9-54C7A4C60FAB}"/>
              </a:ext>
            </a:extLst>
          </p:cNvPr>
          <p:cNvSpPr>
            <a:spLocks noGrp="1"/>
          </p:cNvSpPr>
          <p:nvPr>
            <p:ph type="dt" sz="half" idx="10"/>
          </p:nvPr>
        </p:nvSpPr>
        <p:spPr/>
        <p:txBody>
          <a:bodyPr/>
          <a:lstStyle/>
          <a:p>
            <a:fld id="{EBE3F74D-2B5F-8A41-8400-CE795EEC339D}" type="datetimeFigureOut">
              <a:rPr kumimoji="1" lang="ja-JP" altLang="en-US" smtClean="0"/>
              <a:t>2023/8/24</a:t>
            </a:fld>
            <a:endParaRPr kumimoji="1" lang="ja-JP" altLang="en-US"/>
          </a:p>
        </p:txBody>
      </p:sp>
      <p:sp>
        <p:nvSpPr>
          <p:cNvPr id="5" name="フッター プレースホルダー 4">
            <a:extLst>
              <a:ext uri="{FF2B5EF4-FFF2-40B4-BE49-F238E27FC236}">
                <a16:creationId xmlns:a16="http://schemas.microsoft.com/office/drawing/2014/main" id="{357D5944-C253-FD1D-BE56-F28D2612FA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07D72A-9249-BF6F-9E42-890A21EA4628}"/>
              </a:ext>
            </a:extLst>
          </p:cNvPr>
          <p:cNvSpPr>
            <a:spLocks noGrp="1"/>
          </p:cNvSpPr>
          <p:nvPr>
            <p:ph type="sldNum" sz="quarter" idx="12"/>
          </p:nvPr>
        </p:nvSpPr>
        <p:spPr/>
        <p:txBody>
          <a:body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3500568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30FD9B-4F91-33AE-662A-2CD9376AC3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DFFAD5-C33F-1BC5-55A7-80741A5F592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416CBD-6FB2-47C5-001B-23F99387A566}"/>
              </a:ext>
            </a:extLst>
          </p:cNvPr>
          <p:cNvSpPr>
            <a:spLocks noGrp="1"/>
          </p:cNvSpPr>
          <p:nvPr>
            <p:ph type="dt" sz="half" idx="10"/>
          </p:nvPr>
        </p:nvSpPr>
        <p:spPr/>
        <p:txBody>
          <a:bodyPr/>
          <a:lstStyle/>
          <a:p>
            <a:fld id="{EBE3F74D-2B5F-8A41-8400-CE795EEC339D}" type="datetimeFigureOut">
              <a:rPr kumimoji="1" lang="ja-JP" altLang="en-US" smtClean="0"/>
              <a:t>2023/8/24</a:t>
            </a:fld>
            <a:endParaRPr kumimoji="1" lang="ja-JP" altLang="en-US"/>
          </a:p>
        </p:txBody>
      </p:sp>
      <p:sp>
        <p:nvSpPr>
          <p:cNvPr id="5" name="フッター プレースホルダー 4">
            <a:extLst>
              <a:ext uri="{FF2B5EF4-FFF2-40B4-BE49-F238E27FC236}">
                <a16:creationId xmlns:a16="http://schemas.microsoft.com/office/drawing/2014/main" id="{E8354192-F9A2-DFC3-AC83-04D7F10CC7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3D33A1-0A25-5BFA-C2DC-38A14EE874B6}"/>
              </a:ext>
            </a:extLst>
          </p:cNvPr>
          <p:cNvSpPr>
            <a:spLocks noGrp="1"/>
          </p:cNvSpPr>
          <p:nvPr>
            <p:ph type="sldNum" sz="quarter" idx="12"/>
          </p:nvPr>
        </p:nvSpPr>
        <p:spPr/>
        <p:txBody>
          <a:body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224577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8C828E-185D-5CBD-77F5-1D09AEA6968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F6BC90-8EDF-800B-78C2-9C188E6E880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09F5FB-57E9-CBCB-7285-3482ABF49618}"/>
              </a:ext>
            </a:extLst>
          </p:cNvPr>
          <p:cNvSpPr>
            <a:spLocks noGrp="1"/>
          </p:cNvSpPr>
          <p:nvPr>
            <p:ph type="dt" sz="half" idx="10"/>
          </p:nvPr>
        </p:nvSpPr>
        <p:spPr/>
        <p:txBody>
          <a:bodyPr/>
          <a:lstStyle/>
          <a:p>
            <a:fld id="{EBE3F74D-2B5F-8A41-8400-CE795EEC339D}" type="datetimeFigureOut">
              <a:rPr kumimoji="1" lang="ja-JP" altLang="en-US" smtClean="0"/>
              <a:t>2023/8/24</a:t>
            </a:fld>
            <a:endParaRPr kumimoji="1" lang="ja-JP" altLang="en-US"/>
          </a:p>
        </p:txBody>
      </p:sp>
      <p:sp>
        <p:nvSpPr>
          <p:cNvPr id="5" name="フッター プレースホルダー 4">
            <a:extLst>
              <a:ext uri="{FF2B5EF4-FFF2-40B4-BE49-F238E27FC236}">
                <a16:creationId xmlns:a16="http://schemas.microsoft.com/office/drawing/2014/main" id="{C476CF86-7C44-6ACC-A3F8-4E21717B65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55EAE5-8E0D-2871-2A61-EDC5CA853ECE}"/>
              </a:ext>
            </a:extLst>
          </p:cNvPr>
          <p:cNvSpPr>
            <a:spLocks noGrp="1"/>
          </p:cNvSpPr>
          <p:nvPr>
            <p:ph type="sldNum" sz="quarter" idx="12"/>
          </p:nvPr>
        </p:nvSpPr>
        <p:spPr/>
        <p:txBody>
          <a:body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268035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D80A1-746E-2ED5-8481-30B64BA44EA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9ECCEF-2726-BAE5-0598-075ADC31D1E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B1E388-9EBA-733D-0241-0E32476EFB4D}"/>
              </a:ext>
            </a:extLst>
          </p:cNvPr>
          <p:cNvSpPr>
            <a:spLocks noGrp="1"/>
          </p:cNvSpPr>
          <p:nvPr>
            <p:ph type="dt" sz="half" idx="10"/>
          </p:nvPr>
        </p:nvSpPr>
        <p:spPr/>
        <p:txBody>
          <a:bodyPr/>
          <a:lstStyle/>
          <a:p>
            <a:fld id="{EBE3F74D-2B5F-8A41-8400-CE795EEC339D}" type="datetimeFigureOut">
              <a:rPr kumimoji="1" lang="ja-JP" altLang="en-US" smtClean="0"/>
              <a:t>2023/8/24</a:t>
            </a:fld>
            <a:endParaRPr kumimoji="1" lang="ja-JP" altLang="en-US"/>
          </a:p>
        </p:txBody>
      </p:sp>
      <p:sp>
        <p:nvSpPr>
          <p:cNvPr id="5" name="フッター プレースホルダー 4">
            <a:extLst>
              <a:ext uri="{FF2B5EF4-FFF2-40B4-BE49-F238E27FC236}">
                <a16:creationId xmlns:a16="http://schemas.microsoft.com/office/drawing/2014/main" id="{9CDC78E4-FA4A-7BF9-A69D-6E282CFFCF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AC9FC4-E5F3-328E-CA7F-030E0B0EB6B4}"/>
              </a:ext>
            </a:extLst>
          </p:cNvPr>
          <p:cNvSpPr>
            <a:spLocks noGrp="1"/>
          </p:cNvSpPr>
          <p:nvPr>
            <p:ph type="sldNum" sz="quarter" idx="12"/>
          </p:nvPr>
        </p:nvSpPr>
        <p:spPr/>
        <p:txBody>
          <a:body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73018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322333-2F24-DC09-CA6B-E51EF88B00B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3D27B8-1021-8F03-43E4-1A3B2BD831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09D8D6D-A2C7-3CEA-7717-D3EF84CE49E9}"/>
              </a:ext>
            </a:extLst>
          </p:cNvPr>
          <p:cNvSpPr>
            <a:spLocks noGrp="1"/>
          </p:cNvSpPr>
          <p:nvPr>
            <p:ph type="dt" sz="half" idx="10"/>
          </p:nvPr>
        </p:nvSpPr>
        <p:spPr/>
        <p:txBody>
          <a:bodyPr/>
          <a:lstStyle/>
          <a:p>
            <a:fld id="{EBE3F74D-2B5F-8A41-8400-CE795EEC339D}" type="datetimeFigureOut">
              <a:rPr kumimoji="1" lang="ja-JP" altLang="en-US" smtClean="0"/>
              <a:t>2023/8/24</a:t>
            </a:fld>
            <a:endParaRPr kumimoji="1" lang="ja-JP" altLang="en-US"/>
          </a:p>
        </p:txBody>
      </p:sp>
      <p:sp>
        <p:nvSpPr>
          <p:cNvPr id="5" name="フッター プレースホルダー 4">
            <a:extLst>
              <a:ext uri="{FF2B5EF4-FFF2-40B4-BE49-F238E27FC236}">
                <a16:creationId xmlns:a16="http://schemas.microsoft.com/office/drawing/2014/main" id="{888B1CEF-8A6F-C325-707B-FE73D99EEE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C30601-B242-7F14-9082-80FEE07C9F57}"/>
              </a:ext>
            </a:extLst>
          </p:cNvPr>
          <p:cNvSpPr>
            <a:spLocks noGrp="1"/>
          </p:cNvSpPr>
          <p:nvPr>
            <p:ph type="sldNum" sz="quarter" idx="12"/>
          </p:nvPr>
        </p:nvSpPr>
        <p:spPr/>
        <p:txBody>
          <a:body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185867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8AE2BC-18C2-35A4-CA66-EFAA553EA9B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D41634-18C6-35CE-1C48-FE4CD7790E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322BDA4-8C70-80CE-37D3-CBF2D96D75B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66F7BC1-17B4-6D6A-CA24-E23C09CE57ED}"/>
              </a:ext>
            </a:extLst>
          </p:cNvPr>
          <p:cNvSpPr>
            <a:spLocks noGrp="1"/>
          </p:cNvSpPr>
          <p:nvPr>
            <p:ph type="dt" sz="half" idx="10"/>
          </p:nvPr>
        </p:nvSpPr>
        <p:spPr/>
        <p:txBody>
          <a:bodyPr/>
          <a:lstStyle/>
          <a:p>
            <a:fld id="{EBE3F74D-2B5F-8A41-8400-CE795EEC339D}" type="datetimeFigureOut">
              <a:rPr kumimoji="1" lang="ja-JP" altLang="en-US" smtClean="0"/>
              <a:t>2023/8/24</a:t>
            </a:fld>
            <a:endParaRPr kumimoji="1" lang="ja-JP" altLang="en-US"/>
          </a:p>
        </p:txBody>
      </p:sp>
      <p:sp>
        <p:nvSpPr>
          <p:cNvPr id="6" name="フッター プレースホルダー 5">
            <a:extLst>
              <a:ext uri="{FF2B5EF4-FFF2-40B4-BE49-F238E27FC236}">
                <a16:creationId xmlns:a16="http://schemas.microsoft.com/office/drawing/2014/main" id="{5B2729EF-B216-BEBB-F23A-EA4B762608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2E8ABA-D065-D31F-019D-5A7BE09FD1C9}"/>
              </a:ext>
            </a:extLst>
          </p:cNvPr>
          <p:cNvSpPr>
            <a:spLocks noGrp="1"/>
          </p:cNvSpPr>
          <p:nvPr>
            <p:ph type="sldNum" sz="quarter" idx="12"/>
          </p:nvPr>
        </p:nvSpPr>
        <p:spPr/>
        <p:txBody>
          <a:body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208499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19F22-BCA9-D5B5-F0F1-DC6DDB702D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8E4C40-BC34-34DD-5E80-B1682BBA7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D9F67CC-9555-C247-3FE1-27BFB5567CA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C476A65-A19E-BF20-E067-0C0977186A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C1E60E-564E-C37A-D162-0F14E2DA43A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4337167-7BED-1FED-CF95-293A5ABF92F2}"/>
              </a:ext>
            </a:extLst>
          </p:cNvPr>
          <p:cNvSpPr>
            <a:spLocks noGrp="1"/>
          </p:cNvSpPr>
          <p:nvPr>
            <p:ph type="dt" sz="half" idx="10"/>
          </p:nvPr>
        </p:nvSpPr>
        <p:spPr/>
        <p:txBody>
          <a:bodyPr/>
          <a:lstStyle/>
          <a:p>
            <a:fld id="{EBE3F74D-2B5F-8A41-8400-CE795EEC339D}" type="datetimeFigureOut">
              <a:rPr kumimoji="1" lang="ja-JP" altLang="en-US" smtClean="0"/>
              <a:t>2023/8/24</a:t>
            </a:fld>
            <a:endParaRPr kumimoji="1" lang="ja-JP" altLang="en-US"/>
          </a:p>
        </p:txBody>
      </p:sp>
      <p:sp>
        <p:nvSpPr>
          <p:cNvPr id="8" name="フッター プレースホルダー 7">
            <a:extLst>
              <a:ext uri="{FF2B5EF4-FFF2-40B4-BE49-F238E27FC236}">
                <a16:creationId xmlns:a16="http://schemas.microsoft.com/office/drawing/2014/main" id="{C60A4E41-285C-FF9F-1BD1-0B0339319C5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842250E-B642-5BDF-B620-4258520AE770}"/>
              </a:ext>
            </a:extLst>
          </p:cNvPr>
          <p:cNvSpPr>
            <a:spLocks noGrp="1"/>
          </p:cNvSpPr>
          <p:nvPr>
            <p:ph type="sldNum" sz="quarter" idx="12"/>
          </p:nvPr>
        </p:nvSpPr>
        <p:spPr/>
        <p:txBody>
          <a:body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266555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8A28FE-E7F1-A0D9-629D-F0E392DAB2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6F826F7-248A-3FD1-4BB7-52EA5F9D0188}"/>
              </a:ext>
            </a:extLst>
          </p:cNvPr>
          <p:cNvSpPr>
            <a:spLocks noGrp="1"/>
          </p:cNvSpPr>
          <p:nvPr>
            <p:ph type="dt" sz="half" idx="10"/>
          </p:nvPr>
        </p:nvSpPr>
        <p:spPr/>
        <p:txBody>
          <a:bodyPr/>
          <a:lstStyle/>
          <a:p>
            <a:fld id="{EBE3F74D-2B5F-8A41-8400-CE795EEC339D}" type="datetimeFigureOut">
              <a:rPr kumimoji="1" lang="ja-JP" altLang="en-US" smtClean="0"/>
              <a:t>2023/8/24</a:t>
            </a:fld>
            <a:endParaRPr kumimoji="1" lang="ja-JP" altLang="en-US"/>
          </a:p>
        </p:txBody>
      </p:sp>
      <p:sp>
        <p:nvSpPr>
          <p:cNvPr id="4" name="フッター プレースホルダー 3">
            <a:extLst>
              <a:ext uri="{FF2B5EF4-FFF2-40B4-BE49-F238E27FC236}">
                <a16:creationId xmlns:a16="http://schemas.microsoft.com/office/drawing/2014/main" id="{D60A504A-E790-4D01-41F5-4498EA23498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E351E96-21CB-B507-83E1-CB24F5B527B3}"/>
              </a:ext>
            </a:extLst>
          </p:cNvPr>
          <p:cNvSpPr>
            <a:spLocks noGrp="1"/>
          </p:cNvSpPr>
          <p:nvPr>
            <p:ph type="sldNum" sz="quarter" idx="12"/>
          </p:nvPr>
        </p:nvSpPr>
        <p:spPr/>
        <p:txBody>
          <a:body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215528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DDD8F95-D805-FC82-65DC-3A2E5434BC1A}"/>
              </a:ext>
            </a:extLst>
          </p:cNvPr>
          <p:cNvSpPr>
            <a:spLocks noGrp="1"/>
          </p:cNvSpPr>
          <p:nvPr>
            <p:ph type="dt" sz="half" idx="10"/>
          </p:nvPr>
        </p:nvSpPr>
        <p:spPr/>
        <p:txBody>
          <a:bodyPr/>
          <a:lstStyle/>
          <a:p>
            <a:fld id="{EBE3F74D-2B5F-8A41-8400-CE795EEC339D}" type="datetimeFigureOut">
              <a:rPr kumimoji="1" lang="ja-JP" altLang="en-US" smtClean="0"/>
              <a:t>2023/8/24</a:t>
            </a:fld>
            <a:endParaRPr kumimoji="1" lang="ja-JP" altLang="en-US"/>
          </a:p>
        </p:txBody>
      </p:sp>
      <p:sp>
        <p:nvSpPr>
          <p:cNvPr id="3" name="フッター プレースホルダー 2">
            <a:extLst>
              <a:ext uri="{FF2B5EF4-FFF2-40B4-BE49-F238E27FC236}">
                <a16:creationId xmlns:a16="http://schemas.microsoft.com/office/drawing/2014/main" id="{D8F33AD1-BB50-C8EA-E712-2AF2B638165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25B525-6124-6283-56A3-9A125CE679FD}"/>
              </a:ext>
            </a:extLst>
          </p:cNvPr>
          <p:cNvSpPr>
            <a:spLocks noGrp="1"/>
          </p:cNvSpPr>
          <p:nvPr>
            <p:ph type="sldNum" sz="quarter" idx="12"/>
          </p:nvPr>
        </p:nvSpPr>
        <p:spPr/>
        <p:txBody>
          <a:body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3161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781CE7-120C-D02E-ED05-EF5BA4D63A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071B79-69F3-8821-C5A5-F083D6FDB1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87D8EFB-FDAF-A94B-72E8-52D3543FC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E6130A-262D-8908-8F74-237C93EFCBBE}"/>
              </a:ext>
            </a:extLst>
          </p:cNvPr>
          <p:cNvSpPr>
            <a:spLocks noGrp="1"/>
          </p:cNvSpPr>
          <p:nvPr>
            <p:ph type="dt" sz="half" idx="10"/>
          </p:nvPr>
        </p:nvSpPr>
        <p:spPr/>
        <p:txBody>
          <a:bodyPr/>
          <a:lstStyle/>
          <a:p>
            <a:fld id="{EBE3F74D-2B5F-8A41-8400-CE795EEC339D}" type="datetimeFigureOut">
              <a:rPr kumimoji="1" lang="ja-JP" altLang="en-US" smtClean="0"/>
              <a:t>2023/8/24</a:t>
            </a:fld>
            <a:endParaRPr kumimoji="1" lang="ja-JP" altLang="en-US"/>
          </a:p>
        </p:txBody>
      </p:sp>
      <p:sp>
        <p:nvSpPr>
          <p:cNvPr id="6" name="フッター プレースホルダー 5">
            <a:extLst>
              <a:ext uri="{FF2B5EF4-FFF2-40B4-BE49-F238E27FC236}">
                <a16:creationId xmlns:a16="http://schemas.microsoft.com/office/drawing/2014/main" id="{CDB3CD6A-EE45-093A-A838-17415EC369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A13CDF-1D1E-8575-D26D-4FC95678D464}"/>
              </a:ext>
            </a:extLst>
          </p:cNvPr>
          <p:cNvSpPr>
            <a:spLocks noGrp="1"/>
          </p:cNvSpPr>
          <p:nvPr>
            <p:ph type="sldNum" sz="quarter" idx="12"/>
          </p:nvPr>
        </p:nvSpPr>
        <p:spPr/>
        <p:txBody>
          <a:body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92753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AB5C7-F08D-2926-BE87-04B6D951672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7CFBE04-F023-60D0-2C19-80D00157C5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D01DF31-0A99-214F-DE51-B89FAE51A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929118-4FE8-8164-FEF6-68B6BD618FA6}"/>
              </a:ext>
            </a:extLst>
          </p:cNvPr>
          <p:cNvSpPr>
            <a:spLocks noGrp="1"/>
          </p:cNvSpPr>
          <p:nvPr>
            <p:ph type="dt" sz="half" idx="10"/>
          </p:nvPr>
        </p:nvSpPr>
        <p:spPr/>
        <p:txBody>
          <a:bodyPr/>
          <a:lstStyle/>
          <a:p>
            <a:fld id="{EBE3F74D-2B5F-8A41-8400-CE795EEC339D}" type="datetimeFigureOut">
              <a:rPr kumimoji="1" lang="ja-JP" altLang="en-US" smtClean="0"/>
              <a:t>2023/8/24</a:t>
            </a:fld>
            <a:endParaRPr kumimoji="1" lang="ja-JP" altLang="en-US"/>
          </a:p>
        </p:txBody>
      </p:sp>
      <p:sp>
        <p:nvSpPr>
          <p:cNvPr id="6" name="フッター プレースホルダー 5">
            <a:extLst>
              <a:ext uri="{FF2B5EF4-FFF2-40B4-BE49-F238E27FC236}">
                <a16:creationId xmlns:a16="http://schemas.microsoft.com/office/drawing/2014/main" id="{01A04117-AB66-288E-978E-3D50694D97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A2D2A8-381A-3225-FA5C-CA6254867476}"/>
              </a:ext>
            </a:extLst>
          </p:cNvPr>
          <p:cNvSpPr>
            <a:spLocks noGrp="1"/>
          </p:cNvSpPr>
          <p:nvPr>
            <p:ph type="sldNum" sz="quarter" idx="12"/>
          </p:nvPr>
        </p:nvSpPr>
        <p:spPr/>
        <p:txBody>
          <a:body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97218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6CF89F-9AE9-3D4C-CCB6-A03E74AB3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C75F57-24A2-8DEE-09A8-74C221C43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D209E2-04F3-FFD7-408B-98E629888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3F74D-2B5F-8A41-8400-CE795EEC339D}" type="datetimeFigureOut">
              <a:rPr kumimoji="1" lang="ja-JP" altLang="en-US" smtClean="0"/>
              <a:t>2023/8/24</a:t>
            </a:fld>
            <a:endParaRPr kumimoji="1" lang="ja-JP" altLang="en-US"/>
          </a:p>
        </p:txBody>
      </p:sp>
      <p:sp>
        <p:nvSpPr>
          <p:cNvPr id="5" name="フッター プレースホルダー 4">
            <a:extLst>
              <a:ext uri="{FF2B5EF4-FFF2-40B4-BE49-F238E27FC236}">
                <a16:creationId xmlns:a16="http://schemas.microsoft.com/office/drawing/2014/main" id="{AC8C7F4B-6702-AD61-B65C-4B703FA51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3192FF2-FAF8-BA23-B2DD-62E9E465A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A2C31-2E1D-1442-AACC-1D31C076DDCB}" type="slidenum">
              <a:rPr kumimoji="1" lang="ja-JP" altLang="en-US" smtClean="0"/>
              <a:t>‹#›</a:t>
            </a:fld>
            <a:endParaRPr kumimoji="1" lang="ja-JP" altLang="en-US"/>
          </a:p>
        </p:txBody>
      </p:sp>
    </p:spTree>
    <p:extLst>
      <p:ext uri="{BB962C8B-B14F-4D97-AF65-F5344CB8AC3E}">
        <p14:creationId xmlns:p14="http://schemas.microsoft.com/office/powerpoint/2010/main" val="1896739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5.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26.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40.png"/><Relationship Id="rId4" Type="http://schemas.openxmlformats.org/officeDocument/2006/relationships/image" Target="../media/image52.png"/><Relationship Id="rId9"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30.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24.png"/><Relationship Id="rId5" Type="http://schemas.openxmlformats.org/officeDocument/2006/relationships/image" Target="../media/image22.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360.png"/><Relationship Id="rId4" Type="http://schemas.openxmlformats.org/officeDocument/2006/relationships/image" Target="../media/image37.png"/><Relationship Id="rId9"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6B2A6C3-63AC-E31F-817D-D397A869C499}"/>
              </a:ext>
            </a:extLst>
          </p:cNvPr>
          <p:cNvSpPr txBox="1"/>
          <p:nvPr/>
        </p:nvSpPr>
        <p:spPr>
          <a:xfrm>
            <a:off x="0" y="0"/>
            <a:ext cx="2271776" cy="369332"/>
          </a:xfrm>
          <a:prstGeom prst="rect">
            <a:avLst/>
          </a:prstGeom>
          <a:noFill/>
        </p:spPr>
        <p:txBody>
          <a:bodyPr wrap="none" rtlCol="0">
            <a:spAutoFit/>
          </a:bodyPr>
          <a:lstStyle/>
          <a:p>
            <a:r>
              <a:rPr kumimoji="1" lang="en-US" altLang="ja-JP" b="1" dirty="0"/>
              <a:t>Delta Map</a:t>
            </a:r>
            <a:r>
              <a:rPr kumimoji="1" lang="ja-JP" altLang="en-US" b="1"/>
              <a:t>法まとめ</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8EC6C97-D1D2-5B95-46CC-2507EDC34C95}"/>
                  </a:ext>
                </a:extLst>
              </p:cNvPr>
              <p:cNvSpPr txBox="1"/>
              <p:nvPr/>
            </p:nvSpPr>
            <p:spPr>
              <a:xfrm>
                <a:off x="0" y="369332"/>
                <a:ext cx="9469387" cy="60033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モデル化</a:t>
                </a:r>
                <a:endParaRPr kumimoji="1" lang="en-US" altLang="ja-JP" dirty="0"/>
              </a:p>
              <a:p>
                <a:endParaRPr lang="en-US" altLang="ja-JP" dirty="0"/>
              </a:p>
              <a:p>
                <a:r>
                  <a:rPr kumimoji="1" lang="ja-JP" altLang="en-US"/>
                  <a:t>スペクトルパラメータ</a:t>
                </a:r>
                <a:r>
                  <a:rPr lang="ja-JP" altLang="en-US"/>
                  <a:t>　</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𝑃</m:t>
                        </m:r>
                      </m:e>
                      <m:sup>
                        <m:r>
                          <a:rPr lang="en-US" altLang="ja-JP" b="0" i="1" smtClean="0">
                            <a:latin typeface="Cambria Math" panose="02040503050406030204" pitchFamily="18" charset="0"/>
                          </a:rPr>
                          <m:t>𝐼</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𝐼</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oMath>
                </a14:m>
                <a:r>
                  <a:rPr kumimoji="1" lang="ja-JP" altLang="en-US"/>
                  <a:t>：前傾放射の周波数特性を決定する</a:t>
                </a:r>
                <a:r>
                  <a:rPr kumimoji="1" lang="en-US" altLang="ja-JP" dirty="0"/>
                  <a:t> (ex)</a:t>
                </a:r>
                <a:r>
                  <a:rPr lang="en-US" altLang="ja-JP" b="0" dirty="0"/>
                  <a:t> </a:t>
                </a:r>
                <a14:m>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i="1">
                            <a:latin typeface="Cambria Math" panose="02040503050406030204" pitchFamily="18" charset="0"/>
                          </a:rPr>
                          <m:t>β</m:t>
                        </m:r>
                      </m:e>
                      <m:sub>
                        <m:r>
                          <a:rPr lang="en-US" altLang="ja-JP" b="0" i="1" smtClean="0">
                            <a:latin typeface="Cambria Math" panose="02040503050406030204" pitchFamily="18" charset="0"/>
                          </a:rPr>
                          <m:t>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i="1">
                            <a:latin typeface="Cambria Math" panose="02040503050406030204" pitchFamily="18" charset="0"/>
                          </a:rPr>
                          <m:t>β</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𝑑</m:t>
                        </m:r>
                      </m:sub>
                    </m:sSub>
                  </m:oMath>
                </a14:m>
                <a:endParaRPr kumimoji="1" lang="en-US" altLang="ja-JP" dirty="0"/>
              </a:p>
              <a:p>
                <a:endParaRPr lang="en-US" altLang="ja-JP" dirty="0"/>
              </a:p>
              <a:p>
                <a:r>
                  <a:rPr kumimoji="1" lang="ja-JP" altLang="en-US"/>
                  <a:t>熱力学単位により観測されるストークスパラメータ</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𝑈</m:t>
                    </m:r>
                  </m:oMath>
                </a14:m>
                <a:r>
                  <a:rPr kumimoji="1" lang="ja-JP" altLang="en-US"/>
                  <a:t>を以下のようにモデル化する。</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b="0" dirty="0"/>
                  <a:t> </a:t>
                </a:r>
                <a14:m>
                  <m:oMath xmlns:m="http://schemas.openxmlformats.org/officeDocument/2006/math">
                    <m:sSub>
                      <m:sSubPr>
                        <m:ctrlPr>
                          <a:rPr kumimoji="1" lang="en-US" altLang="ja-JP" b="0" i="1" smtClean="0">
                            <a:latin typeface="Cambria Math" panose="02040503050406030204" pitchFamily="18" charset="0"/>
                          </a:rPr>
                        </m:ctrlPr>
                      </m:sSubPr>
                      <m:e>
                        <m:d>
                          <m:dPr>
                            <m:begChr m:val="["/>
                            <m:endChr m:val="]"/>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𝑄</m:t>
                                </m:r>
                              </m:e>
                              <m:sup>
                                <m:r>
                                  <a:rPr kumimoji="1" lang="en-US" altLang="ja-JP" b="0" i="1" smtClean="0">
                                    <a:latin typeface="Cambria Math" panose="02040503050406030204" pitchFamily="18" charset="0"/>
                                  </a:rPr>
                                  <m:t>𝑓</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𝑈</m:t>
                                </m:r>
                              </m:e>
                              <m:sup>
                                <m:r>
                                  <a:rPr kumimoji="1" lang="en-US" altLang="ja-JP" b="0" i="1" smtClean="0">
                                    <a:latin typeface="Cambria Math" panose="02040503050406030204" pitchFamily="18" charset="0"/>
                                  </a:rPr>
                                  <m:t>𝑓</m:t>
                                </m:r>
                              </m:sup>
                            </m:sSup>
                          </m:e>
                        </m:d>
                      </m:e>
                      <m:sub>
                        <m:r>
                          <a:rPr kumimoji="1" lang="en-US" altLang="ja-JP" b="0" i="1" smtClean="0">
                            <a:latin typeface="Cambria Math" panose="02040503050406030204" pitchFamily="18" charset="0"/>
                            <a:ea typeface="Cambria Math" panose="02040503050406030204" pitchFamily="18" charset="0"/>
                          </a:rPr>
                          <m:t>𝜈</m:t>
                        </m:r>
                        <m:r>
                          <a:rPr kumimoji="1" lang="en-US" altLang="ja-JP" b="0" i="1" smtClean="0">
                            <a:latin typeface="Cambria Math" panose="02040503050406030204" pitchFamily="18" charset="0"/>
                            <a:ea typeface="Cambria Math" panose="02040503050406030204" pitchFamily="18" charset="0"/>
                          </a:rPr>
                          <m:t>∗</m:t>
                        </m:r>
                      </m:sub>
                    </m:sSub>
                    <m:r>
                      <a:rPr kumimoji="1" lang="en-US" altLang="ja-JP" b="0" i="1" smtClean="0">
                        <a:latin typeface="Cambria Math" panose="02040503050406030204" pitchFamily="18" charset="0"/>
                        <a:ea typeface="Cambria Math" panose="02040503050406030204" pitchFamily="18" charset="0"/>
                      </a:rPr>
                      <m:t>(</m:t>
                    </m:r>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𝑛</m:t>
                        </m:r>
                      </m:e>
                    </m:acc>
                    <m:r>
                      <a:rPr kumimoji="1" lang="en-US" altLang="ja-JP" b="0" i="1" smtClean="0">
                        <a:latin typeface="Cambria Math" panose="02040503050406030204" pitchFamily="18" charset="0"/>
                      </a:rPr>
                      <m:t>)</m:t>
                    </m:r>
                  </m:oMath>
                </a14:m>
                <a:r>
                  <a:rPr kumimoji="1" lang="ja-JP" altLang="en-US"/>
                  <a:t>：基準周波数における</a:t>
                </a:r>
                <a14:m>
                  <m:oMath xmlns:m="http://schemas.openxmlformats.org/officeDocument/2006/math">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𝜈</m:t>
                        </m:r>
                      </m:e>
                      <m:sup>
                        <m:r>
                          <a:rPr lang="en-US" altLang="ja-JP" b="0" i="1" smtClean="0">
                            <a:latin typeface="Cambria Math" panose="02040503050406030204" pitchFamily="18" charset="0"/>
                            <a:ea typeface="Cambria Math" panose="02040503050406030204" pitchFamily="18" charset="0"/>
                          </a:rPr>
                          <m:t>∗</m:t>
                        </m:r>
                      </m:sup>
                    </m:sSup>
                  </m:oMath>
                </a14:m>
                <a:r>
                  <a:rPr kumimoji="1" lang="ja-JP" altLang="en-US"/>
                  <a:t>における前傾の振幅</a:t>
                </a:r>
                <a:endParaRPr kumimoji="1" lang="en-US" altLang="ja-JP" dirty="0"/>
              </a:p>
              <a:p>
                <a:endParaRPr lang="en-US" altLang="ja-JP" dirty="0"/>
              </a:p>
              <a:p>
                <a:r>
                  <a:rPr kumimoji="1" lang="en-US" altLang="ja-JP" dirty="0"/>
                  <a:t>(※</a:t>
                </a:r>
                <a:r>
                  <a:rPr kumimoji="1" lang="ja-JP" altLang="en-US"/>
                  <a:t> 前傾放射成分は輝度温度で記述する方が簡単</a:t>
                </a:r>
                <a:r>
                  <a:rPr lang="en-US" altLang="ja-JP" dirty="0"/>
                  <a:t> : Eriksen et al. (2006))</a:t>
                </a:r>
              </a:p>
              <a:p>
                <a:endParaRPr kumimoji="1" lang="en-US" altLang="ja-JP" dirty="0"/>
              </a:p>
              <a:p>
                <a:pPr marL="285750" indent="-285750">
                  <a:buFont typeface="Arial" panose="020B0604020202020204" pitchFamily="34" charset="0"/>
                  <a:buChar char="•"/>
                </a:pPr>
                <a:r>
                  <a:rPr lang="ja-JP" altLang="en-US"/>
                  <a:t>前傾放射の空間変動はスペクトルパラメータ</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𝑃</m:t>
                        </m:r>
                      </m:e>
                      <m:sup>
                        <m:r>
                          <a:rPr lang="en-US" altLang="ja-JP" b="0" i="1" smtClean="0">
                            <a:latin typeface="Cambria Math" panose="02040503050406030204" pitchFamily="18" charset="0"/>
                          </a:rPr>
                          <m:t>𝐼</m:t>
                        </m:r>
                      </m:sup>
                    </m:sSup>
                    <m:r>
                      <a:rPr lang="en-US" altLang="ja-JP" b="0" i="1" smtClean="0">
                        <a:latin typeface="Cambria Math" panose="02040503050406030204" pitchFamily="18" charset="0"/>
                      </a:rPr>
                      <m:t> </m:t>
                    </m:r>
                  </m:oMath>
                </a14:m>
                <a:r>
                  <a:rPr kumimoji="1" lang="ja-JP" altLang="en-US"/>
                  <a:t>の空間変動に帰着できる。</a:t>
                </a:r>
                <a:endParaRPr kumimoji="1" lang="en-US" altLang="ja-JP" dirty="0"/>
              </a:p>
              <a:p>
                <a:endParaRPr lang="en-US" altLang="ja-JP" dirty="0"/>
              </a:p>
              <a:p>
                <a:r>
                  <a:rPr lang="en-US" altLang="ja-JP" dirty="0"/>
                  <a:t>1</a:t>
                </a:r>
                <a:r>
                  <a:rPr lang="ja-JP" altLang="en-US"/>
                  <a:t>次摂動まで考慮：</a:t>
                </a:r>
                <a:r>
                  <a:rPr lang="en-US" altLang="ja-JP" b="0" dirty="0"/>
                  <a:t> </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𝑃</m:t>
                        </m:r>
                      </m:e>
                      <m:sup>
                        <m:r>
                          <a:rPr lang="en-US" altLang="ja-JP" b="0" i="1" smtClean="0">
                            <a:latin typeface="Cambria Math" panose="02040503050406030204" pitchFamily="18" charset="0"/>
                          </a:rPr>
                          <m:t>𝐼</m:t>
                        </m:r>
                      </m:sup>
                    </m:sSup>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𝑃</m:t>
                            </m:r>
                          </m:e>
                          <m:sup>
                            <m:r>
                              <a:rPr lang="en-US" altLang="ja-JP" b="0" i="1" smtClean="0">
                                <a:latin typeface="Cambria Math" panose="02040503050406030204" pitchFamily="18" charset="0"/>
                              </a:rPr>
                              <m:t>𝐼</m:t>
                            </m:r>
                          </m:sup>
                        </m:sSup>
                      </m:e>
                    </m:acc>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𝛿</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𝑃</m:t>
                        </m:r>
                      </m:e>
                      <m:sup>
                        <m:r>
                          <a:rPr lang="en-US" altLang="ja-JP" b="0" i="1" smtClean="0">
                            <a:latin typeface="Cambria Math" panose="02040503050406030204" pitchFamily="18" charset="0"/>
                            <a:ea typeface="Cambria Math" panose="02040503050406030204" pitchFamily="18" charset="0"/>
                          </a:rPr>
                          <m:t>𝐼</m:t>
                        </m:r>
                      </m:sup>
                    </m:sSup>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𝑛</m:t>
                            </m:r>
                          </m:e>
                        </m:acc>
                      </m:e>
                    </m:d>
                  </m:oMath>
                </a14:m>
                <a:endParaRPr lang="en-US" altLang="ja-JP" dirty="0"/>
              </a:p>
              <a:p>
                <a:endParaRPr lang="en-US" altLang="ja-JP" dirty="0"/>
              </a:p>
              <a:p>
                <a:r>
                  <a:rPr lang="en-US" altLang="ja-JP" dirty="0"/>
                  <a:t>                                     </a:t>
                </a:r>
              </a:p>
            </p:txBody>
          </p:sp>
        </mc:Choice>
        <mc:Fallback xmlns="">
          <p:sp>
            <p:nvSpPr>
              <p:cNvPr id="5" name="テキスト ボックス 4">
                <a:extLst>
                  <a:ext uri="{FF2B5EF4-FFF2-40B4-BE49-F238E27FC236}">
                    <a16:creationId xmlns:a16="http://schemas.microsoft.com/office/drawing/2014/main" id="{A8EC6C97-D1D2-5B95-46CC-2507EDC34C95}"/>
                  </a:ext>
                </a:extLst>
              </p:cNvPr>
              <p:cNvSpPr txBox="1">
                <a:spLocks noRot="1" noChangeAspect="1" noMove="1" noResize="1" noEditPoints="1" noAdjustHandles="1" noChangeArrowheads="1" noChangeShapeType="1" noTextEdit="1"/>
              </p:cNvSpPr>
              <p:nvPr/>
            </p:nvSpPr>
            <p:spPr>
              <a:xfrm>
                <a:off x="0" y="369332"/>
                <a:ext cx="9469387" cy="6003310"/>
              </a:xfrm>
              <a:prstGeom prst="rect">
                <a:avLst/>
              </a:prstGeom>
              <a:blipFill>
                <a:blip r:embed="rId2"/>
                <a:stretch>
                  <a:fillRect l="-536" t="-634"/>
                </a:stretch>
              </a:blipFill>
            </p:spPr>
            <p:txBody>
              <a:bodyPr/>
              <a:lstStyle/>
              <a:p>
                <a:r>
                  <a:rPr lang="ja-JP" altLang="en-US">
                    <a:noFill/>
                  </a:rPr>
                  <a:t> </a:t>
                </a:r>
              </a:p>
            </p:txBody>
          </p:sp>
        </mc:Fallback>
      </mc:AlternateContent>
      <p:pic>
        <p:nvPicPr>
          <p:cNvPr id="7" name="図 6" descr="テキスト, 手紙&#10;&#10;自動的に生成された説明">
            <a:extLst>
              <a:ext uri="{FF2B5EF4-FFF2-40B4-BE49-F238E27FC236}">
                <a16:creationId xmlns:a16="http://schemas.microsoft.com/office/drawing/2014/main" id="{902B1BCF-1A30-588B-74B4-D5D454FDFE00}"/>
              </a:ext>
            </a:extLst>
          </p:cNvPr>
          <p:cNvPicPr>
            <a:picLocks noChangeAspect="1"/>
          </p:cNvPicPr>
          <p:nvPr/>
        </p:nvPicPr>
        <p:blipFill>
          <a:blip r:embed="rId3"/>
          <a:stretch>
            <a:fillRect/>
          </a:stretch>
        </p:blipFill>
        <p:spPr>
          <a:xfrm>
            <a:off x="0" y="1921632"/>
            <a:ext cx="7772400" cy="1675282"/>
          </a:xfrm>
          <a:prstGeom prst="rect">
            <a:avLst/>
          </a:prstGeom>
        </p:spPr>
      </p:pic>
      <p:pic>
        <p:nvPicPr>
          <p:cNvPr id="9" name="図 8">
            <a:extLst>
              <a:ext uri="{FF2B5EF4-FFF2-40B4-BE49-F238E27FC236}">
                <a16:creationId xmlns:a16="http://schemas.microsoft.com/office/drawing/2014/main" id="{113384CD-8A5F-7252-E98E-CA147CB6BB5B}"/>
              </a:ext>
            </a:extLst>
          </p:cNvPr>
          <p:cNvPicPr>
            <a:picLocks noChangeAspect="1"/>
          </p:cNvPicPr>
          <p:nvPr/>
        </p:nvPicPr>
        <p:blipFill>
          <a:blip r:embed="rId4"/>
          <a:stretch>
            <a:fillRect/>
          </a:stretch>
        </p:blipFill>
        <p:spPr>
          <a:xfrm>
            <a:off x="0" y="6167828"/>
            <a:ext cx="7772400" cy="690172"/>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476E620-E677-2264-9101-3777023D0171}"/>
                  </a:ext>
                </a:extLst>
              </p:cNvPr>
              <p:cNvSpPr txBox="1"/>
              <p:nvPr/>
            </p:nvSpPr>
            <p:spPr>
              <a:xfrm>
                <a:off x="7772400" y="6328248"/>
                <a:ext cx="7441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2476E620-E677-2264-9101-3777023D0171}"/>
                  </a:ext>
                </a:extLst>
              </p:cNvPr>
              <p:cNvSpPr txBox="1">
                <a:spLocks noRot="1" noChangeAspect="1" noMove="1" noResize="1" noEditPoints="1" noAdjustHandles="1" noChangeArrowheads="1" noChangeShapeType="1" noTextEdit="1"/>
              </p:cNvSpPr>
              <p:nvPr/>
            </p:nvSpPr>
            <p:spPr>
              <a:xfrm>
                <a:off x="7772400" y="6328248"/>
                <a:ext cx="744114" cy="369332"/>
              </a:xfrm>
              <a:prstGeom prst="rect">
                <a:avLst/>
              </a:prstGeom>
              <a:blipFill>
                <a:blip r:embed="rId5"/>
                <a:stretch>
                  <a:fillRect b="-13333"/>
                </a:stretch>
              </a:blipFill>
            </p:spPr>
            <p:txBody>
              <a:bodyPr/>
              <a:lstStyle/>
              <a:p>
                <a:r>
                  <a:rPr lang="ja-JP" altLang="en-US">
                    <a:noFill/>
                  </a:rPr>
                  <a:t> </a:t>
                </a:r>
              </a:p>
            </p:txBody>
          </p:sp>
        </mc:Fallback>
      </mc:AlternateContent>
      <p:pic>
        <p:nvPicPr>
          <p:cNvPr id="12" name="図 11" descr="テキスト が含まれている画像&#10;&#10;自動的に生成された説明">
            <a:extLst>
              <a:ext uri="{FF2B5EF4-FFF2-40B4-BE49-F238E27FC236}">
                <a16:creationId xmlns:a16="http://schemas.microsoft.com/office/drawing/2014/main" id="{BE6BAC57-F4DB-59CF-F3BE-40431E05B79B}"/>
              </a:ext>
            </a:extLst>
          </p:cNvPr>
          <p:cNvPicPr>
            <a:picLocks noChangeAspect="1"/>
          </p:cNvPicPr>
          <p:nvPr/>
        </p:nvPicPr>
        <p:blipFill>
          <a:blip r:embed="rId6"/>
          <a:stretch>
            <a:fillRect/>
          </a:stretch>
        </p:blipFill>
        <p:spPr>
          <a:xfrm>
            <a:off x="9026611" y="6277964"/>
            <a:ext cx="2590800" cy="469900"/>
          </a:xfrm>
          <a:prstGeom prst="rect">
            <a:avLst/>
          </a:prstGeom>
        </p:spPr>
      </p:pic>
    </p:spTree>
    <p:extLst>
      <p:ext uri="{BB962C8B-B14F-4D97-AF65-F5344CB8AC3E}">
        <p14:creationId xmlns:p14="http://schemas.microsoft.com/office/powerpoint/2010/main" val="1715931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389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4A67E08-C9A5-A33D-F4BC-1B1D6F750D38}"/>
                  </a:ext>
                </a:extLst>
              </p:cNvPr>
              <p:cNvSpPr txBox="1"/>
              <p:nvPr/>
            </p:nvSpPr>
            <p:spPr>
              <a:xfrm>
                <a:off x="0" y="0"/>
                <a:ext cx="12192000" cy="1200329"/>
              </a:xfrm>
              <a:prstGeom prst="rect">
                <a:avLst/>
              </a:prstGeom>
              <a:noFill/>
            </p:spPr>
            <p:txBody>
              <a:bodyPr wrap="square" rtlCol="0">
                <a:spAutoFit/>
              </a:bodyPr>
              <a:lstStyle/>
              <a:p>
                <a:r>
                  <a:rPr kumimoji="1" lang="ja-JP" altLang="en-US"/>
                  <a:t>プログラムの実装　</a:t>
                </a:r>
                <a:r>
                  <a:rPr kumimoji="1" lang="ja-JP" altLang="en-US" b="1"/>
                  <a:t>必要な行列</a:t>
                </a:r>
                <a:endParaRPr kumimoji="1" lang="en-US" altLang="ja-JP" b="1" dirty="0"/>
              </a:p>
              <a:p>
                <a:endParaRPr lang="en-US" altLang="ja-JP" dirty="0"/>
              </a:p>
              <a:p>
                <a:r>
                  <a:rPr kumimoji="1" lang="en-US" altLang="ja-JP" b="1" dirty="0"/>
                  <a:t>Using </a:t>
                </a:r>
                <a:r>
                  <a:rPr kumimoji="1" lang="en-US" altLang="ja-JP" b="1" dirty="0" err="1"/>
                  <a:t>pysym</a:t>
                </a:r>
                <a:r>
                  <a:rPr lang="en-US" altLang="ja-JP" dirty="0"/>
                  <a:t>.   </a:t>
                </a:r>
                <a14:m>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𝑚</m:t>
                        </m:r>
                      </m:e>
                    </m:acc>
                  </m:oMath>
                </a14:m>
                <a:r>
                  <a:rPr kumimoji="1" lang="en-US" altLang="ja-JP" dirty="0"/>
                  <a:t> =  CMB + FG + Noise   </a:t>
                </a:r>
                <a:endParaRPr kumimoji="1" lang="ja-JP" altLang="en-US"/>
              </a:p>
              <a:p>
                <a:endParaRPr kumimoji="1" lang="ja-JP" altLang="en-US"/>
              </a:p>
            </p:txBody>
          </p:sp>
        </mc:Choice>
        <mc:Fallback xmlns="">
          <p:sp>
            <p:nvSpPr>
              <p:cNvPr id="2" name="テキスト ボックス 1">
                <a:extLst>
                  <a:ext uri="{FF2B5EF4-FFF2-40B4-BE49-F238E27FC236}">
                    <a16:creationId xmlns:a16="http://schemas.microsoft.com/office/drawing/2014/main" id="{B4A67E08-C9A5-A33D-F4BC-1B1D6F750D38}"/>
                  </a:ext>
                </a:extLst>
              </p:cNvPr>
              <p:cNvSpPr txBox="1">
                <a:spLocks noRot="1" noChangeAspect="1" noMove="1" noResize="1" noEditPoints="1" noAdjustHandles="1" noChangeArrowheads="1" noChangeShapeType="1" noTextEdit="1"/>
              </p:cNvSpPr>
              <p:nvPr/>
            </p:nvSpPr>
            <p:spPr>
              <a:xfrm>
                <a:off x="0" y="0"/>
                <a:ext cx="12192000" cy="1200329"/>
              </a:xfrm>
              <a:prstGeom prst="rect">
                <a:avLst/>
              </a:prstGeom>
              <a:blipFill>
                <a:blip r:embed="rId2"/>
                <a:stretch>
                  <a:fillRect l="-416" t="-2105"/>
                </a:stretch>
              </a:blipFill>
            </p:spPr>
            <p:txBody>
              <a:bodyPr/>
              <a:lstStyle/>
              <a:p>
                <a:r>
                  <a:rPr lang="ja-JP" altLang="en-US">
                    <a:noFill/>
                  </a:rPr>
                  <a:t> </a:t>
                </a:r>
              </a:p>
            </p:txBody>
          </p:sp>
        </mc:Fallback>
      </mc:AlternateContent>
      <p:pic>
        <p:nvPicPr>
          <p:cNvPr id="3" name="図 2" descr="グラフ&#10;&#10;自動的に生成された説明">
            <a:extLst>
              <a:ext uri="{FF2B5EF4-FFF2-40B4-BE49-F238E27FC236}">
                <a16:creationId xmlns:a16="http://schemas.microsoft.com/office/drawing/2014/main" id="{32462AF8-EBCC-9637-9E7B-A83FAEDBA85C}"/>
              </a:ext>
            </a:extLst>
          </p:cNvPr>
          <p:cNvPicPr>
            <a:picLocks noChangeAspect="1"/>
          </p:cNvPicPr>
          <p:nvPr/>
        </p:nvPicPr>
        <p:blipFill>
          <a:blip r:embed="rId3"/>
          <a:stretch>
            <a:fillRect/>
          </a:stretch>
        </p:blipFill>
        <p:spPr>
          <a:xfrm>
            <a:off x="0" y="1223319"/>
            <a:ext cx="5092700" cy="6858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804FECE-E60F-9DC6-4908-34EDA515FF4E}"/>
                  </a:ext>
                </a:extLst>
              </p:cNvPr>
              <p:cNvSpPr txBox="1"/>
              <p:nvPr/>
            </p:nvSpPr>
            <p:spPr>
              <a:xfrm>
                <a:off x="2295981" y="2414041"/>
                <a:ext cx="1339277"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𝑓𝑟𝑒𝑞</m:t>
                          </m:r>
                        </m:sub>
                      </m:sSub>
                    </m:oMath>
                  </m:oMathPara>
                </a14:m>
                <a:endParaRPr kumimoji="1" lang="ja-JP" altLang="en-US">
                  <a:solidFill>
                    <a:srgbClr val="FF0000"/>
                  </a:solidFill>
                </a:endParaRPr>
              </a:p>
            </p:txBody>
          </p:sp>
        </mc:Choice>
        <mc:Fallback xmlns="">
          <p:sp>
            <p:nvSpPr>
              <p:cNvPr id="4" name="テキスト ボックス 3">
                <a:extLst>
                  <a:ext uri="{FF2B5EF4-FFF2-40B4-BE49-F238E27FC236}">
                    <a16:creationId xmlns:a16="http://schemas.microsoft.com/office/drawing/2014/main" id="{8804FECE-E60F-9DC6-4908-34EDA515FF4E}"/>
                  </a:ext>
                </a:extLst>
              </p:cNvPr>
              <p:cNvSpPr txBox="1">
                <a:spLocks noRot="1" noChangeAspect="1" noMove="1" noResize="1" noEditPoints="1" noAdjustHandles="1" noChangeArrowheads="1" noChangeShapeType="1" noTextEdit="1"/>
              </p:cNvSpPr>
              <p:nvPr/>
            </p:nvSpPr>
            <p:spPr>
              <a:xfrm>
                <a:off x="2295981" y="2414041"/>
                <a:ext cx="1339277" cy="391582"/>
              </a:xfrm>
              <a:prstGeom prst="rect">
                <a:avLst/>
              </a:prstGeom>
              <a:blipFill>
                <a:blip r:embed="rId4"/>
                <a:stretch>
                  <a:fillRect b="-9677"/>
                </a:stretch>
              </a:blipFill>
            </p:spPr>
            <p:txBody>
              <a:bodyPr/>
              <a:lstStyle/>
              <a:p>
                <a:r>
                  <a:rPr lang="ja-JP" altLang="en-US">
                    <a:noFill/>
                  </a:rPr>
                  <a:t> </a:t>
                </a:r>
              </a:p>
            </p:txBody>
          </p:sp>
        </mc:Fallback>
      </mc:AlternateContent>
      <p:sp>
        <p:nvSpPr>
          <p:cNvPr id="5" name="右中かっこ 4">
            <a:extLst>
              <a:ext uri="{FF2B5EF4-FFF2-40B4-BE49-F238E27FC236}">
                <a16:creationId xmlns:a16="http://schemas.microsoft.com/office/drawing/2014/main" id="{11279668-777F-C86F-150B-274582AC9ABF}"/>
              </a:ext>
            </a:extLst>
          </p:cNvPr>
          <p:cNvSpPr/>
          <p:nvPr/>
        </p:nvSpPr>
        <p:spPr>
          <a:xfrm rot="5400000">
            <a:off x="2440460" y="97147"/>
            <a:ext cx="741406" cy="3892381"/>
          </a:xfrm>
          <a:prstGeom prst="rightBrace">
            <a:avLst>
              <a:gd name="adj1" fmla="val 111666"/>
              <a:gd name="adj2" fmla="val 45238"/>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7" name="下矢印 6">
            <a:extLst>
              <a:ext uri="{FF2B5EF4-FFF2-40B4-BE49-F238E27FC236}">
                <a16:creationId xmlns:a16="http://schemas.microsoft.com/office/drawing/2014/main" id="{1C6A14F6-997D-4B3F-5660-7FD9D281804F}"/>
              </a:ext>
            </a:extLst>
          </p:cNvPr>
          <p:cNvSpPr/>
          <p:nvPr/>
        </p:nvSpPr>
        <p:spPr>
          <a:xfrm>
            <a:off x="2786447" y="916635"/>
            <a:ext cx="494270" cy="531341"/>
          </a:xfrm>
          <a:prstGeom prst="down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857682A4-FB7F-F93C-8D2A-55B8888A4E68}"/>
              </a:ext>
            </a:extLst>
          </p:cNvPr>
          <p:cNvPicPr>
            <a:picLocks noChangeAspect="1"/>
          </p:cNvPicPr>
          <p:nvPr/>
        </p:nvPicPr>
        <p:blipFill>
          <a:blip r:embed="rId5"/>
          <a:stretch>
            <a:fillRect/>
          </a:stretch>
        </p:blipFill>
        <p:spPr>
          <a:xfrm>
            <a:off x="126939" y="2797274"/>
            <a:ext cx="7772400" cy="513271"/>
          </a:xfrm>
          <a:prstGeom prst="rect">
            <a:avLst/>
          </a:prstGeom>
        </p:spPr>
      </p:pic>
      <p:sp>
        <p:nvSpPr>
          <p:cNvPr id="22" name="右中かっこ 21">
            <a:extLst>
              <a:ext uri="{FF2B5EF4-FFF2-40B4-BE49-F238E27FC236}">
                <a16:creationId xmlns:a16="http://schemas.microsoft.com/office/drawing/2014/main" id="{BEF8F153-1F2B-A410-0E5F-20CF144BB2D0}"/>
              </a:ext>
            </a:extLst>
          </p:cNvPr>
          <p:cNvSpPr/>
          <p:nvPr/>
        </p:nvSpPr>
        <p:spPr>
          <a:xfrm rot="5400000">
            <a:off x="4001525" y="90988"/>
            <a:ext cx="529854" cy="7043351"/>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0E840E5-D3BE-42C6-9377-2BD5A458BD48}"/>
                  </a:ext>
                </a:extLst>
              </p:cNvPr>
              <p:cNvSpPr txBox="1"/>
              <p:nvPr/>
            </p:nvSpPr>
            <p:spPr>
              <a:xfrm>
                <a:off x="2823314" y="3877591"/>
                <a:ext cx="28862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𝑁</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𝑀</m:t>
                      </m:r>
                      <m:r>
                        <a:rPr kumimoji="1" lang="en-US" altLang="ja-JP" b="0" i="1" smtClean="0">
                          <a:solidFill>
                            <a:srgbClr val="FF0000"/>
                          </a:solidFill>
                          <a:latin typeface="Cambria Math" panose="02040503050406030204" pitchFamily="18" charset="0"/>
                        </a:rPr>
                        <m:t>+3)</m:t>
                      </m:r>
                    </m:oMath>
                  </m:oMathPara>
                </a14:m>
                <a:endParaRPr kumimoji="1" lang="ja-JP" altLang="en-US">
                  <a:solidFill>
                    <a:srgbClr val="FF0000"/>
                  </a:solidFill>
                </a:endParaRPr>
              </a:p>
            </p:txBody>
          </p:sp>
        </mc:Choice>
        <mc:Fallback xmlns="">
          <p:sp>
            <p:nvSpPr>
              <p:cNvPr id="23" name="テキスト ボックス 22">
                <a:extLst>
                  <a:ext uri="{FF2B5EF4-FFF2-40B4-BE49-F238E27FC236}">
                    <a16:creationId xmlns:a16="http://schemas.microsoft.com/office/drawing/2014/main" id="{10E840E5-D3BE-42C6-9377-2BD5A458BD48}"/>
                  </a:ext>
                </a:extLst>
              </p:cNvPr>
              <p:cNvSpPr txBox="1">
                <a:spLocks noRot="1" noChangeAspect="1" noMove="1" noResize="1" noEditPoints="1" noAdjustHandles="1" noChangeArrowheads="1" noChangeShapeType="1" noTextEdit="1"/>
              </p:cNvSpPr>
              <p:nvPr/>
            </p:nvSpPr>
            <p:spPr>
              <a:xfrm>
                <a:off x="2823314" y="3877591"/>
                <a:ext cx="2886275" cy="390748"/>
              </a:xfrm>
              <a:prstGeom prst="rect">
                <a:avLst/>
              </a:prstGeom>
              <a:blipFill>
                <a:blip r:embed="rId6"/>
                <a:stretch>
                  <a:fillRect b="-9677"/>
                </a:stretch>
              </a:blipFill>
            </p:spPr>
            <p:txBody>
              <a:bodyPr/>
              <a:lstStyle/>
              <a:p>
                <a:r>
                  <a:rPr lang="ja-JP" altLang="en-US">
                    <a:noFill/>
                  </a:rPr>
                  <a:t> </a:t>
                </a:r>
              </a:p>
            </p:txBody>
          </p:sp>
        </mc:Fallback>
      </mc:AlternateContent>
      <p:sp>
        <p:nvSpPr>
          <p:cNvPr id="24" name="右中かっこ 23">
            <a:extLst>
              <a:ext uri="{FF2B5EF4-FFF2-40B4-BE49-F238E27FC236}">
                <a16:creationId xmlns:a16="http://schemas.microsoft.com/office/drawing/2014/main" id="{69E5EC0C-785E-E2A8-5CA3-CE6B87A2F7AC}"/>
              </a:ext>
            </a:extLst>
          </p:cNvPr>
          <p:cNvSpPr/>
          <p:nvPr/>
        </p:nvSpPr>
        <p:spPr>
          <a:xfrm>
            <a:off x="8005000" y="2919796"/>
            <a:ext cx="383947" cy="390749"/>
          </a:xfrm>
          <a:prstGeom prst="rightBrace">
            <a:avLst>
              <a:gd name="adj1" fmla="val 22619"/>
              <a:gd name="adj2" fmla="val 45238"/>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A368A80-E39B-2194-AA14-912FDF20D056}"/>
                  </a:ext>
                </a:extLst>
              </p:cNvPr>
              <p:cNvSpPr txBox="1"/>
              <p:nvPr/>
            </p:nvSpPr>
            <p:spPr>
              <a:xfrm>
                <a:off x="7520256" y="2885467"/>
                <a:ext cx="28862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𝑓𝑟𝑒𝑞</m:t>
                          </m:r>
                        </m:sub>
                      </m:sSub>
                    </m:oMath>
                  </m:oMathPara>
                </a14:m>
                <a:endParaRPr kumimoji="1" lang="ja-JP" altLang="en-US">
                  <a:solidFill>
                    <a:srgbClr val="FF0000"/>
                  </a:solidFill>
                </a:endParaRPr>
              </a:p>
            </p:txBody>
          </p:sp>
        </mc:Choice>
        <mc:Fallback xmlns="">
          <p:sp>
            <p:nvSpPr>
              <p:cNvPr id="25" name="テキスト ボックス 24">
                <a:extLst>
                  <a:ext uri="{FF2B5EF4-FFF2-40B4-BE49-F238E27FC236}">
                    <a16:creationId xmlns:a16="http://schemas.microsoft.com/office/drawing/2014/main" id="{6A368A80-E39B-2194-AA14-912FDF20D056}"/>
                  </a:ext>
                </a:extLst>
              </p:cNvPr>
              <p:cNvSpPr txBox="1">
                <a:spLocks noRot="1" noChangeAspect="1" noMove="1" noResize="1" noEditPoints="1" noAdjustHandles="1" noChangeArrowheads="1" noChangeShapeType="1" noTextEdit="1"/>
              </p:cNvSpPr>
              <p:nvPr/>
            </p:nvSpPr>
            <p:spPr>
              <a:xfrm>
                <a:off x="7520256" y="2885467"/>
                <a:ext cx="2886275" cy="390748"/>
              </a:xfrm>
              <a:prstGeom prst="rect">
                <a:avLst/>
              </a:prstGeom>
              <a:blipFill>
                <a:blip r:embed="rId7"/>
                <a:stretch>
                  <a:fillRect b="-96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5BF1CD1-F7E2-B2FF-EF77-312C5B773528}"/>
                  </a:ext>
                </a:extLst>
              </p:cNvPr>
              <p:cNvSpPr txBox="1"/>
              <p:nvPr/>
            </p:nvSpPr>
            <p:spPr>
              <a:xfrm>
                <a:off x="0" y="5103674"/>
                <a:ext cx="6623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𝑵</m:t>
                      </m:r>
                      <m:r>
                        <a:rPr kumimoji="1" lang="en-US" altLang="ja-JP" b="0" i="1" smtClean="0">
                          <a:latin typeface="Cambria Math" panose="02040503050406030204" pitchFamily="18" charset="0"/>
                        </a:rPr>
                        <m:t>=</m:t>
                      </m:r>
                    </m:oMath>
                  </m:oMathPara>
                </a14:m>
                <a:endParaRPr kumimoji="1" lang="ja-JP" altLang="en-US" b="1"/>
              </a:p>
            </p:txBody>
          </p:sp>
        </mc:Choice>
        <mc:Fallback xmlns="">
          <p:sp>
            <p:nvSpPr>
              <p:cNvPr id="36" name="テキスト ボックス 35">
                <a:extLst>
                  <a:ext uri="{FF2B5EF4-FFF2-40B4-BE49-F238E27FC236}">
                    <a16:creationId xmlns:a16="http://schemas.microsoft.com/office/drawing/2014/main" id="{35BF1CD1-F7E2-B2FF-EF77-312C5B773528}"/>
                  </a:ext>
                </a:extLst>
              </p:cNvPr>
              <p:cNvSpPr txBox="1">
                <a:spLocks noRot="1" noChangeAspect="1" noMove="1" noResize="1" noEditPoints="1" noAdjustHandles="1" noChangeArrowheads="1" noChangeShapeType="1" noTextEdit="1"/>
              </p:cNvSpPr>
              <p:nvPr/>
            </p:nvSpPr>
            <p:spPr>
              <a:xfrm>
                <a:off x="0" y="5103674"/>
                <a:ext cx="662361" cy="369332"/>
              </a:xfrm>
              <a:prstGeom prst="rect">
                <a:avLst/>
              </a:prstGeom>
              <a:blipFill>
                <a:blip r:embed="rId8"/>
                <a:stretch>
                  <a:fillRect/>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AEF8F538-0A09-77C8-DD75-90C396533FF5}"/>
              </a:ext>
            </a:extLst>
          </p:cNvPr>
          <p:cNvSpPr txBox="1"/>
          <p:nvPr/>
        </p:nvSpPr>
        <p:spPr>
          <a:xfrm>
            <a:off x="-4905" y="4579550"/>
            <a:ext cx="2031325" cy="369332"/>
          </a:xfrm>
          <a:prstGeom prst="rect">
            <a:avLst/>
          </a:prstGeom>
          <a:noFill/>
        </p:spPr>
        <p:txBody>
          <a:bodyPr wrap="none" rtlCol="0">
            <a:spAutoFit/>
          </a:bodyPr>
          <a:lstStyle/>
          <a:p>
            <a:r>
              <a:rPr kumimoji="1" lang="ja-JP" altLang="en-US"/>
              <a:t>ノイズ共分散行列</a:t>
            </a:r>
          </a:p>
        </p:txBody>
      </p:sp>
      <p:sp>
        <p:nvSpPr>
          <p:cNvPr id="38" name="テキスト ボックス 37">
            <a:extLst>
              <a:ext uri="{FF2B5EF4-FFF2-40B4-BE49-F238E27FC236}">
                <a16:creationId xmlns:a16="http://schemas.microsoft.com/office/drawing/2014/main" id="{471D8D27-22F1-CC99-084C-A89EF53334E8}"/>
              </a:ext>
            </a:extLst>
          </p:cNvPr>
          <p:cNvSpPr txBox="1"/>
          <p:nvPr/>
        </p:nvSpPr>
        <p:spPr>
          <a:xfrm>
            <a:off x="9601200" y="2929111"/>
            <a:ext cx="1518364" cy="369332"/>
          </a:xfrm>
          <a:prstGeom prst="rect">
            <a:avLst/>
          </a:prstGeom>
          <a:noFill/>
        </p:spPr>
        <p:txBody>
          <a:bodyPr wrap="none" rtlCol="0">
            <a:spAutoFit/>
          </a:bodyPr>
          <a:lstStyle/>
          <a:p>
            <a:r>
              <a:rPr kumimoji="1" lang="en-US" altLang="ja-JP" dirty="0"/>
              <a:t>(</a:t>
            </a:r>
            <a:r>
              <a:rPr kumimoji="1" lang="ja-JP" altLang="en-US"/>
              <a:t>次のページ</a:t>
            </a:r>
            <a:r>
              <a:rPr kumimoji="1" lang="en-US" altLang="ja-JP" dirty="0"/>
              <a:t>)</a:t>
            </a:r>
            <a:endParaRPr kumimoji="1" lang="ja-JP" altLang="en-US"/>
          </a:p>
        </p:txBody>
      </p:sp>
    </p:spTree>
    <p:extLst>
      <p:ext uri="{BB962C8B-B14F-4D97-AF65-F5344CB8AC3E}">
        <p14:creationId xmlns:p14="http://schemas.microsoft.com/office/powerpoint/2010/main" val="41108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手紙&#10;&#10;自動的に生成された説明">
            <a:extLst>
              <a:ext uri="{FF2B5EF4-FFF2-40B4-BE49-F238E27FC236}">
                <a16:creationId xmlns:a16="http://schemas.microsoft.com/office/drawing/2014/main" id="{45E426F1-7718-E71F-364A-6CCB4E566C62}"/>
              </a:ext>
            </a:extLst>
          </p:cNvPr>
          <p:cNvPicPr>
            <a:picLocks noChangeAspect="1"/>
          </p:cNvPicPr>
          <p:nvPr/>
        </p:nvPicPr>
        <p:blipFill>
          <a:blip r:embed="rId2"/>
          <a:stretch>
            <a:fillRect/>
          </a:stretch>
        </p:blipFill>
        <p:spPr>
          <a:xfrm>
            <a:off x="1756892" y="527733"/>
            <a:ext cx="5880100" cy="1892300"/>
          </a:xfrm>
          <a:prstGeom prst="rect">
            <a:avLst/>
          </a:prstGeom>
        </p:spPr>
      </p:pic>
      <p:sp>
        <p:nvSpPr>
          <p:cNvPr id="4" name="右中かっこ 3">
            <a:extLst>
              <a:ext uri="{FF2B5EF4-FFF2-40B4-BE49-F238E27FC236}">
                <a16:creationId xmlns:a16="http://schemas.microsoft.com/office/drawing/2014/main" id="{1087AFF3-B3D9-B297-C444-3480FDD97D57}"/>
              </a:ext>
            </a:extLst>
          </p:cNvPr>
          <p:cNvSpPr/>
          <p:nvPr/>
        </p:nvSpPr>
        <p:spPr>
          <a:xfrm rot="5400000">
            <a:off x="4567457" y="-186615"/>
            <a:ext cx="529854" cy="5405284"/>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9FAE851-2D0B-3EAB-7F91-3924C817C250}"/>
                  </a:ext>
                </a:extLst>
              </p:cNvPr>
              <p:cNvSpPr txBox="1"/>
              <p:nvPr/>
            </p:nvSpPr>
            <p:spPr>
              <a:xfrm>
                <a:off x="0" y="1509346"/>
                <a:ext cx="1339277"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𝑁</m:t>
                          </m:r>
                        </m:e>
                        <m:sub>
                          <m:r>
                            <a:rPr lang="en-US" altLang="ja-JP" i="1">
                              <a:solidFill>
                                <a:srgbClr val="FF0000"/>
                              </a:solidFill>
                              <a:latin typeface="Cambria Math" panose="02040503050406030204" pitchFamily="18" charset="0"/>
                            </a:rPr>
                            <m:t>𝑝𝑖𝑥</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𝑁</m:t>
                          </m:r>
                        </m:e>
                        <m:sub>
                          <m:r>
                            <a:rPr lang="en-US" altLang="ja-JP" i="1">
                              <a:solidFill>
                                <a:srgbClr val="FF0000"/>
                              </a:solidFill>
                              <a:latin typeface="Cambria Math" panose="02040503050406030204" pitchFamily="18" charset="0"/>
                            </a:rPr>
                            <m:t>𝑓𝑟𝑒𝑞</m:t>
                          </m:r>
                        </m:sub>
                      </m:sSub>
                    </m:oMath>
                  </m:oMathPara>
                </a14:m>
                <a:endParaRPr kumimoji="1" lang="ja-JP" altLang="en-US">
                  <a:solidFill>
                    <a:srgbClr val="FF0000"/>
                  </a:solidFill>
                </a:endParaRPr>
              </a:p>
            </p:txBody>
          </p:sp>
        </mc:Choice>
        <mc:Fallback xmlns="">
          <p:sp>
            <p:nvSpPr>
              <p:cNvPr id="5" name="テキスト ボックス 4">
                <a:extLst>
                  <a:ext uri="{FF2B5EF4-FFF2-40B4-BE49-F238E27FC236}">
                    <a16:creationId xmlns:a16="http://schemas.microsoft.com/office/drawing/2014/main" id="{19FAE851-2D0B-3EAB-7F91-3924C817C250}"/>
                  </a:ext>
                </a:extLst>
              </p:cNvPr>
              <p:cNvSpPr txBox="1">
                <a:spLocks noRot="1" noChangeAspect="1" noMove="1" noResize="1" noEditPoints="1" noAdjustHandles="1" noChangeArrowheads="1" noChangeShapeType="1" noTextEdit="1"/>
              </p:cNvSpPr>
              <p:nvPr/>
            </p:nvSpPr>
            <p:spPr>
              <a:xfrm>
                <a:off x="0" y="1509346"/>
                <a:ext cx="1339277" cy="391582"/>
              </a:xfrm>
              <a:prstGeom prst="rect">
                <a:avLst/>
              </a:prstGeom>
              <a:blipFill>
                <a:blip r:embed="rId3"/>
                <a:stretch>
                  <a:fillRect b="-9677"/>
                </a:stretch>
              </a:blipFill>
            </p:spPr>
            <p:txBody>
              <a:bodyPr/>
              <a:lstStyle/>
              <a:p>
                <a:r>
                  <a:rPr lang="ja-JP" altLang="en-US">
                    <a:noFill/>
                  </a:rPr>
                  <a:t> </a:t>
                </a:r>
              </a:p>
            </p:txBody>
          </p:sp>
        </mc:Fallback>
      </mc:AlternateContent>
      <p:sp>
        <p:nvSpPr>
          <p:cNvPr id="6" name="右中かっこ 5">
            <a:extLst>
              <a:ext uri="{FF2B5EF4-FFF2-40B4-BE49-F238E27FC236}">
                <a16:creationId xmlns:a16="http://schemas.microsoft.com/office/drawing/2014/main" id="{CBA031F5-3313-BC16-5DEE-EB60FF96EE64}"/>
              </a:ext>
            </a:extLst>
          </p:cNvPr>
          <p:cNvSpPr/>
          <p:nvPr/>
        </p:nvSpPr>
        <p:spPr>
          <a:xfrm rot="10800000">
            <a:off x="1295872" y="1073581"/>
            <a:ext cx="741406" cy="1325190"/>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6025474-0B9C-6E89-6CCC-FB70BC70092D}"/>
                  </a:ext>
                </a:extLst>
              </p:cNvPr>
              <p:cNvSpPr txBox="1"/>
              <p:nvPr/>
            </p:nvSpPr>
            <p:spPr>
              <a:xfrm>
                <a:off x="3216160" y="2676734"/>
                <a:ext cx="28862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𝑁</m:t>
                      </m:r>
                      <m:r>
                        <a:rPr kumimoji="1" lang="en-US" altLang="ja-JP" b="0" i="1" smtClean="0">
                          <a:solidFill>
                            <a:srgbClr val="FF0000"/>
                          </a:solidFill>
                          <a:latin typeface="Cambria Math" panose="02040503050406030204" pitchFamily="18" charset="0"/>
                        </a:rPr>
                        <m:t>+1)</m:t>
                      </m:r>
                    </m:oMath>
                  </m:oMathPara>
                </a14:m>
                <a:endParaRPr kumimoji="1" lang="ja-JP" altLang="en-US">
                  <a:solidFill>
                    <a:srgbClr val="FF0000"/>
                  </a:solidFill>
                </a:endParaRPr>
              </a:p>
            </p:txBody>
          </p:sp>
        </mc:Choice>
        <mc:Fallback xmlns="">
          <p:sp>
            <p:nvSpPr>
              <p:cNvPr id="7" name="テキスト ボックス 6">
                <a:extLst>
                  <a:ext uri="{FF2B5EF4-FFF2-40B4-BE49-F238E27FC236}">
                    <a16:creationId xmlns:a16="http://schemas.microsoft.com/office/drawing/2014/main" id="{D6025474-0B9C-6E89-6CCC-FB70BC70092D}"/>
                  </a:ext>
                </a:extLst>
              </p:cNvPr>
              <p:cNvSpPr txBox="1">
                <a:spLocks noRot="1" noChangeAspect="1" noMove="1" noResize="1" noEditPoints="1" noAdjustHandles="1" noChangeArrowheads="1" noChangeShapeType="1" noTextEdit="1"/>
              </p:cNvSpPr>
              <p:nvPr/>
            </p:nvSpPr>
            <p:spPr>
              <a:xfrm>
                <a:off x="3216160" y="2676734"/>
                <a:ext cx="2886275" cy="390748"/>
              </a:xfrm>
              <a:prstGeom prst="rect">
                <a:avLst/>
              </a:prstGeom>
              <a:blipFill>
                <a:blip r:embed="rId4"/>
                <a:stretch>
                  <a:fillRect b="-937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353FD1C-55D0-1D49-7277-554DD1BF3250}"/>
              </a:ext>
            </a:extLst>
          </p:cNvPr>
          <p:cNvSpPr txBox="1"/>
          <p:nvPr/>
        </p:nvSpPr>
        <p:spPr>
          <a:xfrm>
            <a:off x="0" y="3849"/>
            <a:ext cx="4206601" cy="369332"/>
          </a:xfrm>
          <a:prstGeom prst="rect">
            <a:avLst/>
          </a:prstGeom>
          <a:noFill/>
        </p:spPr>
        <p:txBody>
          <a:bodyPr wrap="none" rtlCol="0">
            <a:spAutoFit/>
          </a:bodyPr>
          <a:lstStyle/>
          <a:p>
            <a:r>
              <a:rPr kumimoji="1" lang="ja-JP" altLang="en-US" b="1"/>
              <a:t>ダスト　</a:t>
            </a:r>
            <a:r>
              <a:rPr lang="en-US" altLang="ja-JP" b="1" dirty="0"/>
              <a:t>MMB (</a:t>
            </a:r>
            <a:r>
              <a:rPr lang="en-US" altLang="ja-JP" b="1" dirty="0" err="1"/>
              <a:t>Modefid</a:t>
            </a:r>
            <a:r>
              <a:rPr lang="en-US" altLang="ja-JP" b="1" dirty="0"/>
              <a:t> Black Body)</a:t>
            </a:r>
            <a:endParaRPr kumimoji="1" lang="ja-JP" altLang="en-US" b="1"/>
          </a:p>
        </p:txBody>
      </p:sp>
      <p:pic>
        <p:nvPicPr>
          <p:cNvPr id="11" name="図 10" descr="テキスト&#10;&#10;中程度の精度で自動的に生成された説明">
            <a:extLst>
              <a:ext uri="{FF2B5EF4-FFF2-40B4-BE49-F238E27FC236}">
                <a16:creationId xmlns:a16="http://schemas.microsoft.com/office/drawing/2014/main" id="{C50E4632-B132-61DC-6093-850A148848ED}"/>
              </a:ext>
            </a:extLst>
          </p:cNvPr>
          <p:cNvPicPr>
            <a:picLocks noChangeAspect="1"/>
          </p:cNvPicPr>
          <p:nvPr/>
        </p:nvPicPr>
        <p:blipFill rotWithShape="1">
          <a:blip r:embed="rId5"/>
          <a:srcRect l="6004" t="5773"/>
          <a:stretch/>
        </p:blipFill>
        <p:spPr>
          <a:xfrm>
            <a:off x="7338822" y="3428620"/>
            <a:ext cx="1432499" cy="347038"/>
          </a:xfrm>
          <a:prstGeom prst="rect">
            <a:avLst/>
          </a:prstGeom>
        </p:spPr>
      </p:pic>
      <p:sp>
        <p:nvSpPr>
          <p:cNvPr id="12" name="テキスト ボックス 11">
            <a:extLst>
              <a:ext uri="{FF2B5EF4-FFF2-40B4-BE49-F238E27FC236}">
                <a16:creationId xmlns:a16="http://schemas.microsoft.com/office/drawing/2014/main" id="{6B04C222-C23B-9787-CAD9-1EA3C7FA040E}"/>
              </a:ext>
            </a:extLst>
          </p:cNvPr>
          <p:cNvSpPr txBox="1"/>
          <p:nvPr/>
        </p:nvSpPr>
        <p:spPr>
          <a:xfrm>
            <a:off x="6692491" y="3428620"/>
            <a:ext cx="646331" cy="369332"/>
          </a:xfrm>
          <a:prstGeom prst="rect">
            <a:avLst/>
          </a:prstGeom>
          <a:noFill/>
        </p:spPr>
        <p:txBody>
          <a:bodyPr wrap="none" rtlCol="0">
            <a:spAutoFit/>
          </a:bodyPr>
          <a:lstStyle/>
          <a:p>
            <a:r>
              <a:rPr lang="ja-JP" altLang="en-US"/>
              <a:t>但し</a:t>
            </a: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AE478D9-537E-9C75-2A23-BD7F7E8CE248}"/>
                  </a:ext>
                </a:extLst>
              </p:cNvPr>
              <p:cNvSpPr txBox="1"/>
              <p:nvPr/>
            </p:nvSpPr>
            <p:spPr>
              <a:xfrm>
                <a:off x="-3940" y="4576334"/>
                <a:ext cx="2740494" cy="1149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𝐷</m:t>
                          </m:r>
                        </m:e>
                        <m:sub>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𝜈</m:t>
                              </m:r>
                            </m:e>
                            <m:sub>
                              <m:r>
                                <a:rPr kumimoji="1" lang="en-US" altLang="ja-JP" sz="2000" b="0" i="1" smtClean="0">
                                  <a:latin typeface="Cambria Math" panose="02040503050406030204" pitchFamily="18" charset="0"/>
                                  <a:ea typeface="Cambria Math" panose="02040503050406030204" pitchFamily="18" charset="0"/>
                                </a:rPr>
                                <m:t>𝑖</m:t>
                              </m:r>
                            </m:sub>
                          </m:sSub>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m:t>
                              </m:r>
                            </m:e>
                            <m:sub>
                              <m:r>
                                <a:rPr kumimoji="1" lang="en-US" altLang="ja-JP" sz="2000" b="0" i="1" smtClean="0">
                                  <a:latin typeface="Cambria Math" panose="02040503050406030204" pitchFamily="18" charset="0"/>
                                  <a:ea typeface="Cambria Math" panose="02040503050406030204" pitchFamily="18" charset="0"/>
                                </a:rPr>
                                <m:t>𝛽</m:t>
                              </m:r>
                            </m:sub>
                          </m:sSub>
                        </m:sub>
                        <m:sup>
                          <m:r>
                            <a:rPr kumimoji="1" lang="en-US" altLang="ja-JP" sz="2000" b="0" i="1" smtClean="0">
                              <a:latin typeface="Cambria Math" panose="02040503050406030204" pitchFamily="18" charset="0"/>
                            </a:rPr>
                            <m:t>𝑑𝑢𝑠𝑡</m:t>
                          </m:r>
                        </m:sup>
                      </m:sSubSup>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d>
                            <m:dPr>
                              <m:begChr m:val=""/>
                              <m:endChr m:val="|"/>
                              <m:ctrlPr>
                                <a:rPr kumimoji="1" lang="en-US" altLang="ja-JP" sz="2000" b="0" i="1" smtClean="0">
                                  <a:latin typeface="Cambria Math" panose="02040503050406030204" pitchFamily="18" charset="0"/>
                                </a:rPr>
                              </m:ctrlPr>
                            </m:dPr>
                            <m:e>
                              <m:f>
                                <m:fPr>
                                  <m:ctrlPr>
                                    <a:rPr lang="en-US" altLang="ja-JP" sz="2000" i="1" smtClean="0">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𝐷</m:t>
                                      </m:r>
                                    </m:e>
                                    <m:sub>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𝜈</m:t>
                                          </m:r>
                                        </m:e>
                                        <m:sub>
                                          <m:r>
                                            <a:rPr lang="en-US" altLang="ja-JP" sz="2000" i="1">
                                              <a:latin typeface="Cambria Math" panose="02040503050406030204" pitchFamily="18" charset="0"/>
                                              <a:ea typeface="Cambria Math" panose="02040503050406030204" pitchFamily="18" charset="0"/>
                                            </a:rPr>
                                            <m:t>𝑖</m:t>
                                          </m:r>
                                        </m:sub>
                                      </m:sSub>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m:t>
                                          </m:r>
                                        </m:e>
                                        <m:sub>
                                          <m:r>
                                            <a:rPr lang="en-US" altLang="ja-JP" sz="2000" i="1">
                                              <a:latin typeface="Cambria Math" panose="02040503050406030204" pitchFamily="18" charset="0"/>
                                              <a:ea typeface="Cambria Math" panose="02040503050406030204" pitchFamily="18" charset="0"/>
                                            </a:rPr>
                                            <m:t>𝛽</m:t>
                                          </m:r>
                                        </m:sub>
                                      </m:sSub>
                                    </m:sub>
                                    <m:sup>
                                      <m:r>
                                        <a:rPr lang="en-US" altLang="ja-JP" sz="2000" i="1">
                                          <a:latin typeface="Cambria Math" panose="02040503050406030204" pitchFamily="18" charset="0"/>
                                        </a:rPr>
                                        <m:t>𝑑𝑢𝑠𝑡</m:t>
                                      </m:r>
                                    </m:sup>
                                  </m:sSubSup>
                                </m:num>
                                <m:den>
                                  <m:r>
                                    <a:rPr lang="en-US" altLang="ja-JP" sz="2000" i="1">
                                      <a:latin typeface="Cambria Math" panose="02040503050406030204" pitchFamily="18" charset="0"/>
                                      <a:ea typeface="Cambria Math" panose="02040503050406030204" pitchFamily="18" charset="0"/>
                                    </a:rPr>
                                    <m:t>𝜕𝛽</m:t>
                                  </m:r>
                                </m:den>
                              </m:f>
                            </m:e>
                          </m:d>
                        </m:e>
                        <m:sub>
                          <m:r>
                            <a:rPr kumimoji="1" lang="en-US" altLang="ja-JP" sz="2000" b="0" i="1" smtClean="0">
                              <a:latin typeface="Cambria Math" panose="02040503050406030204" pitchFamily="18" charset="0"/>
                              <a:ea typeface="Cambria Math" panose="02040503050406030204" pitchFamily="18" charset="0"/>
                            </a:rPr>
                            <m:t>𝛽</m:t>
                          </m:r>
                          <m:r>
                            <a:rPr kumimoji="1" lang="en-US" altLang="ja-JP" sz="2000" b="0" i="1" smtClean="0">
                              <a:latin typeface="Cambria Math" panose="02040503050406030204" pitchFamily="18" charset="0"/>
                              <a:ea typeface="Cambria Math" panose="02040503050406030204" pitchFamily="18" charset="0"/>
                            </a:rPr>
                            <m:t>=</m:t>
                          </m:r>
                          <m:acc>
                            <m:accPr>
                              <m:chr m:val="̅"/>
                              <m:ctrlPr>
                                <a:rPr kumimoji="1" lang="en-US" altLang="ja-JP" sz="2000" b="0" i="1" smtClean="0">
                                  <a:latin typeface="Cambria Math" panose="02040503050406030204" pitchFamily="18" charset="0"/>
                                  <a:ea typeface="Cambria Math" panose="02040503050406030204" pitchFamily="18" charset="0"/>
                                </a:rPr>
                              </m:ctrlPr>
                            </m:accPr>
                            <m:e>
                              <m:r>
                                <a:rPr kumimoji="1" lang="en-US" altLang="ja-JP" sz="2000" b="0" i="1" smtClean="0">
                                  <a:latin typeface="Cambria Math" panose="02040503050406030204" pitchFamily="18" charset="0"/>
                                  <a:ea typeface="Cambria Math" panose="02040503050406030204" pitchFamily="18" charset="0"/>
                                </a:rPr>
                                <m:t>𝛽</m:t>
                              </m:r>
                            </m:e>
                          </m:acc>
                        </m:sub>
                      </m:sSub>
                      <m:r>
                        <a:rPr kumimoji="1" lang="en-US" altLang="ja-JP" sz="2000" b="0" i="1" smtClean="0">
                          <a:latin typeface="Cambria Math" panose="02040503050406030204" pitchFamily="18" charset="0"/>
                          <a:ea typeface="Cambria Math" panose="02040503050406030204" pitchFamily="18" charset="0"/>
                        </a:rPr>
                        <m:t>=</m:t>
                      </m:r>
                    </m:oMath>
                  </m:oMathPara>
                </a14:m>
                <a:endParaRPr kumimoji="1" lang="ja-JP" altLang="en-US" sz="2000"/>
              </a:p>
            </p:txBody>
          </p:sp>
        </mc:Choice>
        <mc:Fallback xmlns="">
          <p:sp>
            <p:nvSpPr>
              <p:cNvPr id="13" name="テキスト ボックス 12">
                <a:extLst>
                  <a:ext uri="{FF2B5EF4-FFF2-40B4-BE49-F238E27FC236}">
                    <a16:creationId xmlns:a16="http://schemas.microsoft.com/office/drawing/2014/main" id="{0AE478D9-537E-9C75-2A23-BD7F7E8CE248}"/>
                  </a:ext>
                </a:extLst>
              </p:cNvPr>
              <p:cNvSpPr txBox="1">
                <a:spLocks noRot="1" noChangeAspect="1" noMove="1" noResize="1" noEditPoints="1" noAdjustHandles="1" noChangeArrowheads="1" noChangeShapeType="1" noTextEdit="1"/>
              </p:cNvSpPr>
              <p:nvPr/>
            </p:nvSpPr>
            <p:spPr>
              <a:xfrm>
                <a:off x="-3940" y="4576334"/>
                <a:ext cx="2740494" cy="1149738"/>
              </a:xfrm>
              <a:prstGeom prst="rect">
                <a:avLst/>
              </a:prstGeom>
              <a:blipFill>
                <a:blip r:embed="rId6"/>
                <a:stretch>
                  <a:fillRect l="-461" t="-193407" r="-34562" b="-26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F56D8EF-662A-AE4E-CFFF-E04041A39BF0}"/>
                  </a:ext>
                </a:extLst>
              </p:cNvPr>
              <p:cNvSpPr txBox="1"/>
              <p:nvPr/>
            </p:nvSpPr>
            <p:spPr>
              <a:xfrm>
                <a:off x="-3940" y="5706979"/>
                <a:ext cx="3025444" cy="11510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𝐷</m:t>
                          </m:r>
                        </m:e>
                        <m:sub>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𝜈</m:t>
                              </m:r>
                            </m:e>
                            <m:sub>
                              <m:r>
                                <a:rPr kumimoji="1" lang="en-US" altLang="ja-JP" sz="2000" b="0" i="1" smtClean="0">
                                  <a:latin typeface="Cambria Math" panose="02040503050406030204" pitchFamily="18" charset="0"/>
                                  <a:ea typeface="Cambria Math" panose="02040503050406030204" pitchFamily="18" charset="0"/>
                                </a:rPr>
                                <m:t>𝑖</m:t>
                              </m:r>
                            </m:sub>
                          </m:sSub>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m:t>
                              </m:r>
                            </m:e>
                            <m:sub>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𝑇</m:t>
                                  </m:r>
                                </m:e>
                                <m:sub>
                                  <m:r>
                                    <a:rPr kumimoji="1" lang="en-US" altLang="ja-JP" sz="2000" b="0" i="1" smtClean="0">
                                      <a:latin typeface="Cambria Math" panose="02040503050406030204" pitchFamily="18" charset="0"/>
                                      <a:ea typeface="Cambria Math" panose="02040503050406030204" pitchFamily="18" charset="0"/>
                                    </a:rPr>
                                    <m:t>𝑑</m:t>
                                  </m:r>
                                </m:sub>
                              </m:sSub>
                            </m:sub>
                          </m:sSub>
                        </m:sub>
                        <m:sup>
                          <m:r>
                            <a:rPr kumimoji="1" lang="en-US" altLang="ja-JP" sz="2000" b="0" i="1" smtClean="0">
                              <a:latin typeface="Cambria Math" panose="02040503050406030204" pitchFamily="18" charset="0"/>
                            </a:rPr>
                            <m:t>𝑑𝑢𝑠𝑡</m:t>
                          </m:r>
                        </m:sup>
                      </m:sSubSup>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d>
                            <m:dPr>
                              <m:begChr m:val=""/>
                              <m:endChr m:val="|"/>
                              <m:ctrlPr>
                                <a:rPr kumimoji="1" lang="en-US" altLang="ja-JP" sz="2000" b="0" i="1" smtClean="0">
                                  <a:latin typeface="Cambria Math" panose="02040503050406030204" pitchFamily="18" charset="0"/>
                                </a:rPr>
                              </m:ctrlPr>
                            </m:dPr>
                            <m:e>
                              <m:f>
                                <m:fPr>
                                  <m:ctrlPr>
                                    <a:rPr lang="en-US" altLang="ja-JP" sz="2000" i="1">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𝐷</m:t>
                                      </m:r>
                                    </m:e>
                                    <m:sub>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𝜈</m:t>
                                          </m:r>
                                        </m:e>
                                        <m:sub>
                                          <m:r>
                                            <a:rPr lang="en-US" altLang="ja-JP" sz="2000" i="1">
                                              <a:latin typeface="Cambria Math" panose="02040503050406030204" pitchFamily="18" charset="0"/>
                                              <a:ea typeface="Cambria Math" panose="02040503050406030204" pitchFamily="18" charset="0"/>
                                            </a:rPr>
                                            <m:t>𝑖</m:t>
                                          </m:r>
                                        </m:sub>
                                      </m:sSub>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m:t>
                                          </m:r>
                                        </m:e>
                                        <m:sub>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𝑇</m:t>
                                              </m:r>
                                            </m:e>
                                            <m:sub>
                                              <m:r>
                                                <a:rPr lang="en-US" altLang="ja-JP" sz="2000" i="1">
                                                  <a:latin typeface="Cambria Math" panose="02040503050406030204" pitchFamily="18" charset="0"/>
                                                  <a:ea typeface="Cambria Math" panose="02040503050406030204" pitchFamily="18" charset="0"/>
                                                </a:rPr>
                                                <m:t>𝑑</m:t>
                                              </m:r>
                                            </m:sub>
                                          </m:sSub>
                                        </m:sub>
                                      </m:sSub>
                                    </m:sub>
                                    <m:sup>
                                      <m:r>
                                        <a:rPr lang="en-US" altLang="ja-JP" sz="2000" i="1">
                                          <a:latin typeface="Cambria Math" panose="02040503050406030204" pitchFamily="18" charset="0"/>
                                        </a:rPr>
                                        <m:t>𝑑𝑢𝑠𝑡</m:t>
                                      </m:r>
                                    </m:sup>
                                  </m:sSubSup>
                                </m:num>
                                <m:den>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𝑇</m:t>
                                      </m:r>
                                    </m:e>
                                    <m:sub>
                                      <m:r>
                                        <a:rPr lang="en-US" altLang="ja-JP" sz="2000" i="1">
                                          <a:latin typeface="Cambria Math" panose="02040503050406030204" pitchFamily="18" charset="0"/>
                                          <a:ea typeface="Cambria Math" panose="02040503050406030204" pitchFamily="18" charset="0"/>
                                        </a:rPr>
                                        <m:t>𝑑</m:t>
                                      </m:r>
                                    </m:sub>
                                  </m:sSub>
                                </m:den>
                              </m:f>
                            </m:e>
                          </m:d>
                        </m:e>
                        <m: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𝑇</m:t>
                              </m:r>
                            </m:e>
                            <m:sub>
                              <m:r>
                                <a:rPr kumimoji="1" lang="en-US" altLang="ja-JP" sz="2000" b="0" i="1" smtClean="0">
                                  <a:latin typeface="Cambria Math" panose="02040503050406030204" pitchFamily="18" charset="0"/>
                                </a:rPr>
                                <m:t>𝑑</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𝑇</m:t>
                                  </m:r>
                                </m:e>
                              </m:acc>
                            </m:e>
                            <m:sub>
                              <m:r>
                                <a:rPr kumimoji="1" lang="en-US" altLang="ja-JP" sz="2000" b="0" i="1" smtClean="0">
                                  <a:latin typeface="Cambria Math" panose="02040503050406030204" pitchFamily="18" charset="0"/>
                                </a:rPr>
                                <m:t>𝑑</m:t>
                              </m:r>
                            </m:sub>
                          </m:sSub>
                        </m:sub>
                      </m:sSub>
                      <m:r>
                        <a:rPr lang="en-US" altLang="ja-JP" sz="2000" b="0" i="1" smtClean="0">
                          <a:latin typeface="Cambria Math" panose="02040503050406030204" pitchFamily="18" charset="0"/>
                          <a:ea typeface="Cambria Math" panose="02040503050406030204" pitchFamily="18" charset="0"/>
                        </a:rPr>
                        <m:t>=</m:t>
                      </m:r>
                    </m:oMath>
                  </m:oMathPara>
                </a14:m>
                <a:endParaRPr kumimoji="1" lang="ja-JP" altLang="en-US" sz="2000"/>
              </a:p>
            </p:txBody>
          </p:sp>
        </mc:Choice>
        <mc:Fallback xmlns="">
          <p:sp>
            <p:nvSpPr>
              <p:cNvPr id="14" name="テキスト ボックス 13">
                <a:extLst>
                  <a:ext uri="{FF2B5EF4-FFF2-40B4-BE49-F238E27FC236}">
                    <a16:creationId xmlns:a16="http://schemas.microsoft.com/office/drawing/2014/main" id="{3F56D8EF-662A-AE4E-CFFF-E04041A39BF0}"/>
                  </a:ext>
                </a:extLst>
              </p:cNvPr>
              <p:cNvSpPr txBox="1">
                <a:spLocks noRot="1" noChangeAspect="1" noMove="1" noResize="1" noEditPoints="1" noAdjustHandles="1" noChangeArrowheads="1" noChangeShapeType="1" noTextEdit="1"/>
              </p:cNvSpPr>
              <p:nvPr/>
            </p:nvSpPr>
            <p:spPr>
              <a:xfrm>
                <a:off x="-3940" y="5706979"/>
                <a:ext cx="3025444" cy="1151021"/>
              </a:xfrm>
              <a:prstGeom prst="rect">
                <a:avLst/>
              </a:prstGeom>
              <a:blipFill>
                <a:blip r:embed="rId7"/>
                <a:stretch>
                  <a:fillRect t="-193407" r="-23333" b="-2703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ED3ED4C-70CC-8928-0BCA-556DDCF35BF3}"/>
                  </a:ext>
                </a:extLst>
              </p:cNvPr>
              <p:cNvSpPr txBox="1"/>
              <p:nvPr/>
            </p:nvSpPr>
            <p:spPr>
              <a:xfrm>
                <a:off x="-161731" y="3253241"/>
                <a:ext cx="6527492" cy="7456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𝐷</m:t>
                          </m:r>
                        </m:e>
                        <m:sub>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𝜈</m:t>
                              </m:r>
                            </m:e>
                            <m:sub>
                              <m:r>
                                <a:rPr kumimoji="1" lang="en-US" altLang="ja-JP" b="0" i="1" smtClean="0">
                                  <a:latin typeface="Cambria Math" panose="02040503050406030204" pitchFamily="18" charset="0"/>
                                  <a:ea typeface="Cambria Math" panose="02040503050406030204" pitchFamily="18" charset="0"/>
                                </a:rPr>
                                <m:t>𝑖</m:t>
                              </m:r>
                            </m:sub>
                          </m:sSub>
                        </m:sub>
                        <m:sup>
                          <m:r>
                            <a:rPr kumimoji="1" lang="en-US" altLang="ja-JP" b="0" i="1" smtClean="0">
                              <a:latin typeface="Cambria Math" panose="02040503050406030204" pitchFamily="18" charset="0"/>
                            </a:rPr>
                            <m:t>𝑑𝑢𝑠𝑡</m:t>
                          </m:r>
                        </m:sup>
                      </m:sSubSup>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𝑝</m:t>
                                  </m:r>
                                </m:e>
                              </m:acc>
                            </m:e>
                            <m:sup>
                              <m:r>
                                <a:rPr kumimoji="1" lang="en-US" altLang="ja-JP" b="0" i="1" smtClean="0">
                                  <a:latin typeface="Cambria Math" panose="02040503050406030204" pitchFamily="18" charset="0"/>
                                </a:rPr>
                                <m:t>𝐼</m:t>
                              </m:r>
                            </m:sup>
                          </m:sSup>
                          <m:d>
                            <m:dPr>
                              <m:ctrlPr>
                                <a:rPr kumimoji="1" lang="en-US" altLang="ja-JP" b="0" i="1" smtClean="0">
                                  <a:latin typeface="Cambria Math" panose="02040503050406030204" pitchFamily="18" charset="0"/>
                                </a:rPr>
                              </m:ctrlPr>
                            </m:d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𝑛</m:t>
                                  </m:r>
                                </m:e>
                              </m:acc>
                            </m:e>
                          </m:d>
                        </m:e>
                      </m:d>
                      <m:r>
                        <a:rPr kumimoji="1"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𝐷</m:t>
                          </m:r>
                        </m:e>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𝜈</m:t>
                              </m:r>
                            </m:e>
                            <m:sub>
                              <m:r>
                                <a:rPr lang="en-US" altLang="ja-JP" i="1">
                                  <a:latin typeface="Cambria Math" panose="02040503050406030204" pitchFamily="18" charset="0"/>
                                  <a:ea typeface="Cambria Math" panose="02040503050406030204" pitchFamily="18" charset="0"/>
                                </a:rPr>
                                <m:t>𝑖</m:t>
                              </m:r>
                            </m:sub>
                          </m:sSub>
                        </m:sub>
                        <m:sup>
                          <m:r>
                            <a:rPr lang="en-US" altLang="ja-JP" i="1">
                              <a:latin typeface="Cambria Math" panose="02040503050406030204" pitchFamily="18" charset="0"/>
                            </a:rPr>
                            <m:t>𝑑𝑢𝑠𝑡</m:t>
                          </m:r>
                        </m:sup>
                      </m:sSubSup>
                      <m:d>
                        <m:dPr>
                          <m:ctrlPr>
                            <a:rPr lang="en-US" altLang="ja-JP" i="1">
                              <a:latin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𝛽</m:t>
                                  </m:r>
                                </m:e>
                              </m:acc>
                            </m:e>
                            <m:sub>
                              <m:r>
                                <a:rPr lang="en-US" altLang="ja-JP" b="0" i="1" smtClean="0">
                                  <a:latin typeface="Cambria Math" panose="02040503050406030204" pitchFamily="18" charset="0"/>
                                  <a:ea typeface="Cambria Math" panose="02040503050406030204" pitchFamily="18" charset="0"/>
                                </a:rPr>
                                <m:t>𝑑</m:t>
                              </m:r>
                            </m:sub>
                          </m:sSub>
                          <m:d>
                            <m:dPr>
                              <m:ctrlPr>
                                <a:rPr lang="en-US" altLang="ja-JP" i="1" smtClean="0">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𝑛</m:t>
                                  </m:r>
                                </m:e>
                              </m:acc>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𝑇</m:t>
                                  </m:r>
                                </m:e>
                              </m:acc>
                            </m:e>
                            <m:sub>
                              <m:r>
                                <a:rPr lang="en-US" altLang="ja-JP" b="0" i="1" smtClean="0">
                                  <a:latin typeface="Cambria Math" panose="02040503050406030204" pitchFamily="18" charset="0"/>
                                </a:rPr>
                                <m:t>𝑑</m:t>
                              </m:r>
                            </m:sub>
                          </m:sSub>
                          <m:r>
                            <a:rPr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𝑛</m:t>
                              </m:r>
                            </m:e>
                          </m:acc>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𝜈</m:t>
                                      </m:r>
                                    </m:e>
                                    <m:sub>
                                      <m:r>
                                        <a:rPr lang="en-US" altLang="ja-JP" b="0" i="1" smtClean="0">
                                          <a:latin typeface="Cambria Math" panose="02040503050406030204" pitchFamily="18" charset="0"/>
                                          <a:ea typeface="Cambria Math" panose="02040503050406030204" pitchFamily="18" charset="0"/>
                                        </a:rPr>
                                        <m:t>𝑖</m:t>
                                      </m:r>
                                    </m:sub>
                                  </m:sSub>
                                </m:num>
                                <m:den>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𝜈</m:t>
                                      </m:r>
                                    </m:e>
                                    <m:sub>
                                      <m:r>
                                        <a:rPr lang="en-US" altLang="ja-JP" b="0" i="1" smtClean="0">
                                          <a:latin typeface="Cambria Math" panose="02040503050406030204" pitchFamily="18" charset="0"/>
                                          <a:ea typeface="Cambria Math" panose="02040503050406030204" pitchFamily="18" charset="0"/>
                                        </a:rPr>
                                        <m:t>∗</m:t>
                                      </m:r>
                                    </m:sub>
                                  </m:sSub>
                                </m:den>
                              </m:f>
                            </m:e>
                          </m:d>
                        </m:e>
                        <m:sup>
                          <m:sSub>
                            <m:sSubPr>
                              <m:ctrlPr>
                                <a:rPr kumimoji="1" lang="en-US" altLang="ja-JP" b="0" i="1" smtClean="0">
                                  <a:latin typeface="Cambria Math" panose="02040503050406030204" pitchFamily="18" charset="0"/>
                                  <a:ea typeface="Cambria Math" panose="02040503050406030204" pitchFamily="18" charset="0"/>
                                </a:rPr>
                              </m:ctrlPr>
                            </m:sSubPr>
                            <m:e>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𝛽</m:t>
                                  </m:r>
                                </m:e>
                              </m:acc>
                            </m:e>
                            <m:sub>
                              <m:r>
                                <a:rPr kumimoji="1" lang="en-US" altLang="ja-JP" b="0" i="1" smtClean="0">
                                  <a:latin typeface="Cambria Math" panose="02040503050406030204" pitchFamily="18" charset="0"/>
                                </a:rPr>
                                <m:t>𝑑</m:t>
                              </m:r>
                            </m:sub>
                          </m:sSub>
                          <m:d>
                            <m:dPr>
                              <m:ctrlPr>
                                <a:rPr lang="en-US" altLang="ja-JP" b="0" i="1" smtClean="0">
                                  <a:latin typeface="Cambria Math" panose="02040503050406030204" pitchFamily="18" charset="0"/>
                                  <a:ea typeface="Cambria Math" panose="02040503050406030204" pitchFamily="18" charset="0"/>
                                </a:rPr>
                              </m:ctrlPr>
                            </m:dPr>
                            <m:e>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𝑛</m:t>
                                  </m:r>
                                </m:e>
                              </m:acc>
                            </m:e>
                          </m:d>
                          <m:r>
                            <a:rPr kumimoji="1" lang="en-US" altLang="ja-JP" b="0" i="1" smtClean="0">
                              <a:latin typeface="Cambria Math" panose="02040503050406030204" pitchFamily="18" charset="0"/>
                            </a:rPr>
                            <m:t>+1</m:t>
                          </m:r>
                        </m:sup>
                      </m:sSup>
                      <m:f>
                        <m:fPr>
                          <m:ctrlPr>
                            <a:rPr lang="en-US" altLang="ja-JP" b="0" i="1" smtClean="0">
                              <a:latin typeface="Cambria Math" panose="02040503050406030204" pitchFamily="18" charset="0"/>
                              <a:ea typeface="Cambria Math" panose="02040503050406030204" pitchFamily="18" charset="0"/>
                            </a:rPr>
                          </m:ctrlPr>
                        </m:fPr>
                        <m:num>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𝑒</m:t>
                              </m:r>
                            </m:e>
                            <m:sup>
                              <m:sSub>
                                <m:sSubPr>
                                  <m:ctrlPr>
                                    <a:rPr lang="en-US" altLang="ja-JP" b="0" i="1" smtClean="0">
                                      <a:latin typeface="Cambria Math" panose="02040503050406030204" pitchFamily="18" charset="0"/>
                                      <a:ea typeface="Cambria Math" panose="02040503050406030204" pitchFamily="18" charset="0"/>
                                    </a:rPr>
                                  </m:ctrlPr>
                                </m:sSubPr>
                                <m:e>
                                  <m:sSub>
                                    <m:sSubPr>
                                      <m:ctrlPr>
                                        <a:rPr lang="en-US" altLang="ja-JP" b="0" i="1" smtClean="0">
                                          <a:latin typeface="Cambria Math" panose="02040503050406030204" pitchFamily="18" charset="0"/>
                                          <a:ea typeface="Cambria Math" panose="02040503050406030204" pitchFamily="18" charset="0"/>
                                        </a:rPr>
                                      </m:ctrlPr>
                                    </m:sSubPr>
                                    <m:e>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𝑥</m:t>
                                          </m:r>
                                        </m:e>
                                      </m:acc>
                                    </m:e>
                                    <m:sub>
                                      <m:r>
                                        <a:rPr lang="en-US" altLang="ja-JP" b="0" i="1" smtClean="0">
                                          <a:latin typeface="Cambria Math" panose="02040503050406030204" pitchFamily="18" charset="0"/>
                                          <a:ea typeface="Cambria Math" panose="02040503050406030204" pitchFamily="18" charset="0"/>
                                        </a:rPr>
                                        <m:t>𝑑</m:t>
                                      </m:r>
                                    </m:sub>
                                  </m:sSub>
                                </m:e>
                                <m:sub>
                                  <m:r>
                                    <a:rPr lang="en-US" altLang="ja-JP" b="0" i="1" smtClean="0">
                                      <a:latin typeface="Cambria Math" panose="02040503050406030204" pitchFamily="18" charset="0"/>
                                      <a:ea typeface="Cambria Math" panose="02040503050406030204" pitchFamily="18" charset="0"/>
                                    </a:rPr>
                                    <m:t>∗</m:t>
                                  </m:r>
                                </m:sub>
                              </m:sSub>
                              <m:r>
                                <a:rPr lang="en-US" altLang="ja-JP" b="0" i="1" smtClean="0">
                                  <a:latin typeface="Cambria Math" panose="02040503050406030204" pitchFamily="18" charset="0"/>
                                  <a:ea typeface="Cambria Math" panose="02040503050406030204" pitchFamily="18" charset="0"/>
                                </a:rPr>
                                <m:t>(</m:t>
                              </m:r>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𝑛</m:t>
                                  </m:r>
                                </m:e>
                              </m:acc>
                              <m:r>
                                <a:rPr kumimoji="1" lang="en-US" altLang="ja-JP" b="0" i="1" smtClean="0">
                                  <a:latin typeface="Cambria Math" panose="02040503050406030204" pitchFamily="18" charset="0"/>
                                </a:rPr>
                                <m:t>)</m:t>
                              </m:r>
                            </m:sup>
                          </m:sSup>
                          <m:r>
                            <a:rPr lang="en-US" altLang="ja-JP" b="0" i="1" smtClean="0">
                              <a:latin typeface="Cambria Math" panose="02040503050406030204" pitchFamily="18" charset="0"/>
                              <a:ea typeface="Cambria Math" panose="02040503050406030204" pitchFamily="18" charset="0"/>
                            </a:rPr>
                            <m:t>−1</m:t>
                          </m:r>
                        </m:num>
                        <m:den>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𝑒</m:t>
                              </m:r>
                            </m:e>
                            <m:sup>
                              <m:sSub>
                                <m:sSubPr>
                                  <m:ctrlPr>
                                    <a:rPr lang="en-US" altLang="ja-JP" b="0" i="1" smtClean="0">
                                      <a:latin typeface="Cambria Math" panose="02040503050406030204" pitchFamily="18" charset="0"/>
                                      <a:ea typeface="Cambria Math" panose="02040503050406030204" pitchFamily="18" charset="0"/>
                                    </a:rPr>
                                  </m:ctrlPr>
                                </m:sSubPr>
                                <m:e>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𝑥</m:t>
                                      </m:r>
                                    </m:e>
                                  </m:acc>
                                </m:e>
                                <m:sub>
                                  <m:r>
                                    <a:rPr lang="en-US" altLang="ja-JP" b="0" i="1" smtClean="0">
                                      <a:latin typeface="Cambria Math" panose="02040503050406030204" pitchFamily="18" charset="0"/>
                                      <a:ea typeface="Cambria Math" panose="02040503050406030204" pitchFamily="18" charset="0"/>
                                    </a:rPr>
                                    <m:t>𝑑</m:t>
                                  </m:r>
                                </m:sub>
                              </m:sSub>
                              <m:r>
                                <a:rPr lang="en-US" altLang="ja-JP" b="0" i="1" smtClean="0">
                                  <a:latin typeface="Cambria Math" panose="02040503050406030204" pitchFamily="18" charset="0"/>
                                  <a:ea typeface="Cambria Math" panose="02040503050406030204" pitchFamily="18" charset="0"/>
                                </a:rPr>
                                <m:t>(</m:t>
                              </m:r>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𝑛</m:t>
                                  </m:r>
                                </m:e>
                              </m:acc>
                              <m:r>
                                <a:rPr kumimoji="1" lang="en-US" altLang="ja-JP" b="0" i="1" smtClean="0">
                                  <a:latin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−1</m:t>
                          </m:r>
                        </m:den>
                      </m:f>
                    </m:oMath>
                  </m:oMathPara>
                </a14:m>
                <a:endParaRPr kumimoji="1" lang="ja-JP" altLang="en-US"/>
              </a:p>
            </p:txBody>
          </p:sp>
        </mc:Choice>
        <mc:Fallback xmlns="">
          <p:sp>
            <p:nvSpPr>
              <p:cNvPr id="15" name="テキスト ボックス 14">
                <a:extLst>
                  <a:ext uri="{FF2B5EF4-FFF2-40B4-BE49-F238E27FC236}">
                    <a16:creationId xmlns:a16="http://schemas.microsoft.com/office/drawing/2014/main" id="{2ED3ED4C-70CC-8928-0BCA-556DDCF35BF3}"/>
                  </a:ext>
                </a:extLst>
              </p:cNvPr>
              <p:cNvSpPr txBox="1">
                <a:spLocks noRot="1" noChangeAspect="1" noMove="1" noResize="1" noEditPoints="1" noAdjustHandles="1" noChangeArrowheads="1" noChangeShapeType="1" noTextEdit="1"/>
              </p:cNvSpPr>
              <p:nvPr/>
            </p:nvSpPr>
            <p:spPr>
              <a:xfrm>
                <a:off x="-161731" y="3253241"/>
                <a:ext cx="6527492" cy="745653"/>
              </a:xfrm>
              <a:prstGeom prst="rect">
                <a:avLst/>
              </a:prstGeom>
              <a:blipFill>
                <a:blip r:embed="rId8"/>
                <a:stretch>
                  <a:fillRect/>
                </a:stretch>
              </a:blipFill>
            </p:spPr>
            <p:txBody>
              <a:bodyPr/>
              <a:lstStyle/>
              <a:p>
                <a:r>
                  <a:rPr lang="ja-JP" altLang="en-US">
                    <a:noFill/>
                  </a:rPr>
                  <a:t> </a:t>
                </a:r>
              </a:p>
            </p:txBody>
          </p:sp>
        </mc:Fallback>
      </mc:AlternateContent>
      <p:pic>
        <p:nvPicPr>
          <p:cNvPr id="24" name="図 23" descr="ロゴ&#10;&#10;低い精度で自動的に生成された説明">
            <a:extLst>
              <a:ext uri="{FF2B5EF4-FFF2-40B4-BE49-F238E27FC236}">
                <a16:creationId xmlns:a16="http://schemas.microsoft.com/office/drawing/2014/main" id="{B7F37859-5AD3-2154-3477-3C3E0F55A37D}"/>
              </a:ext>
            </a:extLst>
          </p:cNvPr>
          <p:cNvPicPr>
            <a:picLocks noChangeAspect="1"/>
          </p:cNvPicPr>
          <p:nvPr/>
        </p:nvPicPr>
        <p:blipFill>
          <a:blip r:embed="rId9"/>
          <a:stretch>
            <a:fillRect/>
          </a:stretch>
        </p:blipFill>
        <p:spPr>
          <a:xfrm>
            <a:off x="5777" y="3991923"/>
            <a:ext cx="2667000" cy="495300"/>
          </a:xfrm>
          <a:prstGeom prst="rect">
            <a:avLst/>
          </a:prstGeom>
          <a:ln>
            <a:solidFill>
              <a:schemeClr val="accent2"/>
            </a:solidFill>
          </a:ln>
        </p:spPr>
      </p:pic>
      <p:sp>
        <p:nvSpPr>
          <p:cNvPr id="26" name="テキスト ボックス 25">
            <a:extLst>
              <a:ext uri="{FF2B5EF4-FFF2-40B4-BE49-F238E27FC236}">
                <a16:creationId xmlns:a16="http://schemas.microsoft.com/office/drawing/2014/main" id="{23F1142E-F895-144B-8AC1-5C1D479499E8}"/>
              </a:ext>
            </a:extLst>
          </p:cNvPr>
          <p:cNvSpPr txBox="1"/>
          <p:nvPr/>
        </p:nvSpPr>
        <p:spPr>
          <a:xfrm>
            <a:off x="2617415" y="4090048"/>
            <a:ext cx="646331" cy="369332"/>
          </a:xfrm>
          <a:prstGeom prst="rect">
            <a:avLst/>
          </a:prstGeom>
          <a:noFill/>
        </p:spPr>
        <p:txBody>
          <a:bodyPr wrap="none" rtlCol="0">
            <a:spAutoFit/>
          </a:bodyPr>
          <a:lstStyle/>
          <a:p>
            <a:r>
              <a:rPr kumimoji="1" lang="ja-JP" altLang="en-US"/>
              <a:t>より</a:t>
            </a:r>
          </a:p>
        </p:txBody>
      </p:sp>
    </p:spTree>
    <p:extLst>
      <p:ext uri="{BB962C8B-B14F-4D97-AF65-F5344CB8AC3E}">
        <p14:creationId xmlns:p14="http://schemas.microsoft.com/office/powerpoint/2010/main" val="237844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4F288D84-111E-6A51-8FD8-40D4A3E2E70D}"/>
                  </a:ext>
                </a:extLst>
              </p:cNvPr>
              <p:cNvSpPr txBox="1"/>
              <p:nvPr/>
            </p:nvSpPr>
            <p:spPr>
              <a:xfrm>
                <a:off x="0" y="0"/>
                <a:ext cx="12192000" cy="6208623"/>
              </a:xfrm>
              <a:prstGeom prst="rect">
                <a:avLst/>
              </a:prstGeom>
              <a:noFill/>
            </p:spPr>
            <p:txBody>
              <a:bodyPr wrap="square" rtlCol="0">
                <a:spAutoFit/>
              </a:bodyPr>
              <a:lstStyle/>
              <a:p>
                <a:r>
                  <a:rPr lang="en-US" altLang="ja-JP" dirty="0"/>
                  <a:t>(1)</a:t>
                </a:r>
                <a:r>
                  <a:rPr lang="ja-JP" altLang="en-US"/>
                  <a:t>の第二項の前景部分をテイラー展開</a:t>
                </a:r>
                <a:endParaRPr lang="en-US" altLang="ja-JP" dirty="0"/>
              </a:p>
              <a:p>
                <a:endParaRPr lang="en-US" altLang="ja-JP" dirty="0"/>
              </a:p>
              <a:p>
                <a:endParaRPr lang="en-US" altLang="ja-JP" dirty="0"/>
              </a:p>
              <a:p>
                <a:endParaRPr lang="en-US" altLang="ja-JP" dirty="0"/>
              </a:p>
              <a:p>
                <a:endParaRPr kumimoji="1" lang="en-US" altLang="ja-JP" dirty="0"/>
              </a:p>
              <a:p>
                <a:r>
                  <a:rPr kumimoji="1" lang="en-US" altLang="ja-JP" dirty="0"/>
                  <a:t>N</a:t>
                </a:r>
                <a:r>
                  <a:rPr kumimoji="1" lang="ja-JP" altLang="en-US"/>
                  <a:t>個のパラメータで前景放射成分を決定　　　</a:t>
                </a:r>
                <a:r>
                  <a:rPr kumimoji="1" lang="en-US" altLang="ja-JP" dirty="0"/>
                  <a:t>(2)</a:t>
                </a:r>
                <a:r>
                  <a:rPr kumimoji="1" lang="ja-JP" altLang="en-US"/>
                  <a:t>式より</a:t>
                </a:r>
                <a:r>
                  <a:rPr kumimoji="1" lang="en-US" altLang="ja-JP" dirty="0"/>
                  <a:t>N+1</a:t>
                </a:r>
                <a:r>
                  <a:rPr lang="ja-JP" altLang="en-US"/>
                  <a:t>個の前傾の重ね合わせと解釈</a:t>
                </a:r>
                <a:r>
                  <a:rPr lang="en-US" altLang="ja-JP" dirty="0"/>
                  <a:t>(N+1</a:t>
                </a:r>
                <a:r>
                  <a:rPr lang="ja-JP" altLang="en-US"/>
                  <a:t>この周波数マップ</a:t>
                </a:r>
                <a:r>
                  <a:rPr lang="en-US" altLang="ja-JP" dirty="0"/>
                  <a:t>)</a:t>
                </a:r>
              </a:p>
              <a:p>
                <a:endParaRPr kumimoji="1" lang="en-US" altLang="ja-JP" dirty="0"/>
              </a:p>
              <a:p>
                <a:pPr marL="285750" indent="-285750">
                  <a:buFont typeface="Arial" panose="020B0604020202020204" pitchFamily="34" charset="0"/>
                  <a:buChar char="•"/>
                </a:pPr>
                <a:r>
                  <a:rPr lang="ja-JP" altLang="en-US"/>
                  <a:t>異なる周波数</a:t>
                </a:r>
                <a:r>
                  <a:rPr lang="en-US" altLang="ja-JP" dirty="0"/>
                  <a:t>N+2</a:t>
                </a:r>
                <a:r>
                  <a:rPr lang="ja-JP" altLang="en-US"/>
                  <a:t>個のマップを以下のように線形結合</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r>
                  <a:rPr lang="ja-JP" altLang="en-US"/>
                  <a:t>前景放射部分</a:t>
                </a:r>
                <a:r>
                  <a:rPr lang="en-US" altLang="ja-JP" dirty="0"/>
                  <a:t>0</a:t>
                </a:r>
                <a:r>
                  <a:rPr lang="ja-JP" altLang="en-US"/>
                  <a:t>　　　フィッティング係数</a:t>
                </a:r>
                <a14:m>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𝑗</m:t>
                        </m:r>
                      </m:sub>
                    </m:sSub>
                  </m:oMath>
                </a14:m>
                <a:r>
                  <a:rPr kumimoji="1" lang="ja-JP" altLang="en-US"/>
                  <a:t>を決める条件</a:t>
                </a:r>
                <a:endParaRPr kumimoji="1" lang="en-US" altLang="ja-JP" dirty="0"/>
              </a:p>
              <a:p>
                <a:r>
                  <a:rPr kumimoji="1" lang="ja-JP" altLang="en-US"/>
                  <a:t>　</a:t>
                </a:r>
                <a:endParaRPr kumimoji="1" lang="en-US" altLang="ja-JP" dirty="0"/>
              </a:p>
              <a:p>
                <a:endParaRPr kumimoji="1" lang="ja-JP" altLang="en-US"/>
              </a:p>
            </p:txBody>
          </p:sp>
        </mc:Choice>
        <mc:Fallback xmlns="">
          <p:sp>
            <p:nvSpPr>
              <p:cNvPr id="2" name="テキスト ボックス 1">
                <a:extLst>
                  <a:ext uri="{FF2B5EF4-FFF2-40B4-BE49-F238E27FC236}">
                    <a16:creationId xmlns:a16="http://schemas.microsoft.com/office/drawing/2014/main" id="{4F288D84-111E-6A51-8FD8-40D4A3E2E70D}"/>
                  </a:ext>
                </a:extLst>
              </p:cNvPr>
              <p:cNvSpPr txBox="1">
                <a:spLocks noRot="1" noChangeAspect="1" noMove="1" noResize="1" noEditPoints="1" noAdjustHandles="1" noChangeArrowheads="1" noChangeShapeType="1" noTextEdit="1"/>
              </p:cNvSpPr>
              <p:nvPr/>
            </p:nvSpPr>
            <p:spPr>
              <a:xfrm>
                <a:off x="0" y="0"/>
                <a:ext cx="12192000" cy="6208623"/>
              </a:xfrm>
              <a:prstGeom prst="rect">
                <a:avLst/>
              </a:prstGeom>
              <a:blipFill>
                <a:blip r:embed="rId2"/>
                <a:stretch>
                  <a:fillRect l="-416" t="-409"/>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C4294BF4-9BED-925A-E018-497C0DEAC0D1}"/>
              </a:ext>
            </a:extLst>
          </p:cNvPr>
          <p:cNvPicPr>
            <a:picLocks noChangeAspect="1"/>
          </p:cNvPicPr>
          <p:nvPr/>
        </p:nvPicPr>
        <p:blipFill>
          <a:blip r:embed="rId3"/>
          <a:stretch>
            <a:fillRect/>
          </a:stretch>
        </p:blipFill>
        <p:spPr>
          <a:xfrm>
            <a:off x="0" y="323165"/>
            <a:ext cx="7772400" cy="690172"/>
          </a:xfrm>
          <a:prstGeom prst="rect">
            <a:avLst/>
          </a:prstGeom>
        </p:spPr>
      </p:pic>
      <p:pic>
        <p:nvPicPr>
          <p:cNvPr id="4" name="図 3" descr="テキスト が含まれている画像&#10;&#10;自動的に生成された説明">
            <a:extLst>
              <a:ext uri="{FF2B5EF4-FFF2-40B4-BE49-F238E27FC236}">
                <a16:creationId xmlns:a16="http://schemas.microsoft.com/office/drawing/2014/main" id="{DCC2ADBF-DDB9-12E6-C21B-B9944E37C0DF}"/>
              </a:ext>
            </a:extLst>
          </p:cNvPr>
          <p:cNvPicPr>
            <a:picLocks noChangeAspect="1"/>
          </p:cNvPicPr>
          <p:nvPr/>
        </p:nvPicPr>
        <p:blipFill>
          <a:blip r:embed="rId4"/>
          <a:stretch>
            <a:fillRect/>
          </a:stretch>
        </p:blipFill>
        <p:spPr>
          <a:xfrm>
            <a:off x="8285205" y="433301"/>
            <a:ext cx="2590800" cy="469900"/>
          </a:xfrm>
          <a:prstGeom prst="rect">
            <a:avLst/>
          </a:prstGeom>
        </p:spPr>
      </p:pic>
      <p:sp>
        <p:nvSpPr>
          <p:cNvPr id="6" name="右矢印 5">
            <a:extLst>
              <a:ext uri="{FF2B5EF4-FFF2-40B4-BE49-F238E27FC236}">
                <a16:creationId xmlns:a16="http://schemas.microsoft.com/office/drawing/2014/main" id="{6E6D12A4-B5C4-D354-76CE-3C8C2680EA0B}"/>
              </a:ext>
            </a:extLst>
          </p:cNvPr>
          <p:cNvSpPr/>
          <p:nvPr/>
        </p:nvSpPr>
        <p:spPr>
          <a:xfrm>
            <a:off x="4256902" y="1359013"/>
            <a:ext cx="475735" cy="321276"/>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descr="文字の書かれた紙&#10;&#10;中程度の精度で自動的に生成された説明">
            <a:extLst>
              <a:ext uri="{FF2B5EF4-FFF2-40B4-BE49-F238E27FC236}">
                <a16:creationId xmlns:a16="http://schemas.microsoft.com/office/drawing/2014/main" id="{60789588-4386-3408-B5BC-ED09B9D8B62B}"/>
              </a:ext>
            </a:extLst>
          </p:cNvPr>
          <p:cNvPicPr>
            <a:picLocks noChangeAspect="1"/>
          </p:cNvPicPr>
          <p:nvPr/>
        </p:nvPicPr>
        <p:blipFill>
          <a:blip r:embed="rId5"/>
          <a:stretch>
            <a:fillRect/>
          </a:stretch>
        </p:blipFill>
        <p:spPr>
          <a:xfrm>
            <a:off x="0" y="2301259"/>
            <a:ext cx="7772400" cy="2876452"/>
          </a:xfrm>
          <a:prstGeom prst="rect">
            <a:avLst/>
          </a:prstGeom>
        </p:spPr>
      </p:pic>
      <p:sp>
        <p:nvSpPr>
          <p:cNvPr id="10" name="右矢印 9">
            <a:extLst>
              <a:ext uri="{FF2B5EF4-FFF2-40B4-BE49-F238E27FC236}">
                <a16:creationId xmlns:a16="http://schemas.microsoft.com/office/drawing/2014/main" id="{CB6334E3-A935-1DE7-C2A4-E27C44B7267A}"/>
              </a:ext>
            </a:extLst>
          </p:cNvPr>
          <p:cNvSpPr/>
          <p:nvPr/>
        </p:nvSpPr>
        <p:spPr>
          <a:xfrm>
            <a:off x="1685067" y="5211253"/>
            <a:ext cx="475735" cy="321276"/>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テキスト&#10;&#10;自動的に生成された説明">
            <a:extLst>
              <a:ext uri="{FF2B5EF4-FFF2-40B4-BE49-F238E27FC236}">
                <a16:creationId xmlns:a16="http://schemas.microsoft.com/office/drawing/2014/main" id="{7CD71A65-2C21-4ECC-0D2B-D36503A816EA}"/>
              </a:ext>
            </a:extLst>
          </p:cNvPr>
          <p:cNvPicPr>
            <a:picLocks noChangeAspect="1"/>
          </p:cNvPicPr>
          <p:nvPr/>
        </p:nvPicPr>
        <p:blipFill>
          <a:blip r:embed="rId6"/>
          <a:stretch>
            <a:fillRect/>
          </a:stretch>
        </p:blipFill>
        <p:spPr>
          <a:xfrm>
            <a:off x="5657850" y="5113416"/>
            <a:ext cx="6534150" cy="1713501"/>
          </a:xfrm>
          <a:prstGeom prst="rect">
            <a:avLst/>
          </a:prstGeom>
        </p:spPr>
      </p:pic>
      <p:sp>
        <p:nvSpPr>
          <p:cNvPr id="16" name="テキスト ボックス 15">
            <a:extLst>
              <a:ext uri="{FF2B5EF4-FFF2-40B4-BE49-F238E27FC236}">
                <a16:creationId xmlns:a16="http://schemas.microsoft.com/office/drawing/2014/main" id="{C24E1947-99BE-37CB-FF4F-DE0E1D4556F5}"/>
              </a:ext>
            </a:extLst>
          </p:cNvPr>
          <p:cNvSpPr txBox="1"/>
          <p:nvPr/>
        </p:nvSpPr>
        <p:spPr>
          <a:xfrm>
            <a:off x="5220000" y="5508000"/>
            <a:ext cx="492443" cy="369332"/>
          </a:xfrm>
          <a:prstGeom prst="rect">
            <a:avLst/>
          </a:prstGeom>
          <a:noFill/>
        </p:spPr>
        <p:txBody>
          <a:bodyPr wrap="none" rtlCol="0">
            <a:spAutoFit/>
          </a:bodyPr>
          <a:lstStyle/>
          <a:p>
            <a:r>
              <a:rPr kumimoji="1" lang="en-US" altLang="ja-JP" dirty="0"/>
              <a:t>(1)</a:t>
            </a:r>
            <a:endParaRPr kumimoji="1" lang="ja-JP" altLang="en-US"/>
          </a:p>
        </p:txBody>
      </p:sp>
      <p:sp>
        <p:nvSpPr>
          <p:cNvPr id="17" name="テキスト ボックス 16">
            <a:extLst>
              <a:ext uri="{FF2B5EF4-FFF2-40B4-BE49-F238E27FC236}">
                <a16:creationId xmlns:a16="http://schemas.microsoft.com/office/drawing/2014/main" id="{675947A0-5038-5B0F-E130-149CE766AA3A}"/>
              </a:ext>
            </a:extLst>
          </p:cNvPr>
          <p:cNvSpPr txBox="1"/>
          <p:nvPr/>
        </p:nvSpPr>
        <p:spPr>
          <a:xfrm>
            <a:off x="5688000" y="6372000"/>
            <a:ext cx="492443" cy="369332"/>
          </a:xfrm>
          <a:prstGeom prst="rect">
            <a:avLst/>
          </a:prstGeom>
          <a:noFill/>
        </p:spPr>
        <p:txBody>
          <a:bodyPr wrap="none" rtlCol="0">
            <a:spAutoFit/>
          </a:bodyPr>
          <a:lstStyle/>
          <a:p>
            <a:r>
              <a:rPr kumimoji="1" lang="en-US" altLang="ja-JP" dirty="0"/>
              <a:t>(2)</a:t>
            </a:r>
            <a:endParaRPr kumimoji="1" lang="ja-JP" altLang="en-US"/>
          </a:p>
        </p:txBody>
      </p:sp>
      <p:cxnSp>
        <p:nvCxnSpPr>
          <p:cNvPr id="19" name="直線矢印コネクタ 18">
            <a:extLst>
              <a:ext uri="{FF2B5EF4-FFF2-40B4-BE49-F238E27FC236}">
                <a16:creationId xmlns:a16="http://schemas.microsoft.com/office/drawing/2014/main" id="{9B82AF14-9E5C-F105-9C4B-C082AC77C7E6}"/>
              </a:ext>
            </a:extLst>
          </p:cNvPr>
          <p:cNvCxnSpPr/>
          <p:nvPr/>
        </p:nvCxnSpPr>
        <p:spPr>
          <a:xfrm flipH="1">
            <a:off x="2125362" y="1680289"/>
            <a:ext cx="3781168" cy="7416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1041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9EE34FB-E5B8-C718-1011-D4F77DACBB15}"/>
                  </a:ext>
                </a:extLst>
              </p:cNvPr>
              <p:cNvSpPr txBox="1"/>
              <p:nvPr/>
            </p:nvSpPr>
            <p:spPr>
              <a:xfrm>
                <a:off x="0" y="0"/>
                <a:ext cx="7722563" cy="6545253"/>
              </a:xfrm>
              <a:prstGeom prst="rect">
                <a:avLst/>
              </a:prstGeom>
              <a:noFill/>
            </p:spPr>
            <p:txBody>
              <a:bodyPr wrap="none" rtlCol="0">
                <a:spAutoFit/>
              </a:bodyPr>
              <a:lstStyle/>
              <a:p>
                <a:r>
                  <a:rPr lang="en-US" altLang="ja-JP" dirty="0"/>
                  <a:t>(3)</a:t>
                </a:r>
                <a:r>
                  <a:rPr lang="ja-JP" altLang="en-US"/>
                  <a:t>内の</a:t>
                </a:r>
                <a:r>
                  <a:rPr lang="en-US" altLang="ja-JP" dirty="0"/>
                  <a:t>(1),(2)</a:t>
                </a:r>
                <a:r>
                  <a:rPr lang="ja-JP" altLang="en-US"/>
                  <a:t>より、</a:t>
                </a:r>
                <a:endParaRPr lang="en-US" altLang="ja-JP" dirty="0"/>
              </a:p>
              <a:p>
                <a:endParaRPr kumimoji="1" lang="en-US" altLang="ja-JP" dirty="0"/>
              </a:p>
              <a:p>
                <a:r>
                  <a:rPr lang="ja-JP" altLang="en-US"/>
                  <a:t>　　　　　　　　　</a:t>
                </a:r>
                <a14:m>
                  <m:oMath xmlns:m="http://schemas.openxmlformats.org/officeDocument/2006/math">
                    <m:acc>
                      <m:accPr>
                        <m:chr m:val="⃑"/>
                        <m:ctrlPr>
                          <a:rPr lang="ja-JP" altLang="en-US" i="1" smtClean="0">
                            <a:latin typeface="Cambria Math" panose="02040503050406030204" pitchFamily="18" charset="0"/>
                          </a:rPr>
                        </m:ctrlPr>
                      </m:accPr>
                      <m:e>
                        <m:r>
                          <a:rPr lang="ja-JP" altLang="en-US" i="1" smtClean="0">
                            <a:latin typeface="Cambria Math" panose="02040503050406030204" pitchFamily="18" charset="0"/>
                          </a:rPr>
                          <m:t>𝛼</m:t>
                        </m:r>
                      </m:e>
                    </m:acc>
                    <m:r>
                      <a:rPr lang="en-US" altLang="ja-JP" b="0" i="1" smtClean="0">
                        <a:latin typeface="Cambria Math" panose="02040503050406030204" pitchFamily="18" charset="0"/>
                      </a:rPr>
                      <m:t>=</m:t>
                    </m:r>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𝑨</m:t>
                        </m:r>
                      </m:e>
                      <m:sup>
                        <m:r>
                          <a:rPr lang="en-US" altLang="ja-JP" b="1" i="1" smtClean="0">
                            <a:latin typeface="Cambria Math" panose="02040503050406030204" pitchFamily="18" charset="0"/>
                          </a:rPr>
                          <m:t>−</m:t>
                        </m:r>
                        <m:r>
                          <a:rPr lang="en-US" altLang="ja-JP" b="1" i="1" smtClean="0">
                            <a:latin typeface="Cambria Math" panose="02040503050406030204" pitchFamily="18" charset="0"/>
                          </a:rPr>
                          <m:t>𝟏</m:t>
                        </m:r>
                      </m:sup>
                    </m:sSup>
                    <m:sSub>
                      <m:sSubPr>
                        <m:ctrlPr>
                          <a:rPr lang="en-US" altLang="ja-JP" b="0"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0" i="1" smtClean="0">
                                <a:latin typeface="Cambria Math" panose="02040503050406030204" pitchFamily="18" charset="0"/>
                              </a:rPr>
                              <m:t>𝑑</m:t>
                            </m:r>
                          </m:e>
                        </m:acc>
                      </m:e>
                      <m:sub>
                        <m:r>
                          <a:rPr lang="en-US" altLang="ja-JP" b="0" i="1" smtClean="0">
                            <a:latin typeface="Cambria Math" panose="02040503050406030204" pitchFamily="18" charset="0"/>
                            <a:ea typeface="Cambria Math" panose="02040503050406030204" pitchFamily="18" charset="0"/>
                          </a:rPr>
                          <m:t>𝜈</m:t>
                        </m:r>
                        <m:r>
                          <a:rPr lang="en-US" altLang="ja-JP" b="0" i="1" smtClean="0">
                            <a:latin typeface="Cambria Math" panose="02040503050406030204" pitchFamily="18" charset="0"/>
                            <a:ea typeface="Cambria Math" panose="02040503050406030204" pitchFamily="18" charset="0"/>
                          </a:rPr>
                          <m:t>𝐶𝑀𝐵</m:t>
                        </m:r>
                      </m:sub>
                    </m:sSub>
                  </m:oMath>
                </a14:m>
                <a:endParaRPr lang="en-US" altLang="ja-JP" dirty="0"/>
              </a:p>
              <a:p>
                <a:endParaRPr kumimoji="1" lang="en-US" altLang="ja-JP" dirty="0"/>
              </a:p>
              <a:p>
                <a:r>
                  <a:rPr kumimoji="1" lang="ja-JP" altLang="en-US"/>
                  <a:t>となる。よって</a:t>
                </a:r>
                <a:r>
                  <a:rPr kumimoji="1" lang="en-US" altLang="ja-JP" dirty="0"/>
                  <a:t>(3)</a:t>
                </a:r>
                <a:r>
                  <a:rPr kumimoji="1" lang="ja-JP" altLang="en-US"/>
                  <a:t>式より</a:t>
                </a:r>
                <a:r>
                  <a:rPr kumimoji="1" lang="en-US" altLang="ja-JP" dirty="0"/>
                  <a:t>CMB</a:t>
                </a:r>
                <a:r>
                  <a:rPr kumimoji="1" lang="ja-JP" altLang="en-US"/>
                  <a:t>マップ</a:t>
                </a:r>
                <a14:m>
                  <m:oMath xmlns:m="http://schemas.openxmlformats.org/officeDocument/2006/math">
                    <m:r>
                      <a:rPr kumimoji="1" lang="en-US" altLang="ja-JP" b="0" i="1" smtClean="0">
                        <a:latin typeface="Cambria Math" panose="02040503050406030204" pitchFamily="18" charset="0"/>
                      </a:rPr>
                      <m:t>𝐶𝑀𝐵</m:t>
                    </m:r>
                    <m:d>
                      <m:dPr>
                        <m:ctrlPr>
                          <a:rPr kumimoji="1" lang="en-US" altLang="ja-JP" b="0" i="1" smtClean="0">
                            <a:latin typeface="Cambria Math" panose="02040503050406030204" pitchFamily="18" charset="0"/>
                          </a:rPr>
                        </m:ctrlPr>
                      </m:d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𝑛</m:t>
                            </m:r>
                          </m:e>
                        </m:acc>
                      </m:e>
                    </m:d>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oMath>
                </a14:m>
                <a:r>
                  <a:rPr kumimoji="1" lang="ja-JP" altLang="en-US"/>
                  <a:t>は</a:t>
                </a:r>
                <a:endParaRPr kumimoji="1" lang="en-US" altLang="ja-JP" dirty="0"/>
              </a:p>
              <a:p>
                <a:endParaRPr lang="en-US" altLang="ja-JP" dirty="0"/>
              </a:p>
              <a:p>
                <a:endParaRPr kumimoji="1" lang="en-US" altLang="ja-JP" dirty="0"/>
              </a:p>
              <a:p>
                <a:r>
                  <a:rPr lang="ja-JP" altLang="en-US"/>
                  <a:t>　　　　　　　　　　　　　　　　　　　決定すべき係数</a:t>
                </a:r>
                <a14:m>
                  <m:oMath xmlns:m="http://schemas.openxmlformats.org/officeDocument/2006/math">
                    <m:acc>
                      <m:accPr>
                        <m:chr m:val="⃑"/>
                        <m:ctrlPr>
                          <a:rPr lang="ja-JP" altLang="en-US" i="1" smtClean="0">
                            <a:latin typeface="Cambria Math" panose="02040503050406030204" pitchFamily="18" charset="0"/>
                          </a:rPr>
                        </m:ctrlPr>
                      </m:accPr>
                      <m:e>
                        <m:r>
                          <a:rPr lang="ja-JP" altLang="en-US" i="1" smtClean="0">
                            <a:latin typeface="Cambria Math" panose="02040503050406030204" pitchFamily="18" charset="0"/>
                          </a:rPr>
                          <m:t>𝛼</m:t>
                        </m:r>
                      </m:e>
                    </m:acc>
                  </m:oMath>
                </a14:m>
                <a:r>
                  <a:rPr lang="ja-JP" altLang="en-US"/>
                  <a:t>の数は</a:t>
                </a:r>
                <a:r>
                  <a:rPr lang="en-US" altLang="ja-JP" dirty="0"/>
                  <a:t>N+1</a:t>
                </a:r>
                <a:r>
                  <a:rPr lang="ja-JP" altLang="en-US"/>
                  <a:t>個</a:t>
                </a:r>
                <a:endParaRPr lang="en-US" altLang="ja-JP" dirty="0"/>
              </a:p>
              <a:p>
                <a:endParaRPr kumimoji="1" lang="en-US" altLang="ja-JP" dirty="0"/>
              </a:p>
              <a:p>
                <a:pPr marL="285750" indent="-285750">
                  <a:buFont typeface="Arial" panose="020B0604020202020204" pitchFamily="34" charset="0"/>
                  <a:buChar char="•"/>
                </a:pPr>
                <a:r>
                  <a:rPr kumimoji="1" lang="ja-JP" altLang="en-US"/>
                  <a:t>シンクロトロンも含めると、</a:t>
                </a:r>
                <a:endParaRPr kumimoji="1" lang="en-US" altLang="ja-JP" dirty="0"/>
              </a:p>
              <a:p>
                <a:endParaRPr lang="en-US" altLang="ja-JP" dirty="0"/>
              </a:p>
              <a:p>
                <a:endParaRPr kumimoji="1" lang="en-US" altLang="ja-JP" dirty="0"/>
              </a:p>
              <a:p>
                <a:endParaRPr lang="en-US" altLang="ja-JP" dirty="0"/>
              </a:p>
              <a:p>
                <a:endParaRPr lang="en-US" altLang="ja-JP" i="1" dirty="0">
                  <a:latin typeface="Cambria Math" panose="02040503050406030204" pitchFamily="18" charset="0"/>
                </a:endParaRPr>
              </a:p>
              <a:p>
                <a14:m>
                  <m:oMath xmlns:m="http://schemas.openxmlformats.org/officeDocument/2006/math">
                    <m:acc>
                      <m:accPr>
                        <m:chr m:val="⃑"/>
                        <m:ctrlPr>
                          <a:rPr lang="ja-JP" altLang="en-US" i="1" smtClean="0">
                            <a:latin typeface="Cambria Math" panose="02040503050406030204" pitchFamily="18" charset="0"/>
                          </a:rPr>
                        </m:ctrlPr>
                      </m:accPr>
                      <m:e>
                        <m:r>
                          <a:rPr lang="ja-JP" altLang="en-US" i="1" smtClean="0">
                            <a:latin typeface="Cambria Math" panose="02040503050406030204" pitchFamily="18" charset="0"/>
                          </a:rPr>
                          <m:t>𝛼</m:t>
                        </m:r>
                      </m:e>
                    </m:acc>
                    <m:r>
                      <a:rPr lang="en-US" altLang="ja-JP" b="0" i="1" smtClean="0">
                        <a:latin typeface="Cambria Math" panose="02040503050406030204" pitchFamily="18" charset="0"/>
                      </a:rPr>
                      <m:t>=</m:t>
                    </m:r>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𝑨</m:t>
                        </m:r>
                      </m:e>
                      <m:sup>
                        <m:r>
                          <a:rPr lang="en-US" altLang="ja-JP" b="1" i="1" smtClean="0">
                            <a:latin typeface="Cambria Math" panose="02040503050406030204" pitchFamily="18" charset="0"/>
                          </a:rPr>
                          <m:t>−</m:t>
                        </m:r>
                        <m:r>
                          <a:rPr lang="en-US" altLang="ja-JP" b="1" i="1" smtClean="0">
                            <a:latin typeface="Cambria Math" panose="02040503050406030204" pitchFamily="18" charset="0"/>
                          </a:rPr>
                          <m:t>𝟏</m:t>
                        </m:r>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0" i="1" smtClean="0">
                                <a:latin typeface="Cambria Math" panose="02040503050406030204" pitchFamily="18" charset="0"/>
                              </a:rPr>
                              <m:t>𝑑</m:t>
                            </m:r>
                          </m:e>
                        </m:acc>
                      </m:e>
                      <m:sub>
                        <m:r>
                          <a:rPr lang="en-US" altLang="ja-JP" b="0" i="1" smtClean="0">
                            <a:latin typeface="Cambria Math" panose="02040503050406030204" pitchFamily="18" charset="0"/>
                            <a:ea typeface="Cambria Math" panose="02040503050406030204" pitchFamily="18" charset="0"/>
                          </a:rPr>
                          <m:t>𝜈</m:t>
                        </m:r>
                        <m:r>
                          <a:rPr lang="en-US" altLang="ja-JP" b="0" i="1" smtClean="0">
                            <a:latin typeface="Cambria Math" panose="02040503050406030204" pitchFamily="18" charset="0"/>
                            <a:ea typeface="Cambria Math" panose="02040503050406030204" pitchFamily="18" charset="0"/>
                          </a:rPr>
                          <m:t>𝐶𝑀𝐵</m:t>
                        </m:r>
                      </m:sub>
                    </m:sSub>
                  </m:oMath>
                </a14:m>
                <a:r>
                  <a:rPr kumimoji="1" lang="en-US" altLang="ja-JP" dirty="0"/>
                  <a:t>,</a:t>
                </a:r>
                <a:r>
                  <a:rPr lang="en-US" altLang="ja-JP" b="0" dirty="0"/>
                  <a:t> </a:t>
                </a:r>
                <a14:m>
                  <m:oMath xmlns:m="http://schemas.openxmlformats.org/officeDocument/2006/math">
                    <m:sSub>
                      <m:sSubPr>
                        <m:ctrlPr>
                          <a:rPr lang="en-US" altLang="ja-JP" b="0"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0" i="1" smtClean="0">
                                <a:latin typeface="Cambria Math" panose="02040503050406030204" pitchFamily="18" charset="0"/>
                              </a:rPr>
                              <m:t>𝑠</m:t>
                            </m:r>
                          </m:e>
                        </m:acc>
                      </m:e>
                      <m:sub>
                        <m:r>
                          <a:rPr lang="en-US" altLang="ja-JP" b="0" i="1" smtClean="0">
                            <a:latin typeface="Cambria Math" panose="02040503050406030204" pitchFamily="18" charset="0"/>
                            <a:ea typeface="Cambria Math" panose="02040503050406030204" pitchFamily="18" charset="0"/>
                          </a:rPr>
                          <m:t>𝜈</m:t>
                        </m:r>
                        <m:r>
                          <a:rPr lang="en-US" altLang="ja-JP" b="0" i="1" smtClean="0">
                            <a:latin typeface="Cambria Math" panose="02040503050406030204" pitchFamily="18" charset="0"/>
                            <a:ea typeface="Cambria Math" panose="02040503050406030204" pitchFamily="18" charset="0"/>
                          </a:rPr>
                          <m:t>𝐶𝑀𝐵</m:t>
                        </m:r>
                      </m:sub>
                    </m:sSub>
                  </m:oMath>
                </a14:m>
                <a:r>
                  <a:rPr kumimoji="1" lang="en-US" altLang="ja-JP" dirty="0"/>
                  <a:t>)</a:t>
                </a:r>
              </a:p>
              <a:p>
                <a:endParaRPr lang="en-US" altLang="ja-JP" dirty="0"/>
              </a:p>
              <a:p>
                <a:r>
                  <a:rPr kumimoji="1" lang="ja-JP" altLang="en-US"/>
                  <a:t>決定すべき係数</a:t>
                </a:r>
                <a14:m>
                  <m:oMath xmlns:m="http://schemas.openxmlformats.org/officeDocument/2006/math">
                    <m:acc>
                      <m:accPr>
                        <m:chr m:val="⃑"/>
                        <m:ctrlPr>
                          <a:rPr lang="ja-JP" altLang="en-US" i="1" smtClean="0">
                            <a:latin typeface="Cambria Math" panose="02040503050406030204" pitchFamily="18" charset="0"/>
                          </a:rPr>
                        </m:ctrlPr>
                      </m:accPr>
                      <m:e>
                        <m:r>
                          <a:rPr lang="ja-JP" altLang="en-US" i="1" smtClean="0">
                            <a:latin typeface="Cambria Math" panose="02040503050406030204" pitchFamily="18" charset="0"/>
                          </a:rPr>
                          <m:t>𝛼</m:t>
                        </m:r>
                      </m:e>
                    </m:acc>
                  </m:oMath>
                </a14:m>
                <a:r>
                  <a:rPr lang="ja-JP" altLang="en-US"/>
                  <a:t>の数は</a:t>
                </a:r>
                <a:r>
                  <a:rPr lang="en-US" altLang="ja-JP" dirty="0"/>
                  <a:t>N+M+2</a:t>
                </a:r>
                <a:r>
                  <a:rPr lang="ja-JP" altLang="en-US"/>
                  <a:t>個</a:t>
                </a:r>
                <a:endParaRPr lang="en-US" altLang="ja-JP" dirty="0"/>
              </a:p>
              <a:p>
                <a:endParaRPr lang="en-US" altLang="ja-JP" dirty="0"/>
              </a:p>
              <a:p>
                <a:r>
                  <a:rPr lang="ja-JP" altLang="en-US"/>
                  <a:t>使用すべき周波数の異なるマップの数は</a:t>
                </a:r>
                <a:r>
                  <a:rPr lang="en-US" altLang="ja-JP" dirty="0"/>
                  <a:t>N+M+3</a:t>
                </a:r>
              </a:p>
              <a:p>
                <a:endParaRPr lang="en-US" altLang="ja-JP" dirty="0"/>
              </a:p>
              <a:p>
                <a:r>
                  <a:rPr lang="ja-JP" altLang="en-US">
                    <a:solidFill>
                      <a:srgbClr val="FF0000"/>
                    </a:solidFill>
                  </a:rPr>
                  <a:t>この方法では、周波数チャンネルが</a:t>
                </a:r>
                <a:r>
                  <a:rPr lang="en-US" altLang="ja-JP" dirty="0">
                    <a:solidFill>
                      <a:srgbClr val="FF0000"/>
                    </a:solidFill>
                  </a:rPr>
                  <a:t>N+M+3</a:t>
                </a:r>
                <a:r>
                  <a:rPr lang="ja-JP" altLang="en-US">
                    <a:solidFill>
                      <a:srgbClr val="FF0000"/>
                    </a:solidFill>
                  </a:rPr>
                  <a:t>のマップを丁度使用する。</a:t>
                </a:r>
                <a:endParaRPr lang="en-US" altLang="ja-JP" dirty="0">
                  <a:solidFill>
                    <a:srgbClr val="FF0000"/>
                  </a:solidFill>
                </a:endParaRPr>
              </a:p>
              <a:p>
                <a:r>
                  <a:rPr lang="ja-JP" altLang="en-US">
                    <a:solidFill>
                      <a:srgbClr val="FF0000"/>
                    </a:solidFill>
                  </a:rPr>
                  <a:t>逆にそれより多い、マップを得られたとしても全てを使用できない。</a:t>
                </a:r>
                <a:endParaRPr lang="en-US" altLang="ja-JP" dirty="0">
                  <a:solidFill>
                    <a:srgbClr val="FF0000"/>
                  </a:solidFill>
                </a:endParaRPr>
              </a:p>
              <a:p>
                <a:endParaRPr kumimoji="1" lang="en-US" altLang="ja-JP" dirty="0"/>
              </a:p>
            </p:txBody>
          </p:sp>
        </mc:Choice>
        <mc:Fallback xmlns="">
          <p:sp>
            <p:nvSpPr>
              <p:cNvPr id="2" name="テキスト ボックス 1">
                <a:extLst>
                  <a:ext uri="{FF2B5EF4-FFF2-40B4-BE49-F238E27FC236}">
                    <a16:creationId xmlns:a16="http://schemas.microsoft.com/office/drawing/2014/main" id="{F9EE34FB-E5B8-C718-1011-D4F77DACBB15}"/>
                  </a:ext>
                </a:extLst>
              </p:cNvPr>
              <p:cNvSpPr txBox="1">
                <a:spLocks noRot="1" noChangeAspect="1" noMove="1" noResize="1" noEditPoints="1" noAdjustHandles="1" noChangeArrowheads="1" noChangeShapeType="1" noTextEdit="1"/>
              </p:cNvSpPr>
              <p:nvPr/>
            </p:nvSpPr>
            <p:spPr>
              <a:xfrm>
                <a:off x="0" y="0"/>
                <a:ext cx="7722563" cy="6545253"/>
              </a:xfrm>
              <a:prstGeom prst="rect">
                <a:avLst/>
              </a:prstGeom>
              <a:blipFill>
                <a:blip r:embed="rId2"/>
                <a:stretch>
                  <a:fillRect l="-657" t="-388"/>
                </a:stretch>
              </a:blipFill>
            </p:spPr>
            <p:txBody>
              <a:bodyPr/>
              <a:lstStyle/>
              <a:p>
                <a:r>
                  <a:rPr lang="ja-JP" altLang="en-US">
                    <a:noFill/>
                  </a:rPr>
                  <a:t> </a:t>
                </a:r>
              </a:p>
            </p:txBody>
          </p:sp>
        </mc:Fallback>
      </mc:AlternateContent>
      <p:pic>
        <p:nvPicPr>
          <p:cNvPr id="4" name="図 3" descr="テキスト が含まれている画像&#10;&#10;自動的に生成された説明">
            <a:extLst>
              <a:ext uri="{FF2B5EF4-FFF2-40B4-BE49-F238E27FC236}">
                <a16:creationId xmlns:a16="http://schemas.microsoft.com/office/drawing/2014/main" id="{928D6FEE-8690-DFAD-71A2-30D684987F17}"/>
              </a:ext>
            </a:extLst>
          </p:cNvPr>
          <p:cNvPicPr>
            <a:picLocks noChangeAspect="1"/>
          </p:cNvPicPr>
          <p:nvPr/>
        </p:nvPicPr>
        <p:blipFill>
          <a:blip r:embed="rId3"/>
          <a:stretch>
            <a:fillRect/>
          </a:stretch>
        </p:blipFill>
        <p:spPr>
          <a:xfrm>
            <a:off x="0" y="461665"/>
            <a:ext cx="1524000" cy="508000"/>
          </a:xfrm>
          <a:prstGeom prst="rect">
            <a:avLst/>
          </a:prstGeom>
        </p:spPr>
      </p:pic>
      <p:sp>
        <p:nvSpPr>
          <p:cNvPr id="6" name="右矢印 5">
            <a:extLst>
              <a:ext uri="{FF2B5EF4-FFF2-40B4-BE49-F238E27FC236}">
                <a16:creationId xmlns:a16="http://schemas.microsoft.com/office/drawing/2014/main" id="{58AE5305-DC9B-1DBE-EB51-9FC30160CA27}"/>
              </a:ext>
            </a:extLst>
          </p:cNvPr>
          <p:cNvSpPr/>
          <p:nvPr/>
        </p:nvSpPr>
        <p:spPr>
          <a:xfrm>
            <a:off x="1524000" y="592791"/>
            <a:ext cx="475735" cy="321276"/>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descr="テキスト, 手紙&#10;&#10;自動的に生成された説明">
            <a:extLst>
              <a:ext uri="{FF2B5EF4-FFF2-40B4-BE49-F238E27FC236}">
                <a16:creationId xmlns:a16="http://schemas.microsoft.com/office/drawing/2014/main" id="{38A93F59-7BE8-150D-AEF0-671DC0CC5412}"/>
              </a:ext>
            </a:extLst>
          </p:cNvPr>
          <p:cNvPicPr>
            <a:picLocks noChangeAspect="1"/>
          </p:cNvPicPr>
          <p:nvPr/>
        </p:nvPicPr>
        <p:blipFill>
          <a:blip r:embed="rId4"/>
          <a:stretch>
            <a:fillRect/>
          </a:stretch>
        </p:blipFill>
        <p:spPr>
          <a:xfrm>
            <a:off x="8166100" y="0"/>
            <a:ext cx="4025900" cy="1384300"/>
          </a:xfrm>
          <a:prstGeom prst="rect">
            <a:avLst/>
          </a:prstGeom>
        </p:spPr>
      </p:pic>
      <p:sp>
        <p:nvSpPr>
          <p:cNvPr id="9" name="テキスト ボックス 8">
            <a:extLst>
              <a:ext uri="{FF2B5EF4-FFF2-40B4-BE49-F238E27FC236}">
                <a16:creationId xmlns:a16="http://schemas.microsoft.com/office/drawing/2014/main" id="{06B249D5-6FA3-6D28-E8B1-37B8D40EBF9C}"/>
              </a:ext>
            </a:extLst>
          </p:cNvPr>
          <p:cNvSpPr txBox="1"/>
          <p:nvPr/>
        </p:nvSpPr>
        <p:spPr>
          <a:xfrm>
            <a:off x="7519769" y="544907"/>
            <a:ext cx="646331" cy="369332"/>
          </a:xfrm>
          <a:prstGeom prst="rect">
            <a:avLst/>
          </a:prstGeom>
          <a:noFill/>
        </p:spPr>
        <p:txBody>
          <a:bodyPr wrap="none" rtlCol="0">
            <a:spAutoFit/>
          </a:bodyPr>
          <a:lstStyle/>
          <a:p>
            <a:r>
              <a:rPr lang="ja-JP" altLang="en-US"/>
              <a:t>但し</a:t>
            </a:r>
            <a:endParaRPr kumimoji="1" lang="ja-JP" altLang="en-US"/>
          </a:p>
        </p:txBody>
      </p:sp>
      <p:pic>
        <p:nvPicPr>
          <p:cNvPr id="13" name="図 12" descr="ダイアグラム, 概略図&#10;&#10;自動的に生成された説明">
            <a:extLst>
              <a:ext uri="{FF2B5EF4-FFF2-40B4-BE49-F238E27FC236}">
                <a16:creationId xmlns:a16="http://schemas.microsoft.com/office/drawing/2014/main" id="{76E7F308-016A-1C95-A13F-C7885CC0A1E8}"/>
              </a:ext>
            </a:extLst>
          </p:cNvPr>
          <p:cNvPicPr>
            <a:picLocks noChangeAspect="1"/>
          </p:cNvPicPr>
          <p:nvPr/>
        </p:nvPicPr>
        <p:blipFill>
          <a:blip r:embed="rId5"/>
          <a:stretch>
            <a:fillRect/>
          </a:stretch>
        </p:blipFill>
        <p:spPr>
          <a:xfrm>
            <a:off x="0" y="1562456"/>
            <a:ext cx="3922069" cy="869875"/>
          </a:xfrm>
          <a:prstGeom prst="rect">
            <a:avLst/>
          </a:prstGeom>
        </p:spPr>
      </p:pic>
      <p:pic>
        <p:nvPicPr>
          <p:cNvPr id="15" name="図 14" descr="ダイアグラム が含まれている画像&#10;&#10;自動的に生成された説明">
            <a:extLst>
              <a:ext uri="{FF2B5EF4-FFF2-40B4-BE49-F238E27FC236}">
                <a16:creationId xmlns:a16="http://schemas.microsoft.com/office/drawing/2014/main" id="{CF6D69E0-B035-A86D-1663-A0F0F6D7F9E3}"/>
              </a:ext>
            </a:extLst>
          </p:cNvPr>
          <p:cNvPicPr>
            <a:picLocks noChangeAspect="1"/>
          </p:cNvPicPr>
          <p:nvPr/>
        </p:nvPicPr>
        <p:blipFill>
          <a:blip r:embed="rId6"/>
          <a:stretch>
            <a:fillRect/>
          </a:stretch>
        </p:blipFill>
        <p:spPr>
          <a:xfrm>
            <a:off x="0" y="3429000"/>
            <a:ext cx="4288648" cy="446402"/>
          </a:xfrm>
          <a:prstGeom prst="rect">
            <a:avLst/>
          </a:prstGeom>
        </p:spPr>
      </p:pic>
      <p:pic>
        <p:nvPicPr>
          <p:cNvPr id="19" name="図 18" descr="テキスト&#10;&#10;中程度の精度で自動的に生成された説明">
            <a:extLst>
              <a:ext uri="{FF2B5EF4-FFF2-40B4-BE49-F238E27FC236}">
                <a16:creationId xmlns:a16="http://schemas.microsoft.com/office/drawing/2014/main" id="{33D3AC6E-F583-F8CA-36D9-ED3615C0B046}"/>
              </a:ext>
            </a:extLst>
          </p:cNvPr>
          <p:cNvPicPr>
            <a:picLocks noChangeAspect="1"/>
          </p:cNvPicPr>
          <p:nvPr/>
        </p:nvPicPr>
        <p:blipFill>
          <a:blip r:embed="rId7"/>
          <a:stretch>
            <a:fillRect/>
          </a:stretch>
        </p:blipFill>
        <p:spPr>
          <a:xfrm>
            <a:off x="0" y="3074542"/>
            <a:ext cx="3213100" cy="381000"/>
          </a:xfrm>
          <a:prstGeom prst="rect">
            <a:avLst/>
          </a:prstGeom>
        </p:spPr>
      </p:pic>
    </p:spTree>
    <p:extLst>
      <p:ext uri="{BB962C8B-B14F-4D97-AF65-F5344CB8AC3E}">
        <p14:creationId xmlns:p14="http://schemas.microsoft.com/office/powerpoint/2010/main" val="163333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AFC0D2E-1575-3866-FEEF-F551CE7DD633}"/>
                  </a:ext>
                </a:extLst>
              </p:cNvPr>
              <p:cNvSpPr txBox="1"/>
              <p:nvPr/>
            </p:nvSpPr>
            <p:spPr>
              <a:xfrm>
                <a:off x="0" y="0"/>
                <a:ext cx="12192000" cy="6735690"/>
              </a:xfrm>
              <a:prstGeom prst="rect">
                <a:avLst/>
              </a:prstGeom>
              <a:noFill/>
            </p:spPr>
            <p:txBody>
              <a:bodyPr wrap="square" rtlCol="0">
                <a:spAutoFit/>
              </a:bodyPr>
              <a:lstStyle/>
              <a:p>
                <a:pPr marL="285750" indent="-285750">
                  <a:buFont typeface="Arial" panose="020B0604020202020204" pitchFamily="34" charset="0"/>
                  <a:buChar char="•"/>
                </a:pPr>
                <a:r>
                  <a:rPr lang="ja-JP" altLang="en-US"/>
                  <a:t>クリーニングマップの</a:t>
                </a:r>
                <a14:m>
                  <m:oMath xmlns:m="http://schemas.openxmlformats.org/officeDocument/2006/math">
                    <m:r>
                      <a:rPr lang="en-US" altLang="ja-JP" b="0" i="1" smtClean="0">
                        <a:latin typeface="Cambria Math" panose="02040503050406030204" pitchFamily="18" charset="0"/>
                      </a:rPr>
                      <m:t>𝑙𝑖𝑘𝑒𝑙𝑖h𝑜𝑜𝑑</m:t>
                    </m:r>
                  </m:oMath>
                </a14:m>
                <a:endParaRPr kumimoji="1" lang="en-US" altLang="ja-JP" dirty="0"/>
              </a:p>
              <a:p>
                <a:pPr marL="285750" indent="-285750">
                  <a:buFont typeface="Arial" panose="020B0604020202020204" pitchFamily="34" charset="0"/>
                  <a:buChar char="•"/>
                </a:pPr>
                <a:endParaRPr lang="en-US" altLang="ja-JP" dirty="0"/>
              </a:p>
              <a:p>
                <a:r>
                  <a:rPr kumimoji="1" lang="ja-JP" altLang="en-US"/>
                  <a:t>クリーニングされたマップ</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oMath>
                </a14:m>
                <a:r>
                  <a:rPr kumimoji="1" lang="ja-JP" altLang="en-US"/>
                  <a:t>　　　</a:t>
                </a:r>
                <a:r>
                  <a:rPr kumimoji="1" lang="en-US" altLang="ja-JP" dirty="0"/>
                  <a:t>CMB + Noise</a:t>
                </a:r>
                <a:r>
                  <a:rPr kumimoji="1" lang="ja-JP" altLang="en-US"/>
                  <a:t>　のみが含まれる</a:t>
                </a:r>
                <a:endParaRPr kumimoji="1" lang="en-US" altLang="ja-JP" dirty="0"/>
              </a:p>
              <a:p>
                <a:endParaRPr lang="en-US" altLang="ja-JP" dirty="0"/>
              </a:p>
              <a:p>
                <a:r>
                  <a:rPr lang="ja-JP" altLang="en-US"/>
                  <a:t>よって</a:t>
                </a:r>
                <a:r>
                  <a:rPr lang="en-US" altLang="ja-JP" dirty="0"/>
                  <a:t>likelihood</a:t>
                </a:r>
                <a:r>
                  <a:rPr lang="ja-JP" altLang="en-US"/>
                  <a:t>は共分散行列を</a:t>
                </a:r>
                <a14:m>
                  <m:oMath xmlns:m="http://schemas.openxmlformats.org/officeDocument/2006/math">
                    <m:r>
                      <a:rPr lang="en-US" altLang="ja-JP" b="1" i="1" smtClean="0">
                        <a:latin typeface="Cambria Math" panose="02040503050406030204" pitchFamily="18" charset="0"/>
                      </a:rPr>
                      <m:t>𝑪</m:t>
                    </m:r>
                  </m:oMath>
                </a14:m>
                <a:r>
                  <a:rPr kumimoji="1" lang="ja-JP" altLang="en-US"/>
                  <a:t>とした時</a:t>
                </a:r>
                <a:endParaRPr kumimoji="1" lang="en-US" altLang="ja-JP" dirty="0"/>
              </a:p>
              <a:p>
                <a:endParaRPr lang="en-US" altLang="ja-JP" b="1" dirty="0"/>
              </a:p>
              <a:p>
                <a:endParaRPr kumimoji="1" lang="en-US" altLang="ja-JP" b="1" dirty="0"/>
              </a:p>
              <a:p>
                <a:endParaRPr lang="en-US" altLang="ja-JP" b="1" dirty="0"/>
              </a:p>
              <a:p>
                <a:endParaRPr kumimoji="1" lang="en-US" altLang="ja-JP" b="1" dirty="0"/>
              </a:p>
              <a:p>
                <a:r>
                  <a:rPr kumimoji="1" lang="ja-JP" altLang="en-US"/>
                  <a:t>但し、　　　　　　　　　　　　　　　　　　　　　　　　　　　　　</a:t>
                </a:r>
                <a:r>
                  <a:rPr kumimoji="1" lang="en-US" altLang="ja-JP" dirty="0"/>
                  <a:t>(N. Katayama and E. Komatsu ,August 2011)</a:t>
                </a:r>
              </a:p>
              <a:p>
                <a:endParaRPr lang="en-US" altLang="ja-JP" dirty="0"/>
              </a:p>
              <a:p>
                <a:endParaRPr kumimoji="1" lang="en-US" altLang="ja-JP" dirty="0"/>
              </a:p>
              <a:p>
                <a:endParaRPr kumimoji="1" lang="en-US" altLang="ja-JP" dirty="0"/>
              </a:p>
              <a:p>
                <a:pPr marL="285750" indent="-28575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𝑙𝑖𝑘𝑒𝑙𝑖h𝑜𝑜𝑑</m:t>
                    </m:r>
                  </m:oMath>
                </a14:m>
                <a:r>
                  <a:rPr lang="en-US" altLang="ja-JP" dirty="0"/>
                  <a:t>(</a:t>
                </a:r>
                <a:r>
                  <a:rPr lang="ja-JP" altLang="en-US"/>
                  <a:t>尤度</a:t>
                </a:r>
                <a:r>
                  <a:rPr lang="en-US" altLang="ja-JP" dirty="0"/>
                  <a:t>)</a:t>
                </a:r>
              </a:p>
              <a:p>
                <a:pPr marL="285750" indent="-285750">
                  <a:buFont typeface="Arial" panose="020B0604020202020204" pitchFamily="34" charset="0"/>
                  <a:buChar char="•"/>
                </a:pPr>
                <a:endParaRPr lang="en-US" altLang="ja-JP" dirty="0"/>
              </a:p>
              <a:p>
                <a:r>
                  <a:rPr kumimoji="1" lang="ja-JP" altLang="en-US"/>
                  <a:t>多変量正規分布</a:t>
                </a:r>
                <a:endParaRPr kumimoji="1" lang="en-US" altLang="ja-JP" dirty="0"/>
              </a:p>
              <a:p>
                <a:endParaRPr kumimoji="1" lang="en-US" altLang="ja-JP" dirty="0"/>
              </a:p>
              <a:p>
                <a:r>
                  <a:rPr kumimoji="1"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ℒ</m:t>
                    </m:r>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sSup>
                          <m:sSupPr>
                            <m:ctrlPr>
                              <a:rPr kumimoji="1" lang="en-US" altLang="ja-JP" b="0" i="1" smtClean="0">
                                <a:latin typeface="Cambria Math" panose="02040503050406030204" pitchFamily="18" charset="0"/>
                                <a:ea typeface="Cambria Math" panose="02040503050406030204" pitchFamily="18" charset="0"/>
                              </a:rPr>
                            </m:ctrlPr>
                          </m:sSupPr>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𝜋</m:t>
                                </m:r>
                              </m:e>
                            </m:d>
                          </m:e>
                          <m:sup>
                            <m:r>
                              <a:rPr kumimoji="1" lang="en-US" altLang="ja-JP" b="0" i="1" smtClean="0">
                                <a:latin typeface="Cambria Math" panose="02040503050406030204" pitchFamily="18" charset="0"/>
                                <a:ea typeface="Cambria Math" panose="02040503050406030204" pitchFamily="18" charset="0"/>
                              </a:rPr>
                              <m:t>𝑝𝑛</m:t>
                            </m:r>
                            <m:r>
                              <a:rPr kumimoji="1" lang="en-US" altLang="ja-JP" b="0" i="1" smtClean="0">
                                <a:latin typeface="Cambria Math" panose="02040503050406030204" pitchFamily="18" charset="0"/>
                                <a:ea typeface="Cambria Math" panose="02040503050406030204" pitchFamily="18" charset="0"/>
                              </a:rPr>
                              <m:t>/2</m:t>
                            </m:r>
                          </m:sup>
                        </m:sSup>
                      </m:den>
                    </m:f>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sSup>
                          <m:sSupPr>
                            <m:ctrlPr>
                              <a:rPr kumimoji="1" lang="en-US" altLang="ja-JP" b="0" i="1" smtClean="0">
                                <a:latin typeface="Cambria Math" panose="02040503050406030204" pitchFamily="18" charset="0"/>
                                <a:ea typeface="Cambria Math" panose="02040503050406030204" pitchFamily="18" charset="0"/>
                              </a:rPr>
                            </m:ctrlPr>
                          </m:sSupPr>
                          <m:e>
                            <m:d>
                              <m:dPr>
                                <m:begChr m:val="|"/>
                                <m:endChr m:val="|"/>
                                <m:ctrlPr>
                                  <a:rPr kumimoji="1" lang="en-US" altLang="ja-JP" b="0" i="1" smtClean="0">
                                    <a:latin typeface="Cambria Math" panose="02040503050406030204" pitchFamily="18" charset="0"/>
                                    <a:ea typeface="Cambria Math" panose="02040503050406030204" pitchFamily="18" charset="0"/>
                                  </a:rPr>
                                </m:ctrlPr>
                              </m:dPr>
                              <m:e>
                                <m:r>
                                  <m:rPr>
                                    <m:sty m:val="p"/>
                                  </m:rPr>
                                  <a:rPr kumimoji="1" lang="el-GR" altLang="ja-JP" b="0" i="1" smtClean="0">
                                    <a:latin typeface="Cambria Math" panose="02040503050406030204" pitchFamily="18" charset="0"/>
                                    <a:ea typeface="Cambria Math" panose="02040503050406030204" pitchFamily="18" charset="0"/>
                                  </a:rPr>
                                  <m:t>Σ</m:t>
                                </m:r>
                              </m:e>
                            </m:d>
                          </m:e>
                          <m:sup>
                            <m:r>
                              <a:rPr kumimoji="1" lang="en-US" altLang="ja-JP" b="0" i="1" smtClean="0">
                                <a:latin typeface="Cambria Math" panose="02040503050406030204" pitchFamily="18" charset="0"/>
                                <a:ea typeface="Cambria Math" panose="02040503050406030204" pitchFamily="18" charset="0"/>
                              </a:rPr>
                              <m:t>1/2</m:t>
                            </m:r>
                          </m:sup>
                        </m:sSup>
                      </m:den>
                    </m:f>
                    <m:func>
                      <m:funcPr>
                        <m:ctrlPr>
                          <a:rPr kumimoji="1" lang="en-US" altLang="ja-JP" b="0" i="1" smtClean="0">
                            <a:latin typeface="Cambria Math" panose="02040503050406030204" pitchFamily="18" charset="0"/>
                            <a:ea typeface="Cambria Math" panose="02040503050406030204" pitchFamily="18" charset="0"/>
                          </a:rPr>
                        </m:ctrlPr>
                      </m:funcPr>
                      <m:fName>
                        <m:r>
                          <m:rPr>
                            <m:sty m:val="p"/>
                          </m:rPr>
                          <a:rPr kumimoji="1" lang="en-US" altLang="ja-JP" b="0" i="0" smtClean="0">
                            <a:latin typeface="Cambria Math" panose="02040503050406030204" pitchFamily="18" charset="0"/>
                            <a:ea typeface="Cambria Math" panose="02040503050406030204" pitchFamily="18" charset="0"/>
                          </a:rPr>
                          <m:t>exp</m:t>
                        </m:r>
                      </m:fName>
                      <m:e>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2</m:t>
                                </m:r>
                              </m:den>
                            </m:f>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𝛼</m:t>
                                </m:r>
                              </m:sub>
                              <m:sup>
                                <m:r>
                                  <a:rPr kumimoji="1" lang="en-US" altLang="ja-JP" b="0" i="1" smtClean="0">
                                    <a:latin typeface="Cambria Math" panose="02040503050406030204" pitchFamily="18" charset="0"/>
                                    <a:ea typeface="Cambria Math" panose="02040503050406030204" pitchFamily="18" charset="0"/>
                                  </a:rPr>
                                  <m:t>𝑁</m:t>
                                </m:r>
                              </m:sup>
                              <m:e>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𝑥</m:t>
                                            </m:r>
                                          </m:e>
                                        </m:acc>
                                      </m:e>
                                      <m:sub>
                                        <m:r>
                                          <a:rPr kumimoji="1" lang="en-US" altLang="ja-JP" b="0" i="1" smtClean="0">
                                            <a:latin typeface="Cambria Math" panose="02040503050406030204" pitchFamily="18" charset="0"/>
                                            <a:ea typeface="Cambria Math" panose="02040503050406030204" pitchFamily="18" charset="0"/>
                                          </a:rPr>
                                          <m:t>𝛼</m:t>
                                        </m:r>
                                      </m:sub>
                                    </m:sSub>
                                    <m:r>
                                      <a:rPr kumimoji="1" lang="en-US" altLang="ja-JP" b="0" i="1" smtClean="0">
                                        <a:latin typeface="Cambria Math" panose="02040503050406030204" pitchFamily="18" charset="0"/>
                                        <a:ea typeface="Cambria Math" panose="02040503050406030204" pitchFamily="18" charset="0"/>
                                      </a:rPr>
                                      <m:t>−</m:t>
                                    </m:r>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𝜇</m:t>
                                        </m:r>
                                      </m:e>
                                    </m:acc>
                                  </m:e>
                                </m:d>
                                <m:sSup>
                                  <m:sSupPr>
                                    <m:ctrlPr>
                                      <a:rPr kumimoji="1" lang="en-US" altLang="ja-JP" b="0" i="1" smtClean="0">
                                        <a:latin typeface="Cambria Math" panose="02040503050406030204" pitchFamily="18" charset="0"/>
                                        <a:ea typeface="Cambria Math" panose="02040503050406030204" pitchFamily="18" charset="0"/>
                                      </a:rPr>
                                    </m:ctrlPr>
                                  </m:sSupPr>
                                  <m:e>
                                    <m:r>
                                      <m:rPr>
                                        <m:sty m:val="p"/>
                                      </m:rPr>
                                      <a:rPr kumimoji="1" lang="el-GR" altLang="ja-JP" b="0" i="1" smtClean="0">
                                        <a:latin typeface="Cambria Math" panose="02040503050406030204" pitchFamily="18" charset="0"/>
                                        <a:ea typeface="Cambria Math" panose="02040503050406030204" pitchFamily="18" charset="0"/>
                                      </a:rPr>
                                      <m:t>Σ</m:t>
                                    </m:r>
                                  </m:e>
                                  <m:sup>
                                    <m:r>
                                      <a:rPr kumimoji="1" lang="en-US" altLang="ja-JP" b="0" i="1" smtClean="0">
                                        <a:latin typeface="Cambria Math" panose="02040503050406030204" pitchFamily="18" charset="0"/>
                                        <a:ea typeface="Cambria Math" panose="02040503050406030204" pitchFamily="18" charset="0"/>
                                      </a:rPr>
                                      <m:t>−1</m:t>
                                    </m:r>
                                  </m:sup>
                                </m:sSup>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𝑥</m:t>
                                            </m:r>
                                          </m:e>
                                        </m:acc>
                                      </m:e>
                                      <m:sub>
                                        <m:r>
                                          <a:rPr kumimoji="1" lang="en-US" altLang="ja-JP" b="0" i="1" smtClean="0">
                                            <a:latin typeface="Cambria Math" panose="02040503050406030204" pitchFamily="18" charset="0"/>
                                            <a:ea typeface="Cambria Math" panose="02040503050406030204" pitchFamily="18" charset="0"/>
                                          </a:rPr>
                                          <m:t>𝛼</m:t>
                                        </m:r>
                                      </m:sub>
                                    </m:sSub>
                                    <m:r>
                                      <a:rPr kumimoji="1" lang="en-US" altLang="ja-JP" b="0" i="1" smtClean="0">
                                        <a:latin typeface="Cambria Math" panose="02040503050406030204" pitchFamily="18" charset="0"/>
                                        <a:ea typeface="Cambria Math" panose="02040503050406030204" pitchFamily="18" charset="0"/>
                                      </a:rPr>
                                      <m:t>−</m:t>
                                    </m:r>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𝜇</m:t>
                                        </m:r>
                                      </m:e>
                                    </m:acc>
                                  </m:e>
                                </m:d>
                              </m:e>
                            </m:nary>
                          </m:e>
                        </m:d>
                      </m:e>
                    </m:func>
                  </m:oMath>
                </a14:m>
                <a:endParaRPr kumimoji="1" lang="en-US" altLang="ja-JP" dirty="0"/>
              </a:p>
              <a:p>
                <a:endParaRPr lang="en-US" altLang="ja-JP" dirty="0"/>
              </a:p>
              <a:p>
                <a:r>
                  <a:rPr kumimoji="1" lang="en-US" altLang="ja-JP" dirty="0">
                    <a:ea typeface="Cambria Math" panose="02040503050406030204" pitchFamily="18" charset="0"/>
                  </a:rPr>
                  <a:t> </a:t>
                </a:r>
                <a14:m>
                  <m:oMath xmlns:m="http://schemas.openxmlformats.org/officeDocument/2006/math">
                    <m:r>
                      <m:rPr>
                        <m:sty m:val="p"/>
                      </m:rPr>
                      <a:rPr kumimoji="1" lang="en-US" altLang="ja-JP" b="0" i="0" smtClean="0">
                        <a:latin typeface="Cambria Math" panose="02040503050406030204" pitchFamily="18" charset="0"/>
                        <a:ea typeface="Cambria Math" panose="02040503050406030204" pitchFamily="18" charset="0"/>
                      </a:rPr>
                      <m:t>ln</m:t>
                    </m:r>
                    <m:r>
                      <a:rPr kumimoji="1" lang="en-US" altLang="ja-JP" i="1" smtClean="0">
                        <a:latin typeface="Cambria Math" panose="02040503050406030204" pitchFamily="18" charset="0"/>
                        <a:ea typeface="Cambria Math" panose="02040503050406030204" pitchFamily="18" charset="0"/>
                      </a:rPr>
                      <m:t>ℒ</m:t>
                    </m:r>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2</m:t>
                        </m:r>
                      </m:den>
                    </m:f>
                    <m:r>
                      <a:rPr kumimoji="1" lang="en-US" altLang="ja-JP" b="0" i="1" smtClean="0">
                        <a:latin typeface="Cambria Math" panose="02040503050406030204" pitchFamily="18" charset="0"/>
                        <a:ea typeface="Cambria Math" panose="02040503050406030204" pitchFamily="18" charset="0"/>
                      </a:rPr>
                      <m:t>𝑝𝑛𝑙𝑛</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2</m:t>
                        </m:r>
                        <m:r>
                          <m:rPr>
                            <m:sty m:val="p"/>
                          </m:rPr>
                          <a:rPr kumimoji="1" lang="el-GR" altLang="ja-JP" b="0" i="1" smtClean="0">
                            <a:latin typeface="Cambria Math" panose="02040503050406030204" pitchFamily="18" charset="0"/>
                            <a:ea typeface="Cambria Math" panose="02040503050406030204" pitchFamily="18" charset="0"/>
                          </a:rPr>
                          <m:t>π</m:t>
                        </m:r>
                      </m:e>
                    </m:d>
                    <m:r>
                      <a:rPr kumimoji="1" lang="en-US" altLang="ja-JP" b="0"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
                          <a:rPr lang="en-US" altLang="ja-JP" i="1">
                            <a:latin typeface="Cambria Math" panose="02040503050406030204" pitchFamily="18" charset="0"/>
                            <a:ea typeface="Cambria Math" panose="02040503050406030204" pitchFamily="18" charset="0"/>
                          </a:rPr>
                          <m:t>2</m:t>
                        </m:r>
                      </m:den>
                    </m:f>
                    <m:r>
                      <a:rPr lang="en-US" altLang="ja-JP" b="0" i="1" smtClean="0">
                        <a:latin typeface="Cambria Math" panose="02040503050406030204" pitchFamily="18" charset="0"/>
                        <a:ea typeface="Cambria Math" panose="02040503050406030204" pitchFamily="18" charset="0"/>
                      </a:rPr>
                      <m:t>𝑛𝑙𝑛</m:t>
                    </m:r>
                    <m:d>
                      <m:dPr>
                        <m:begChr m:val="|"/>
                        <m:endChr m:val="|"/>
                        <m:ctrlPr>
                          <a:rPr lang="en-US" altLang="ja-JP" b="0" i="1" smtClean="0">
                            <a:latin typeface="Cambria Math" panose="02040503050406030204" pitchFamily="18" charset="0"/>
                            <a:ea typeface="Cambria Math" panose="02040503050406030204" pitchFamily="18" charset="0"/>
                          </a:rPr>
                        </m:ctrlPr>
                      </m:dPr>
                      <m:e>
                        <m:r>
                          <m:rPr>
                            <m:sty m:val="p"/>
                          </m:rPr>
                          <a:rPr lang="el-GR" altLang="ja-JP" b="0" i="1" smtClean="0">
                            <a:latin typeface="Cambria Math" panose="02040503050406030204" pitchFamily="18" charset="0"/>
                            <a:ea typeface="Cambria Math" panose="02040503050406030204" pitchFamily="18" charset="0"/>
                          </a:rPr>
                          <m:t>Σ</m:t>
                        </m:r>
                      </m:e>
                    </m:d>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
                          <a:rPr lang="en-US" altLang="ja-JP" i="1">
                            <a:latin typeface="Cambria Math" panose="02040503050406030204" pitchFamily="18" charset="0"/>
                            <a:ea typeface="Cambria Math" panose="02040503050406030204" pitchFamily="18" charset="0"/>
                          </a:rPr>
                          <m:t>2</m:t>
                        </m:r>
                      </m:den>
                    </m:f>
                    <m:nary>
                      <m:naryPr>
                        <m:chr m:val="∑"/>
                        <m:supHide m:val="on"/>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𝛼</m:t>
                        </m:r>
                      </m:sub>
                      <m:sup/>
                      <m:e>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𝛼</m:t>
                                </m:r>
                              </m:sub>
                            </m:sSub>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𝜇</m:t>
                                </m:r>
                              </m:e>
                            </m:acc>
                          </m:e>
                        </m:d>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Σ</m:t>
                            </m:r>
                          </m:e>
                          <m:sup>
                            <m:r>
                              <a:rPr lang="en-US" altLang="ja-JP" i="1">
                                <a:latin typeface="Cambria Math" panose="02040503050406030204" pitchFamily="18" charset="0"/>
                                <a:ea typeface="Cambria Math" panose="02040503050406030204" pitchFamily="18" charset="0"/>
                              </a:rPr>
                              <m:t>−1</m:t>
                            </m:r>
                          </m:sup>
                        </m:sSup>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𝛼</m:t>
                                </m:r>
                              </m:sub>
                            </m:sSub>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𝜇</m:t>
                                </m:r>
                              </m:e>
                            </m:acc>
                          </m:e>
                        </m:d>
                      </m:e>
                    </m:nary>
                    <m:r>
                      <a:rPr lang="en-US" altLang="ja-JP" b="0" i="0"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0" smtClean="0">
                            <a:latin typeface="Cambria Math" panose="02040503050406030204" pitchFamily="18" charset="0"/>
                            <a:ea typeface="Cambria Math" panose="02040503050406030204" pitchFamily="18" charset="0"/>
                          </a:rPr>
                          <m:t>1</m:t>
                        </m:r>
                      </m:num>
                      <m:den>
                        <m:r>
                          <a:rPr lang="en-US" altLang="ja-JP" b="0" i="0" smtClean="0">
                            <a:latin typeface="Cambria Math" panose="02040503050406030204" pitchFamily="18" charset="0"/>
                            <a:ea typeface="Cambria Math" panose="02040503050406030204" pitchFamily="18" charset="0"/>
                          </a:rPr>
                          <m:t>2</m:t>
                        </m:r>
                      </m:den>
                    </m:f>
                    <m:r>
                      <m:rPr>
                        <m:sty m:val="p"/>
                      </m:rPr>
                      <a:rPr lang="en-US" altLang="ja-JP" b="0" i="0" smtClean="0">
                        <a:latin typeface="Cambria Math" panose="02040503050406030204" pitchFamily="18" charset="0"/>
                        <a:ea typeface="Cambria Math" panose="02040503050406030204" pitchFamily="18" charset="0"/>
                      </a:rPr>
                      <m:t>ln</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r>
                              <a:rPr lang="en-US" altLang="ja-JP" b="0" i="0" smtClean="0">
                                <a:latin typeface="Cambria Math" panose="02040503050406030204" pitchFamily="18" charset="0"/>
                                <a:ea typeface="Cambria Math" panose="02040503050406030204" pitchFamily="18" charset="0"/>
                              </a:rPr>
                              <m:t>2</m:t>
                            </m:r>
                            <m:r>
                              <m:rPr>
                                <m:sty m:val="p"/>
                              </m:rPr>
                              <a:rPr lang="en-US" altLang="ja-JP" i="1">
                                <a:latin typeface="Cambria Math" panose="02040503050406030204" pitchFamily="18" charset="0"/>
                                <a:ea typeface="Cambria Math" panose="02040503050406030204" pitchFamily="18" charset="0"/>
                              </a:rPr>
                              <m:t>π</m:t>
                            </m:r>
                          </m:e>
                        </m:d>
                      </m:e>
                      <m:sup>
                        <m:r>
                          <a:rPr lang="en-US" altLang="ja-JP" b="0" i="1" smtClean="0">
                            <a:latin typeface="Cambria Math" panose="02040503050406030204" pitchFamily="18" charset="0"/>
                            <a:ea typeface="Cambria Math" panose="02040503050406030204" pitchFamily="18" charset="0"/>
                          </a:rPr>
                          <m:t>𝑝𝑛</m:t>
                        </m:r>
                      </m:sup>
                    </m:sSup>
                    <m:r>
                      <a:rPr lang="en-US" altLang="ja-JP" b="0" i="1" smtClean="0">
                        <a:latin typeface="Cambria Math" panose="02040503050406030204" pitchFamily="18" charset="0"/>
                        <a:ea typeface="Cambria Math" panose="02040503050406030204" pitchFamily="18" charset="0"/>
                      </a:rPr>
                      <m:t>||</m:t>
                    </m:r>
                  </m:oMath>
                </a14:m>
                <a:endParaRPr kumimoji="1" lang="en-US" altLang="ja-JP" dirty="0"/>
              </a:p>
              <a:p>
                <a:endParaRPr lang="en-US" altLang="ja-JP" dirty="0"/>
              </a:p>
              <a:p>
                <a:r>
                  <a:rPr lang="en-US" altLang="ja-JP" dirty="0"/>
                  <a:t>n</a:t>
                </a:r>
                <a:r>
                  <a:rPr kumimoji="1" lang="en-US" altLang="ja-JP" dirty="0"/>
                  <a:t> : </a:t>
                </a:r>
                <a:r>
                  <a:rPr kumimoji="1" lang="ja-JP" altLang="en-US"/>
                  <a:t>データ数　</a:t>
                </a:r>
                <a:r>
                  <a:rPr lang="en-US" altLang="ja-JP" dirty="0"/>
                  <a:t>n </a:t>
                </a:r>
                <a:r>
                  <a:rPr kumimoji="1" lang="en-US" altLang="ja-JP" dirty="0"/>
                  <a:t>= 1</a:t>
                </a:r>
              </a:p>
              <a:p>
                <a:r>
                  <a:rPr lang="en-US" altLang="ja-JP" dirty="0"/>
                  <a:t>p: </a:t>
                </a:r>
                <a:r>
                  <a:rPr lang="ja-JP" altLang="en-US"/>
                  <a:t>データの次元</a:t>
                </a:r>
                <a:endParaRPr lang="en-US" altLang="ja-JP" dirty="0"/>
              </a:p>
            </p:txBody>
          </p:sp>
        </mc:Choice>
        <mc:Fallback xmlns="">
          <p:sp>
            <p:nvSpPr>
              <p:cNvPr id="2" name="テキスト ボックス 1">
                <a:extLst>
                  <a:ext uri="{FF2B5EF4-FFF2-40B4-BE49-F238E27FC236}">
                    <a16:creationId xmlns:a16="http://schemas.microsoft.com/office/drawing/2014/main" id="{BAFC0D2E-1575-3866-FEEF-F551CE7DD633}"/>
                  </a:ext>
                </a:extLst>
              </p:cNvPr>
              <p:cNvSpPr txBox="1">
                <a:spLocks noRot="1" noChangeAspect="1" noMove="1" noResize="1" noEditPoints="1" noAdjustHandles="1" noChangeArrowheads="1" noChangeShapeType="1" noTextEdit="1"/>
              </p:cNvSpPr>
              <p:nvPr/>
            </p:nvSpPr>
            <p:spPr>
              <a:xfrm>
                <a:off x="0" y="0"/>
                <a:ext cx="12192000" cy="6735690"/>
              </a:xfrm>
              <a:prstGeom prst="rect">
                <a:avLst/>
              </a:prstGeom>
              <a:blipFill>
                <a:blip r:embed="rId2"/>
                <a:stretch>
                  <a:fillRect l="-416" t="-377" r="-312" b="-377"/>
                </a:stretch>
              </a:blipFill>
            </p:spPr>
            <p:txBody>
              <a:bodyPr/>
              <a:lstStyle/>
              <a:p>
                <a:r>
                  <a:rPr lang="ja-JP" altLang="en-US">
                    <a:noFill/>
                  </a:rPr>
                  <a:t> </a:t>
                </a:r>
              </a:p>
            </p:txBody>
          </p:sp>
        </mc:Fallback>
      </mc:AlternateContent>
      <p:sp>
        <p:nvSpPr>
          <p:cNvPr id="3" name="右矢印 2">
            <a:extLst>
              <a:ext uri="{FF2B5EF4-FFF2-40B4-BE49-F238E27FC236}">
                <a16:creationId xmlns:a16="http://schemas.microsoft.com/office/drawing/2014/main" id="{31D0A2A7-9D9F-896E-55DD-A4E7F435BCEA}"/>
              </a:ext>
            </a:extLst>
          </p:cNvPr>
          <p:cNvSpPr/>
          <p:nvPr/>
        </p:nvSpPr>
        <p:spPr>
          <a:xfrm>
            <a:off x="3060000" y="540000"/>
            <a:ext cx="475735" cy="321276"/>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54EC6E71-DD4C-47E0-D083-7AA3B71A3AF2}"/>
              </a:ext>
            </a:extLst>
          </p:cNvPr>
          <p:cNvPicPr>
            <a:picLocks noChangeAspect="1"/>
          </p:cNvPicPr>
          <p:nvPr/>
        </p:nvPicPr>
        <p:blipFill>
          <a:blip r:embed="rId3"/>
          <a:stretch>
            <a:fillRect/>
          </a:stretch>
        </p:blipFill>
        <p:spPr>
          <a:xfrm>
            <a:off x="0" y="1624925"/>
            <a:ext cx="4254500" cy="406400"/>
          </a:xfrm>
          <a:prstGeom prst="rect">
            <a:avLst/>
          </a:prstGeom>
        </p:spPr>
      </p:pic>
      <p:pic>
        <p:nvPicPr>
          <p:cNvPr id="7" name="図 6" descr="ダイアグラム&#10;&#10;中程度の精度で自動的に生成された説明">
            <a:extLst>
              <a:ext uri="{FF2B5EF4-FFF2-40B4-BE49-F238E27FC236}">
                <a16:creationId xmlns:a16="http://schemas.microsoft.com/office/drawing/2014/main" id="{3E19FAE1-3C55-91B5-EED0-DDF601BFC839}"/>
              </a:ext>
            </a:extLst>
          </p:cNvPr>
          <p:cNvPicPr>
            <a:picLocks noChangeAspect="1"/>
          </p:cNvPicPr>
          <p:nvPr/>
        </p:nvPicPr>
        <p:blipFill>
          <a:blip r:embed="rId4"/>
          <a:stretch>
            <a:fillRect/>
          </a:stretch>
        </p:blipFill>
        <p:spPr>
          <a:xfrm>
            <a:off x="796217" y="2167250"/>
            <a:ext cx="6261100" cy="965200"/>
          </a:xfrm>
          <a:prstGeom prst="rect">
            <a:avLst/>
          </a:prstGeom>
        </p:spPr>
      </p:pic>
      <p:cxnSp>
        <p:nvCxnSpPr>
          <p:cNvPr id="8" name="直線コネクタ 7">
            <a:extLst>
              <a:ext uri="{FF2B5EF4-FFF2-40B4-BE49-F238E27FC236}">
                <a16:creationId xmlns:a16="http://schemas.microsoft.com/office/drawing/2014/main" id="{08968DE2-878D-0E7E-AA7E-EC4EFF641A54}"/>
              </a:ext>
            </a:extLst>
          </p:cNvPr>
          <p:cNvCxnSpPr>
            <a:cxnSpLocks/>
          </p:cNvCxnSpPr>
          <p:nvPr/>
        </p:nvCxnSpPr>
        <p:spPr>
          <a:xfrm>
            <a:off x="0" y="2165704"/>
            <a:ext cx="4254500" cy="0"/>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5910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2E76B0E-36F2-5400-B4D0-BDC8F67B6ED3}"/>
                  </a:ext>
                </a:extLst>
              </p:cNvPr>
              <p:cNvSpPr txBox="1"/>
              <p:nvPr/>
            </p:nvSpPr>
            <p:spPr>
              <a:xfrm>
                <a:off x="0" y="0"/>
                <a:ext cx="6432274" cy="674030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ベイズ的デルタマップの定式化</a:t>
                </a:r>
                <a:endParaRPr kumimoji="1" lang="en-US" altLang="ja-JP" dirty="0"/>
              </a:p>
              <a:p>
                <a:endParaRPr lang="en-US" altLang="ja-JP" dirty="0"/>
              </a:p>
              <a:p>
                <a:r>
                  <a:rPr kumimoji="1" lang="ja-JP" altLang="en-US"/>
                  <a:t>まず全周波数とピクセルのデータを連結すると、データ</a:t>
                </a:r>
                <a14:m>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𝑚</m:t>
                        </m:r>
                      </m:e>
                    </m:acc>
                  </m:oMath>
                </a14:m>
                <a:r>
                  <a:rPr kumimoji="1" lang="ja-JP" altLang="en-US" dirty="0"/>
                  <a:t>は</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Signal</a:t>
                </a:r>
                <a:r>
                  <a:rPr kumimoji="1" lang="ja-JP" altLang="en-US"/>
                  <a:t>モデルを定義</a:t>
                </a:r>
                <a:endParaRPr kumimoji="1" lang="en-US" altLang="ja-JP" dirty="0"/>
              </a:p>
              <a:p>
                <a:endParaRPr kumimoji="1" lang="ja-JP" altLang="en-US"/>
              </a:p>
              <a:p>
                <a:r>
                  <a:rPr kumimoji="1" lang="en-US" altLang="ja-JP" dirty="0"/>
                  <a:t> </a:t>
                </a:r>
                <a14:m>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𝑚</m:t>
                        </m:r>
                      </m:e>
                    </m:acc>
                    <m:r>
                      <a:rPr kumimoji="1" lang="en-US" altLang="ja-JP" b="0" i="0" smtClean="0">
                        <a:latin typeface="Cambria Math" panose="02040503050406030204" pitchFamily="18" charset="0"/>
                      </a:rPr>
                      <m:t>=</m:t>
                    </m:r>
                    <m:r>
                      <a:rPr kumimoji="1" lang="en-US" altLang="ja-JP" b="1" i="0" smtClean="0">
                        <a:latin typeface="Cambria Math" panose="02040503050406030204" pitchFamily="18" charset="0"/>
                      </a:rPr>
                      <m:t>𝐃</m:t>
                    </m:r>
                    <m:acc>
                      <m:accPr>
                        <m:chr m:val="⃑"/>
                        <m:ctrlPr>
                          <a:rPr kumimoji="1" lang="en-US" altLang="ja-JP" b="1"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𝑠</m:t>
                            </m:r>
                          </m:e>
                        </m:acc>
                      </m:e>
                      <m:sub>
                        <m:r>
                          <a:rPr kumimoji="1" lang="en-US" altLang="ja-JP" b="0" i="1" smtClean="0">
                            <a:latin typeface="Cambria Math" panose="02040503050406030204" pitchFamily="18" charset="0"/>
                          </a:rPr>
                          <m:t>𝑁</m:t>
                        </m:r>
                      </m:sub>
                    </m:sSub>
                  </m:oMath>
                </a14:m>
                <a:endParaRPr lang="en-US" altLang="ja-JP" dirty="0"/>
              </a:p>
              <a:p>
                <a:endParaRPr lang="en-US" altLang="ja-JP" dirty="0"/>
              </a:p>
              <a:p>
                <a:r>
                  <a:rPr lang="ja-JP" altLang="en-US"/>
                  <a:t>データ</a:t>
                </a:r>
                <a14:m>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𝑚</m:t>
                        </m:r>
                      </m:e>
                    </m:acc>
                  </m:oMath>
                </a14:m>
                <a:r>
                  <a:rPr lang="ja-JP" altLang="en-US" dirty="0"/>
                  <a:t>から</a:t>
                </a:r>
                <a14:m>
                  <m:oMath xmlns:m="http://schemas.openxmlformats.org/officeDocument/2006/math">
                    <m:r>
                      <a:rPr lang="en-US" altLang="ja-JP" b="1">
                        <a:latin typeface="Cambria Math" panose="02040503050406030204" pitchFamily="18" charset="0"/>
                      </a:rPr>
                      <m:t>𝐃</m:t>
                    </m:r>
                    <m:acc>
                      <m:accPr>
                        <m:chr m:val="⃑"/>
                        <m:ctrlPr>
                          <a:rPr lang="en-US" altLang="ja-JP" b="1" i="1">
                            <a:latin typeface="Cambria Math" panose="02040503050406030204" pitchFamily="18" charset="0"/>
                          </a:rPr>
                        </m:ctrlPr>
                      </m:accPr>
                      <m:e>
                        <m:r>
                          <a:rPr lang="en-US" altLang="ja-JP" i="1">
                            <a:latin typeface="Cambria Math" panose="02040503050406030204" pitchFamily="18" charset="0"/>
                          </a:rPr>
                          <m:t>𝑠</m:t>
                        </m:r>
                      </m:e>
                    </m:acc>
                  </m:oMath>
                </a14:m>
                <a:r>
                  <a:rPr lang="ja-JP" altLang="en-US" dirty="0"/>
                  <a:t>を差し引く</a:t>
                </a:r>
                <a:r>
                  <a:rPr lang="ja-JP" altLang="en-US"/>
                  <a:t>ことでデータの尤度を構成する。</a:t>
                </a:r>
                <a:endParaRPr lang="en-US" altLang="ja-JP" dirty="0"/>
              </a:p>
              <a:p>
                <a:endParaRPr lang="en-US" altLang="ja-JP" dirty="0"/>
              </a:p>
              <a:p>
                <a:endParaRPr lang="en-US" altLang="ja-JP" dirty="0"/>
              </a:p>
              <a:p>
                <a:endParaRPr lang="en-US" altLang="ja-JP" dirty="0"/>
              </a:p>
              <a:p>
                <a:pPr marL="285750" indent="-285750">
                  <a:buFont typeface="Arial" panose="020B0604020202020204" pitchFamily="34" charset="0"/>
                  <a:buChar char="•"/>
                </a:pPr>
                <a:r>
                  <a:rPr lang="ja-JP" altLang="en-US"/>
                  <a:t>各項の説明</a:t>
                </a:r>
                <a:endParaRPr lang="en-US" altLang="ja-JP" dirty="0"/>
              </a:p>
              <a:p>
                <a:pPr marL="285750" indent="-285750">
                  <a:buFont typeface="Arial" panose="020B0604020202020204" pitchFamily="34" charset="0"/>
                  <a:buChar char="•"/>
                </a:pPr>
                <a:r>
                  <a:rPr lang="ja-JP" altLang="en-US"/>
                  <a:t>真の</a:t>
                </a:r>
                <a:r>
                  <a:rPr lang="en-US" altLang="ja-JP" dirty="0" err="1"/>
                  <a:t>skysignal</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a:p>
                <a:endParaRPr lang="en-US" altLang="ja-JP" dirty="0"/>
              </a:p>
              <a:p>
                <a:endParaRPr lang="en-US" altLang="ja-JP" dirty="0"/>
              </a:p>
            </p:txBody>
          </p:sp>
        </mc:Choice>
        <mc:Fallback xmlns="">
          <p:sp>
            <p:nvSpPr>
              <p:cNvPr id="2" name="テキスト ボックス 1">
                <a:extLst>
                  <a:ext uri="{FF2B5EF4-FFF2-40B4-BE49-F238E27FC236}">
                    <a16:creationId xmlns:a16="http://schemas.microsoft.com/office/drawing/2014/main" id="{E2E76B0E-36F2-5400-B4D0-BDC8F67B6ED3}"/>
                  </a:ext>
                </a:extLst>
              </p:cNvPr>
              <p:cNvSpPr txBox="1">
                <a:spLocks noRot="1" noChangeAspect="1" noMove="1" noResize="1" noEditPoints="1" noAdjustHandles="1" noChangeArrowheads="1" noChangeShapeType="1" noTextEdit="1"/>
              </p:cNvSpPr>
              <p:nvPr/>
            </p:nvSpPr>
            <p:spPr>
              <a:xfrm>
                <a:off x="0" y="0"/>
                <a:ext cx="6432274" cy="6740307"/>
              </a:xfrm>
              <a:prstGeom prst="rect">
                <a:avLst/>
              </a:prstGeom>
              <a:blipFill>
                <a:blip r:embed="rId2"/>
                <a:stretch>
                  <a:fillRect l="-789" t="-377"/>
                </a:stretch>
              </a:blipFill>
            </p:spPr>
            <p:txBody>
              <a:bodyPr/>
              <a:lstStyle/>
              <a:p>
                <a:r>
                  <a:rPr lang="ja-JP" altLang="en-US">
                    <a:noFill/>
                  </a:rPr>
                  <a:t> </a:t>
                </a:r>
              </a:p>
            </p:txBody>
          </p:sp>
        </mc:Fallback>
      </mc:AlternateContent>
      <p:pic>
        <p:nvPicPr>
          <p:cNvPr id="4" name="図 3" descr="グラフ&#10;&#10;自動的に生成された説明">
            <a:extLst>
              <a:ext uri="{FF2B5EF4-FFF2-40B4-BE49-F238E27FC236}">
                <a16:creationId xmlns:a16="http://schemas.microsoft.com/office/drawing/2014/main" id="{F9F21FF4-6D9A-ABDD-1412-BC2FA80B6234}"/>
              </a:ext>
            </a:extLst>
          </p:cNvPr>
          <p:cNvPicPr>
            <a:picLocks noChangeAspect="1"/>
          </p:cNvPicPr>
          <p:nvPr/>
        </p:nvPicPr>
        <p:blipFill>
          <a:blip r:embed="rId3"/>
          <a:stretch>
            <a:fillRect/>
          </a:stretch>
        </p:blipFill>
        <p:spPr>
          <a:xfrm>
            <a:off x="0" y="877163"/>
            <a:ext cx="5092700" cy="68580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AD03C14-969F-755F-E01E-DB61B2DED562}"/>
                  </a:ext>
                </a:extLst>
              </p:cNvPr>
              <p:cNvSpPr txBox="1"/>
              <p:nvPr/>
            </p:nvSpPr>
            <p:spPr>
              <a:xfrm>
                <a:off x="2295981" y="2067885"/>
                <a:ext cx="1339277"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𝑓𝑟𝑒𝑞</m:t>
                          </m:r>
                        </m:sub>
                      </m:sSub>
                    </m:oMath>
                  </m:oMathPara>
                </a14:m>
                <a:endParaRPr kumimoji="1" lang="ja-JP" altLang="en-US">
                  <a:solidFill>
                    <a:srgbClr val="FF0000"/>
                  </a:solidFill>
                </a:endParaRPr>
              </a:p>
            </p:txBody>
          </p:sp>
        </mc:Choice>
        <mc:Fallback xmlns="">
          <p:sp>
            <p:nvSpPr>
              <p:cNvPr id="5" name="テキスト ボックス 4">
                <a:extLst>
                  <a:ext uri="{FF2B5EF4-FFF2-40B4-BE49-F238E27FC236}">
                    <a16:creationId xmlns:a16="http://schemas.microsoft.com/office/drawing/2014/main" id="{EAD03C14-969F-755F-E01E-DB61B2DED562}"/>
                  </a:ext>
                </a:extLst>
              </p:cNvPr>
              <p:cNvSpPr txBox="1">
                <a:spLocks noRot="1" noChangeAspect="1" noMove="1" noResize="1" noEditPoints="1" noAdjustHandles="1" noChangeArrowheads="1" noChangeShapeType="1" noTextEdit="1"/>
              </p:cNvSpPr>
              <p:nvPr/>
            </p:nvSpPr>
            <p:spPr>
              <a:xfrm>
                <a:off x="2295981" y="2067885"/>
                <a:ext cx="1339277" cy="391582"/>
              </a:xfrm>
              <a:prstGeom prst="rect">
                <a:avLst/>
              </a:prstGeom>
              <a:blipFill>
                <a:blip r:embed="rId4"/>
                <a:stretch>
                  <a:fillRect b="-9375"/>
                </a:stretch>
              </a:blipFill>
            </p:spPr>
            <p:txBody>
              <a:bodyPr/>
              <a:lstStyle/>
              <a:p>
                <a:r>
                  <a:rPr lang="ja-JP" altLang="en-US">
                    <a:noFill/>
                  </a:rPr>
                  <a:t> </a:t>
                </a:r>
              </a:p>
            </p:txBody>
          </p:sp>
        </mc:Fallback>
      </mc:AlternateContent>
      <p:sp>
        <p:nvSpPr>
          <p:cNvPr id="6" name="右中かっこ 5">
            <a:extLst>
              <a:ext uri="{FF2B5EF4-FFF2-40B4-BE49-F238E27FC236}">
                <a16:creationId xmlns:a16="http://schemas.microsoft.com/office/drawing/2014/main" id="{A95FF1A5-B44A-49F3-1754-CC137D688D9F}"/>
              </a:ext>
            </a:extLst>
          </p:cNvPr>
          <p:cNvSpPr/>
          <p:nvPr/>
        </p:nvSpPr>
        <p:spPr>
          <a:xfrm rot="5400000">
            <a:off x="2440460" y="-249009"/>
            <a:ext cx="741406" cy="3892381"/>
          </a:xfrm>
          <a:prstGeom prst="rightBrace">
            <a:avLst>
              <a:gd name="adj1" fmla="val 111666"/>
              <a:gd name="adj2" fmla="val 45238"/>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B7DF0978-3172-49A1-7BBC-0EF07289DD9F}"/>
              </a:ext>
            </a:extLst>
          </p:cNvPr>
          <p:cNvPicPr>
            <a:picLocks noChangeAspect="1"/>
          </p:cNvPicPr>
          <p:nvPr/>
        </p:nvPicPr>
        <p:blipFill>
          <a:blip r:embed="rId5"/>
          <a:stretch>
            <a:fillRect/>
          </a:stretch>
        </p:blipFill>
        <p:spPr>
          <a:xfrm>
            <a:off x="0" y="4273205"/>
            <a:ext cx="6197600" cy="482600"/>
          </a:xfrm>
          <a:prstGeom prst="rect">
            <a:avLst/>
          </a:prstGeom>
        </p:spPr>
      </p:pic>
      <p:pic>
        <p:nvPicPr>
          <p:cNvPr id="11" name="図 10">
            <a:extLst>
              <a:ext uri="{FF2B5EF4-FFF2-40B4-BE49-F238E27FC236}">
                <a16:creationId xmlns:a16="http://schemas.microsoft.com/office/drawing/2014/main" id="{C1DB4AB6-D909-1A73-E474-63AE60B071FD}"/>
              </a:ext>
            </a:extLst>
          </p:cNvPr>
          <p:cNvPicPr>
            <a:picLocks noChangeAspect="1"/>
          </p:cNvPicPr>
          <p:nvPr/>
        </p:nvPicPr>
        <p:blipFill>
          <a:blip r:embed="rId6"/>
          <a:stretch>
            <a:fillRect/>
          </a:stretch>
        </p:blipFill>
        <p:spPr>
          <a:xfrm>
            <a:off x="0" y="5510937"/>
            <a:ext cx="5295900" cy="469900"/>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D4C53BB-2347-2F68-EACB-9C2F42B980A5}"/>
                  </a:ext>
                </a:extLst>
              </p:cNvPr>
              <p:cNvSpPr txBox="1"/>
              <p:nvPr/>
            </p:nvSpPr>
            <p:spPr>
              <a:xfrm>
                <a:off x="1969929" y="6425621"/>
                <a:ext cx="1991379"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r>
                        <a:rPr kumimoji="1" lang="en-US" altLang="ja-JP" b="0" i="1" smtClean="0">
                          <a:solidFill>
                            <a:srgbClr val="FF0000"/>
                          </a:solidFill>
                          <a:latin typeface="Cambria Math" panose="02040503050406030204" pitchFamily="18" charset="0"/>
                        </a:rPr>
                        <m:t>(</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𝑡𝑒𝑚𝑝</m:t>
                          </m:r>
                        </m:sub>
                      </m:sSub>
                      <m:r>
                        <a:rPr kumimoji="1" lang="en-US" altLang="ja-JP" b="0" i="1" smtClean="0">
                          <a:solidFill>
                            <a:srgbClr val="FF0000"/>
                          </a:solidFill>
                          <a:latin typeface="Cambria Math" panose="02040503050406030204" pitchFamily="18" charset="0"/>
                        </a:rPr>
                        <m:t>+1)</m:t>
                      </m:r>
                    </m:oMath>
                  </m:oMathPara>
                </a14:m>
                <a:endParaRPr kumimoji="1" lang="ja-JP" altLang="en-US">
                  <a:solidFill>
                    <a:srgbClr val="FF0000"/>
                  </a:solidFill>
                </a:endParaRPr>
              </a:p>
            </p:txBody>
          </p:sp>
        </mc:Choice>
        <mc:Fallback xmlns="">
          <p:sp>
            <p:nvSpPr>
              <p:cNvPr id="12" name="テキスト ボックス 11">
                <a:extLst>
                  <a:ext uri="{FF2B5EF4-FFF2-40B4-BE49-F238E27FC236}">
                    <a16:creationId xmlns:a16="http://schemas.microsoft.com/office/drawing/2014/main" id="{BD4C53BB-2347-2F68-EACB-9C2F42B980A5}"/>
                  </a:ext>
                </a:extLst>
              </p:cNvPr>
              <p:cNvSpPr txBox="1">
                <a:spLocks noRot="1" noChangeAspect="1" noMove="1" noResize="1" noEditPoints="1" noAdjustHandles="1" noChangeArrowheads="1" noChangeShapeType="1" noTextEdit="1"/>
              </p:cNvSpPr>
              <p:nvPr/>
            </p:nvSpPr>
            <p:spPr>
              <a:xfrm>
                <a:off x="1969929" y="6425621"/>
                <a:ext cx="1991379" cy="390748"/>
              </a:xfrm>
              <a:prstGeom prst="rect">
                <a:avLst/>
              </a:prstGeom>
              <a:blipFill>
                <a:blip r:embed="rId7"/>
                <a:stretch>
                  <a:fillRect b="-9375"/>
                </a:stretch>
              </a:blipFill>
            </p:spPr>
            <p:txBody>
              <a:bodyPr/>
              <a:lstStyle/>
              <a:p>
                <a:r>
                  <a:rPr lang="ja-JP" altLang="en-US">
                    <a:noFill/>
                  </a:rPr>
                  <a:t> </a:t>
                </a:r>
              </a:p>
            </p:txBody>
          </p:sp>
        </mc:Fallback>
      </mc:AlternateContent>
      <p:sp>
        <p:nvSpPr>
          <p:cNvPr id="13" name="右中かっこ 12">
            <a:extLst>
              <a:ext uri="{FF2B5EF4-FFF2-40B4-BE49-F238E27FC236}">
                <a16:creationId xmlns:a16="http://schemas.microsoft.com/office/drawing/2014/main" id="{CE77C28F-EB14-CF8D-B2B7-279552F10C4B}"/>
              </a:ext>
            </a:extLst>
          </p:cNvPr>
          <p:cNvSpPr/>
          <p:nvPr/>
        </p:nvSpPr>
        <p:spPr>
          <a:xfrm rot="5400000">
            <a:off x="2607198" y="4139593"/>
            <a:ext cx="605634" cy="4090086"/>
          </a:xfrm>
          <a:prstGeom prst="rightBrace">
            <a:avLst>
              <a:gd name="adj1" fmla="val 111666"/>
              <a:gd name="adj2" fmla="val 45238"/>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05D539E4-BA9C-A6BE-E938-1B1C412D1249}"/>
              </a:ext>
            </a:extLst>
          </p:cNvPr>
          <p:cNvCxnSpPr/>
          <p:nvPr/>
        </p:nvCxnSpPr>
        <p:spPr>
          <a:xfrm>
            <a:off x="0" y="4755805"/>
            <a:ext cx="6197600" cy="0"/>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608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四角形 が含まれている画像&#10;&#10;自動的に生成された説明">
            <a:extLst>
              <a:ext uri="{FF2B5EF4-FFF2-40B4-BE49-F238E27FC236}">
                <a16:creationId xmlns:a16="http://schemas.microsoft.com/office/drawing/2014/main" id="{8A4F074D-498B-5306-AED9-5E6EE81D2326}"/>
              </a:ext>
            </a:extLst>
          </p:cNvPr>
          <p:cNvPicPr>
            <a:picLocks noChangeAspect="1"/>
          </p:cNvPicPr>
          <p:nvPr/>
        </p:nvPicPr>
        <p:blipFill>
          <a:blip r:embed="rId3"/>
          <a:stretch>
            <a:fillRect/>
          </a:stretch>
        </p:blipFill>
        <p:spPr>
          <a:xfrm>
            <a:off x="0" y="2292686"/>
            <a:ext cx="2413000" cy="3175000"/>
          </a:xfrm>
          <a:prstGeom prst="rect">
            <a:avLst/>
          </a:prstGeom>
        </p:spPr>
      </p:pic>
      <p:pic>
        <p:nvPicPr>
          <p:cNvPr id="7" name="図 6" descr="ロゴ&#10;&#10;自動的に生成された説明">
            <a:extLst>
              <a:ext uri="{FF2B5EF4-FFF2-40B4-BE49-F238E27FC236}">
                <a16:creationId xmlns:a16="http://schemas.microsoft.com/office/drawing/2014/main" id="{2BC1B881-62AD-E31E-D89E-4C7AC14E397B}"/>
              </a:ext>
            </a:extLst>
          </p:cNvPr>
          <p:cNvPicPr>
            <a:picLocks noChangeAspect="1"/>
          </p:cNvPicPr>
          <p:nvPr/>
        </p:nvPicPr>
        <p:blipFill>
          <a:blip r:embed="rId4"/>
          <a:stretch>
            <a:fillRect/>
          </a:stretch>
        </p:blipFill>
        <p:spPr>
          <a:xfrm>
            <a:off x="0" y="0"/>
            <a:ext cx="3403600" cy="596900"/>
          </a:xfrm>
          <a:prstGeom prst="rect">
            <a:avLst/>
          </a:prstGeom>
        </p:spPr>
      </p:pic>
      <p:pic>
        <p:nvPicPr>
          <p:cNvPr id="9" name="図 8" descr="テーブル&#10;&#10;自動的に生成された説明">
            <a:extLst>
              <a:ext uri="{FF2B5EF4-FFF2-40B4-BE49-F238E27FC236}">
                <a16:creationId xmlns:a16="http://schemas.microsoft.com/office/drawing/2014/main" id="{8907EA6F-7465-6F6D-CD11-613FB24247F9}"/>
              </a:ext>
            </a:extLst>
          </p:cNvPr>
          <p:cNvPicPr>
            <a:picLocks noChangeAspect="1"/>
          </p:cNvPicPr>
          <p:nvPr/>
        </p:nvPicPr>
        <p:blipFill>
          <a:blip r:embed="rId5"/>
          <a:stretch>
            <a:fillRect/>
          </a:stretch>
        </p:blipFill>
        <p:spPr>
          <a:xfrm>
            <a:off x="5005740" y="2366903"/>
            <a:ext cx="7186260" cy="2724231"/>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C9D8DC4-0F06-3252-8755-211DAEC697B6}"/>
                  </a:ext>
                </a:extLst>
              </p:cNvPr>
              <p:cNvSpPr txBox="1"/>
              <p:nvPr/>
            </p:nvSpPr>
            <p:spPr>
              <a:xfrm>
                <a:off x="766662" y="1338306"/>
                <a:ext cx="28862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r>
                        <a:rPr kumimoji="1" lang="en-US" altLang="ja-JP" b="0" i="1" smtClean="0">
                          <a:solidFill>
                            <a:srgbClr val="FF0000"/>
                          </a:solidFill>
                          <a:latin typeface="Cambria Math" panose="02040503050406030204" pitchFamily="18" charset="0"/>
                        </a:rPr>
                        <m:t>(</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𝑡𝑒𝑚𝑝</m:t>
                          </m:r>
                        </m:sub>
                      </m:sSub>
                      <m:r>
                        <a:rPr kumimoji="1" lang="en-US" altLang="ja-JP" b="0" i="1" smtClean="0">
                          <a:solidFill>
                            <a:srgbClr val="FF0000"/>
                          </a:solidFill>
                          <a:latin typeface="Cambria Math" panose="02040503050406030204" pitchFamily="18" charset="0"/>
                        </a:rPr>
                        <m:t>+1)</m:t>
                      </m:r>
                    </m:oMath>
                  </m:oMathPara>
                </a14:m>
                <a:endParaRPr kumimoji="1" lang="ja-JP" altLang="en-US">
                  <a:solidFill>
                    <a:srgbClr val="FF0000"/>
                  </a:solidFill>
                </a:endParaRPr>
              </a:p>
            </p:txBody>
          </p:sp>
        </mc:Choice>
        <mc:Fallback xmlns="">
          <p:sp>
            <p:nvSpPr>
              <p:cNvPr id="11" name="テキスト ボックス 10">
                <a:extLst>
                  <a:ext uri="{FF2B5EF4-FFF2-40B4-BE49-F238E27FC236}">
                    <a16:creationId xmlns:a16="http://schemas.microsoft.com/office/drawing/2014/main" id="{2C9D8DC4-0F06-3252-8755-211DAEC697B6}"/>
                  </a:ext>
                </a:extLst>
              </p:cNvPr>
              <p:cNvSpPr txBox="1">
                <a:spLocks noRot="1" noChangeAspect="1" noMove="1" noResize="1" noEditPoints="1" noAdjustHandles="1" noChangeArrowheads="1" noChangeShapeType="1" noTextEdit="1"/>
              </p:cNvSpPr>
              <p:nvPr/>
            </p:nvSpPr>
            <p:spPr>
              <a:xfrm>
                <a:off x="766662" y="1338306"/>
                <a:ext cx="2886275" cy="390748"/>
              </a:xfrm>
              <a:prstGeom prst="rect">
                <a:avLst/>
              </a:prstGeom>
              <a:blipFill>
                <a:blip r:embed="rId6"/>
                <a:stretch>
                  <a:fillRect b="-6250"/>
                </a:stretch>
              </a:blipFill>
            </p:spPr>
            <p:txBody>
              <a:bodyPr/>
              <a:lstStyle/>
              <a:p>
                <a:r>
                  <a:rPr lang="ja-JP" altLang="en-US">
                    <a:noFill/>
                  </a:rPr>
                  <a:t> </a:t>
                </a:r>
              </a:p>
            </p:txBody>
          </p:sp>
        </mc:Fallback>
      </mc:AlternateContent>
      <p:sp>
        <p:nvSpPr>
          <p:cNvPr id="12" name="右中かっこ 11">
            <a:extLst>
              <a:ext uri="{FF2B5EF4-FFF2-40B4-BE49-F238E27FC236}">
                <a16:creationId xmlns:a16="http://schemas.microsoft.com/office/drawing/2014/main" id="{E2428739-5AD1-9BBA-C7AE-6B8D83BED101}"/>
              </a:ext>
            </a:extLst>
          </p:cNvPr>
          <p:cNvSpPr/>
          <p:nvPr/>
        </p:nvSpPr>
        <p:spPr>
          <a:xfrm rot="5400000">
            <a:off x="1602459" y="-238897"/>
            <a:ext cx="741406" cy="2413000"/>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3" name="右中かっこ 12">
            <a:extLst>
              <a:ext uri="{FF2B5EF4-FFF2-40B4-BE49-F238E27FC236}">
                <a16:creationId xmlns:a16="http://schemas.microsoft.com/office/drawing/2014/main" id="{1CE58668-DBC6-617E-6377-0CB721E2B11C}"/>
              </a:ext>
            </a:extLst>
          </p:cNvPr>
          <p:cNvSpPr/>
          <p:nvPr/>
        </p:nvSpPr>
        <p:spPr>
          <a:xfrm>
            <a:off x="3268990" y="128180"/>
            <a:ext cx="383947" cy="390749"/>
          </a:xfrm>
          <a:prstGeom prst="rightBrace">
            <a:avLst>
              <a:gd name="adj1" fmla="val 22619"/>
              <a:gd name="adj2" fmla="val 45238"/>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E247D4C-CC1B-8EE3-2499-99F12479C501}"/>
                  </a:ext>
                </a:extLst>
              </p:cNvPr>
              <p:cNvSpPr txBox="1"/>
              <p:nvPr/>
            </p:nvSpPr>
            <p:spPr>
              <a:xfrm>
                <a:off x="2784246" y="93851"/>
                <a:ext cx="28862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𝑓𝑟𝑒𝑞</m:t>
                          </m:r>
                        </m:sub>
                      </m:sSub>
                    </m:oMath>
                  </m:oMathPara>
                </a14:m>
                <a:endParaRPr kumimoji="1" lang="ja-JP" altLang="en-US">
                  <a:solidFill>
                    <a:srgbClr val="FF0000"/>
                  </a:solidFill>
                </a:endParaRPr>
              </a:p>
            </p:txBody>
          </p:sp>
        </mc:Choice>
        <mc:Fallback xmlns="">
          <p:sp>
            <p:nvSpPr>
              <p:cNvPr id="14" name="テキスト ボックス 13">
                <a:extLst>
                  <a:ext uri="{FF2B5EF4-FFF2-40B4-BE49-F238E27FC236}">
                    <a16:creationId xmlns:a16="http://schemas.microsoft.com/office/drawing/2014/main" id="{0E247D4C-CC1B-8EE3-2499-99F12479C501}"/>
                  </a:ext>
                </a:extLst>
              </p:cNvPr>
              <p:cNvSpPr txBox="1">
                <a:spLocks noRot="1" noChangeAspect="1" noMove="1" noResize="1" noEditPoints="1" noAdjustHandles="1" noChangeArrowheads="1" noChangeShapeType="1" noTextEdit="1"/>
              </p:cNvSpPr>
              <p:nvPr/>
            </p:nvSpPr>
            <p:spPr>
              <a:xfrm>
                <a:off x="2784246" y="93851"/>
                <a:ext cx="2886275" cy="390748"/>
              </a:xfrm>
              <a:prstGeom prst="rect">
                <a:avLst/>
              </a:prstGeom>
              <a:blipFill>
                <a:blip r:embed="rId7"/>
                <a:stretch>
                  <a:fillRect b="-9677"/>
                </a:stretch>
              </a:blipFill>
            </p:spPr>
            <p:txBody>
              <a:bodyPr/>
              <a:lstStyle/>
              <a:p>
                <a:r>
                  <a:rPr lang="ja-JP" altLang="en-US">
                    <a:noFill/>
                  </a:rPr>
                  <a:t> </a:t>
                </a:r>
              </a:p>
            </p:txBody>
          </p:sp>
        </mc:Fallback>
      </mc:AlternateContent>
      <p:sp>
        <p:nvSpPr>
          <p:cNvPr id="15" name="右中かっこ 14">
            <a:extLst>
              <a:ext uri="{FF2B5EF4-FFF2-40B4-BE49-F238E27FC236}">
                <a16:creationId xmlns:a16="http://schemas.microsoft.com/office/drawing/2014/main" id="{E5BD9B92-D2E2-488B-B29F-725276E55CC4}"/>
              </a:ext>
            </a:extLst>
          </p:cNvPr>
          <p:cNvSpPr/>
          <p:nvPr/>
        </p:nvSpPr>
        <p:spPr>
          <a:xfrm rot="5400000">
            <a:off x="1416811" y="4975579"/>
            <a:ext cx="452045" cy="1169230"/>
          </a:xfrm>
          <a:prstGeom prst="rightBrace">
            <a:avLst>
              <a:gd name="adj1" fmla="val 111666"/>
              <a:gd name="adj2" fmla="val 51579"/>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6" name="右中かっこ 15">
            <a:extLst>
              <a:ext uri="{FF2B5EF4-FFF2-40B4-BE49-F238E27FC236}">
                <a16:creationId xmlns:a16="http://schemas.microsoft.com/office/drawing/2014/main" id="{C7257748-4C55-E6F1-E856-7F89EFE6EFA9}"/>
              </a:ext>
            </a:extLst>
          </p:cNvPr>
          <p:cNvSpPr/>
          <p:nvPr/>
        </p:nvSpPr>
        <p:spPr>
          <a:xfrm>
            <a:off x="2250202" y="2514615"/>
            <a:ext cx="741406" cy="2819556"/>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F92DB7-7135-674D-B341-BFDF72990829}"/>
                  </a:ext>
                </a:extLst>
              </p:cNvPr>
              <p:cNvSpPr txBox="1"/>
              <p:nvPr/>
            </p:nvSpPr>
            <p:spPr>
              <a:xfrm>
                <a:off x="175397" y="5786217"/>
                <a:ext cx="28862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oMath>
                  </m:oMathPara>
                </a14:m>
                <a:endParaRPr kumimoji="1" lang="ja-JP" altLang="en-US">
                  <a:solidFill>
                    <a:srgbClr val="FF0000"/>
                  </a:solidFill>
                </a:endParaRPr>
              </a:p>
            </p:txBody>
          </p:sp>
        </mc:Choice>
        <mc:Fallback xmlns="">
          <p:sp>
            <p:nvSpPr>
              <p:cNvPr id="17" name="テキスト ボックス 16">
                <a:extLst>
                  <a:ext uri="{FF2B5EF4-FFF2-40B4-BE49-F238E27FC236}">
                    <a16:creationId xmlns:a16="http://schemas.microsoft.com/office/drawing/2014/main" id="{D0F92DB7-7135-674D-B341-BFDF72990829}"/>
                  </a:ext>
                </a:extLst>
              </p:cNvPr>
              <p:cNvSpPr txBox="1">
                <a:spLocks noRot="1" noChangeAspect="1" noMove="1" noResize="1" noEditPoints="1" noAdjustHandles="1" noChangeArrowheads="1" noChangeShapeType="1" noTextEdit="1"/>
              </p:cNvSpPr>
              <p:nvPr/>
            </p:nvSpPr>
            <p:spPr>
              <a:xfrm>
                <a:off x="175397" y="5786217"/>
                <a:ext cx="2886275" cy="390748"/>
              </a:xfrm>
              <a:prstGeom prst="rect">
                <a:avLst/>
              </a:prstGeom>
              <a:blipFill>
                <a:blip r:embed="rId8"/>
                <a:stretch>
                  <a:fillRect b="-9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3CD3A35-CFC3-3219-6AD0-FFCA3F1E6A13}"/>
                  </a:ext>
                </a:extLst>
              </p:cNvPr>
              <p:cNvSpPr txBox="1"/>
              <p:nvPr/>
            </p:nvSpPr>
            <p:spPr>
              <a:xfrm>
                <a:off x="3170873" y="3684395"/>
                <a:ext cx="1339277"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𝑁</m:t>
                          </m:r>
                        </m:e>
                        <m:sub>
                          <m:r>
                            <a:rPr lang="en-US" altLang="ja-JP" i="1">
                              <a:solidFill>
                                <a:srgbClr val="FF0000"/>
                              </a:solidFill>
                              <a:latin typeface="Cambria Math" panose="02040503050406030204" pitchFamily="18" charset="0"/>
                            </a:rPr>
                            <m:t>𝑝𝑖𝑥</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𝑁</m:t>
                          </m:r>
                        </m:e>
                        <m:sub>
                          <m:r>
                            <a:rPr lang="en-US" altLang="ja-JP" i="1">
                              <a:solidFill>
                                <a:srgbClr val="FF0000"/>
                              </a:solidFill>
                              <a:latin typeface="Cambria Math" panose="02040503050406030204" pitchFamily="18" charset="0"/>
                            </a:rPr>
                            <m:t>𝑓𝑟𝑒𝑞</m:t>
                          </m:r>
                        </m:sub>
                      </m:sSub>
                    </m:oMath>
                  </m:oMathPara>
                </a14:m>
                <a:endParaRPr kumimoji="1" lang="ja-JP" altLang="en-US">
                  <a:solidFill>
                    <a:srgbClr val="FF0000"/>
                  </a:solidFill>
                </a:endParaRPr>
              </a:p>
            </p:txBody>
          </p:sp>
        </mc:Choice>
        <mc:Fallback xmlns="">
          <p:sp>
            <p:nvSpPr>
              <p:cNvPr id="18" name="テキスト ボックス 17">
                <a:extLst>
                  <a:ext uri="{FF2B5EF4-FFF2-40B4-BE49-F238E27FC236}">
                    <a16:creationId xmlns:a16="http://schemas.microsoft.com/office/drawing/2014/main" id="{03CD3A35-CFC3-3219-6AD0-FFCA3F1E6A13}"/>
                  </a:ext>
                </a:extLst>
              </p:cNvPr>
              <p:cNvSpPr txBox="1">
                <a:spLocks noRot="1" noChangeAspect="1" noMove="1" noResize="1" noEditPoints="1" noAdjustHandles="1" noChangeArrowheads="1" noChangeShapeType="1" noTextEdit="1"/>
              </p:cNvSpPr>
              <p:nvPr/>
            </p:nvSpPr>
            <p:spPr>
              <a:xfrm>
                <a:off x="3170873" y="3684395"/>
                <a:ext cx="1339277" cy="391582"/>
              </a:xfrm>
              <a:prstGeom prst="rect">
                <a:avLst/>
              </a:prstGeom>
              <a:blipFill>
                <a:blip r:embed="rId9"/>
                <a:stretch>
                  <a:fillRect b="-6061"/>
                </a:stretch>
              </a:blipFill>
            </p:spPr>
            <p:txBody>
              <a:bodyPr/>
              <a:lstStyle/>
              <a:p>
                <a:r>
                  <a:rPr lang="ja-JP" altLang="en-US">
                    <a:noFill/>
                  </a:rPr>
                  <a:t> </a:t>
                </a:r>
              </a:p>
            </p:txBody>
          </p:sp>
        </mc:Fallback>
      </mc:AlternateContent>
      <p:sp>
        <p:nvSpPr>
          <p:cNvPr id="19" name="右中かっこ 18">
            <a:extLst>
              <a:ext uri="{FF2B5EF4-FFF2-40B4-BE49-F238E27FC236}">
                <a16:creationId xmlns:a16="http://schemas.microsoft.com/office/drawing/2014/main" id="{F99577F9-3946-0B64-0A37-F6E034201907}"/>
              </a:ext>
            </a:extLst>
          </p:cNvPr>
          <p:cNvSpPr/>
          <p:nvPr/>
        </p:nvSpPr>
        <p:spPr>
          <a:xfrm rot="5400000">
            <a:off x="8557053" y="2347052"/>
            <a:ext cx="741406" cy="6116595"/>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56C764-1324-4CC4-C1A2-57596FFC22DE}"/>
                  </a:ext>
                </a:extLst>
              </p:cNvPr>
              <p:cNvSpPr txBox="1"/>
              <p:nvPr/>
            </p:nvSpPr>
            <p:spPr>
              <a:xfrm>
                <a:off x="7585803" y="5786217"/>
                <a:ext cx="28862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oMath>
                  </m:oMathPara>
                </a14:m>
                <a:endParaRPr kumimoji="1" lang="ja-JP" altLang="en-US">
                  <a:solidFill>
                    <a:srgbClr val="FF0000"/>
                  </a:solidFill>
                </a:endParaRPr>
              </a:p>
            </p:txBody>
          </p:sp>
        </mc:Choice>
        <mc:Fallback xmlns="">
          <p:sp>
            <p:nvSpPr>
              <p:cNvPr id="20" name="テキスト ボックス 19">
                <a:extLst>
                  <a:ext uri="{FF2B5EF4-FFF2-40B4-BE49-F238E27FC236}">
                    <a16:creationId xmlns:a16="http://schemas.microsoft.com/office/drawing/2014/main" id="{E656C764-1324-4CC4-C1A2-57596FFC22DE}"/>
                  </a:ext>
                </a:extLst>
              </p:cNvPr>
              <p:cNvSpPr txBox="1">
                <a:spLocks noRot="1" noChangeAspect="1" noMove="1" noResize="1" noEditPoints="1" noAdjustHandles="1" noChangeArrowheads="1" noChangeShapeType="1" noTextEdit="1"/>
              </p:cNvSpPr>
              <p:nvPr/>
            </p:nvSpPr>
            <p:spPr>
              <a:xfrm>
                <a:off x="7585803" y="5786217"/>
                <a:ext cx="2886275" cy="390748"/>
              </a:xfrm>
              <a:prstGeom prst="rect">
                <a:avLst/>
              </a:prstGeom>
              <a:blipFill>
                <a:blip r:embed="rId10"/>
                <a:stretch>
                  <a:fillRect b="-9375"/>
                </a:stretch>
              </a:blipFill>
            </p:spPr>
            <p:txBody>
              <a:bodyPr/>
              <a:lstStyle/>
              <a:p>
                <a:r>
                  <a:rPr lang="ja-JP" altLang="en-US">
                    <a:noFill/>
                  </a:rPr>
                  <a:t> </a:t>
                </a:r>
              </a:p>
            </p:txBody>
          </p:sp>
        </mc:Fallback>
      </mc:AlternateContent>
      <p:sp>
        <p:nvSpPr>
          <p:cNvPr id="22" name="右中かっこ 21">
            <a:extLst>
              <a:ext uri="{FF2B5EF4-FFF2-40B4-BE49-F238E27FC236}">
                <a16:creationId xmlns:a16="http://schemas.microsoft.com/office/drawing/2014/main" id="{800BDABB-34CD-97EC-7150-2FA59E026727}"/>
              </a:ext>
            </a:extLst>
          </p:cNvPr>
          <p:cNvSpPr/>
          <p:nvPr/>
        </p:nvSpPr>
        <p:spPr>
          <a:xfrm rot="10800000">
            <a:off x="4543518" y="2562278"/>
            <a:ext cx="741406" cy="2528856"/>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BF136618-9588-3E33-3306-52CB3C18ADA4}"/>
              </a:ext>
            </a:extLst>
          </p:cNvPr>
          <p:cNvPicPr>
            <a:picLocks noChangeAspect="1"/>
          </p:cNvPicPr>
          <p:nvPr/>
        </p:nvPicPr>
        <p:blipFill>
          <a:blip r:embed="rId11"/>
          <a:stretch>
            <a:fillRect/>
          </a:stretch>
        </p:blipFill>
        <p:spPr>
          <a:xfrm>
            <a:off x="6672590" y="216529"/>
            <a:ext cx="4460400" cy="302400"/>
          </a:xfrm>
          <a:prstGeom prst="rect">
            <a:avLst/>
          </a:prstGeom>
        </p:spPr>
      </p:pic>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6D890CA-0E51-3135-9F53-00D973EC4FB8}"/>
                  </a:ext>
                </a:extLst>
              </p:cNvPr>
              <p:cNvSpPr txBox="1"/>
              <p:nvPr/>
            </p:nvSpPr>
            <p:spPr>
              <a:xfrm>
                <a:off x="8033250" y="1099667"/>
                <a:ext cx="1991379"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r>
                        <a:rPr kumimoji="1" lang="en-US" altLang="ja-JP" b="0" i="1" smtClean="0">
                          <a:solidFill>
                            <a:srgbClr val="FF0000"/>
                          </a:solidFill>
                          <a:latin typeface="Cambria Math" panose="02040503050406030204" pitchFamily="18" charset="0"/>
                        </a:rPr>
                        <m:t>(</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𝑡𝑒𝑚𝑝</m:t>
                          </m:r>
                        </m:sub>
                      </m:sSub>
                      <m:r>
                        <a:rPr kumimoji="1" lang="en-US" altLang="ja-JP" b="0" i="1" smtClean="0">
                          <a:solidFill>
                            <a:srgbClr val="FF0000"/>
                          </a:solidFill>
                          <a:latin typeface="Cambria Math" panose="02040503050406030204" pitchFamily="18" charset="0"/>
                        </a:rPr>
                        <m:t>+1)</m:t>
                      </m:r>
                    </m:oMath>
                  </m:oMathPara>
                </a14:m>
                <a:endParaRPr kumimoji="1" lang="ja-JP" altLang="en-US">
                  <a:solidFill>
                    <a:srgbClr val="FF0000"/>
                  </a:solidFill>
                </a:endParaRPr>
              </a:p>
            </p:txBody>
          </p:sp>
        </mc:Choice>
        <mc:Fallback xmlns="">
          <p:sp>
            <p:nvSpPr>
              <p:cNvPr id="25" name="テキスト ボックス 24">
                <a:extLst>
                  <a:ext uri="{FF2B5EF4-FFF2-40B4-BE49-F238E27FC236}">
                    <a16:creationId xmlns:a16="http://schemas.microsoft.com/office/drawing/2014/main" id="{C6D890CA-0E51-3135-9F53-00D973EC4FB8}"/>
                  </a:ext>
                </a:extLst>
              </p:cNvPr>
              <p:cNvSpPr txBox="1">
                <a:spLocks noRot="1" noChangeAspect="1" noMove="1" noResize="1" noEditPoints="1" noAdjustHandles="1" noChangeArrowheads="1" noChangeShapeType="1" noTextEdit="1"/>
              </p:cNvSpPr>
              <p:nvPr/>
            </p:nvSpPr>
            <p:spPr>
              <a:xfrm>
                <a:off x="8033250" y="1099667"/>
                <a:ext cx="1991379" cy="390748"/>
              </a:xfrm>
              <a:prstGeom prst="rect">
                <a:avLst/>
              </a:prstGeom>
              <a:blipFill>
                <a:blip r:embed="rId12"/>
                <a:stretch>
                  <a:fillRect b="-9375"/>
                </a:stretch>
              </a:blipFill>
            </p:spPr>
            <p:txBody>
              <a:bodyPr/>
              <a:lstStyle/>
              <a:p>
                <a:r>
                  <a:rPr lang="ja-JP" altLang="en-US">
                    <a:noFill/>
                  </a:rPr>
                  <a:t> </a:t>
                </a:r>
              </a:p>
            </p:txBody>
          </p:sp>
        </mc:Fallback>
      </mc:AlternateContent>
      <p:sp>
        <p:nvSpPr>
          <p:cNvPr id="26" name="右中かっこ 25">
            <a:extLst>
              <a:ext uri="{FF2B5EF4-FFF2-40B4-BE49-F238E27FC236}">
                <a16:creationId xmlns:a16="http://schemas.microsoft.com/office/drawing/2014/main" id="{E8D72793-8F50-B6EF-6803-6D63A2F891E2}"/>
              </a:ext>
            </a:extLst>
          </p:cNvPr>
          <p:cNvSpPr/>
          <p:nvPr/>
        </p:nvSpPr>
        <p:spPr>
          <a:xfrm rot="5400000">
            <a:off x="8662088" y="-1047581"/>
            <a:ext cx="741406" cy="3707030"/>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A333079-7A00-421A-3AB4-911A03F8DDBB}"/>
                  </a:ext>
                </a:extLst>
              </p:cNvPr>
              <p:cNvSpPr txBox="1"/>
              <p:nvPr/>
            </p:nvSpPr>
            <p:spPr>
              <a:xfrm>
                <a:off x="0" y="6437442"/>
                <a:ext cx="2706575" cy="391582"/>
              </a:xfrm>
              <a:prstGeom prst="rect">
                <a:avLst/>
              </a:prstGeom>
              <a:noFill/>
            </p:spPr>
            <p:txBody>
              <a:bodyPr wrap="none" rtlCol="0">
                <a:spAutoFit/>
              </a:bodyPr>
              <a:lstStyle/>
              <a:p>
                <a14:m>
                  <m:oMath xmlns:m="http://schemas.openxmlformats.org/officeDocument/2006/math">
                    <m:r>
                      <a:rPr kumimoji="1" lang="en-US" altLang="ja-JP" b="1" i="0" smtClean="0">
                        <a:latin typeface="Cambria Math" panose="02040503050406030204" pitchFamily="18" charset="0"/>
                      </a:rPr>
                      <m:t>𝐃</m:t>
                    </m:r>
                    <m:acc>
                      <m:accPr>
                        <m:chr m:val="⃑"/>
                        <m:ctrlPr>
                          <a:rPr kumimoji="1" lang="en-US" altLang="ja-JP" b="1" i="1" smtClean="0">
                            <a:latin typeface="Cambria Math" panose="02040503050406030204" pitchFamily="18" charset="0"/>
                          </a:rPr>
                        </m:ctrlPr>
                      </m:accPr>
                      <m:e>
                        <m:r>
                          <a:rPr kumimoji="1" lang="en-US" altLang="ja-JP" b="0" i="1" smtClean="0">
                            <a:latin typeface="Cambria Math" panose="02040503050406030204" pitchFamily="18" charset="0"/>
                          </a:rPr>
                          <m:t>𝑠</m:t>
                        </m:r>
                      </m:e>
                    </m:acc>
                  </m:oMath>
                </a14:m>
                <a:r>
                  <a:rPr kumimoji="1" lang="ja-JP" altLang="en-US"/>
                  <a:t>：</a:t>
                </a:r>
                <a14:m>
                  <m:oMath xmlns:m="http://schemas.openxmlformats.org/officeDocument/2006/math">
                    <m:r>
                      <a:rPr lang="en-US" altLang="ja-JP" i="1">
                        <a:solidFill>
                          <a:srgbClr val="FF0000"/>
                        </a:solidFill>
                        <a:latin typeface="Cambria Math" panose="02040503050406030204" pitchFamily="18" charset="0"/>
                      </a:rPr>
                      <m:t>2</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𝑁</m:t>
                        </m:r>
                      </m:e>
                      <m:sub>
                        <m:r>
                          <a:rPr lang="en-US" altLang="ja-JP" i="1">
                            <a:solidFill>
                              <a:srgbClr val="FF0000"/>
                            </a:solidFill>
                            <a:latin typeface="Cambria Math" panose="02040503050406030204" pitchFamily="18" charset="0"/>
                          </a:rPr>
                          <m:t>𝑝𝑖𝑥</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𝑁</m:t>
                        </m:r>
                      </m:e>
                      <m:sub>
                        <m:r>
                          <a:rPr lang="en-US" altLang="ja-JP" i="1">
                            <a:solidFill>
                              <a:srgbClr val="FF0000"/>
                            </a:solidFill>
                            <a:latin typeface="Cambria Math" panose="02040503050406030204" pitchFamily="18" charset="0"/>
                          </a:rPr>
                          <m:t>𝑓𝑟𝑒𝑞</m:t>
                        </m:r>
                      </m:sub>
                    </m:sSub>
                  </m:oMath>
                </a14:m>
                <a:r>
                  <a:rPr lang="ja-JP" altLang="en-US">
                    <a:solidFill>
                      <a:srgbClr val="FF0000"/>
                    </a:solidFill>
                  </a:rPr>
                  <a:t>ベクトル</a:t>
                </a:r>
              </a:p>
            </p:txBody>
          </p:sp>
        </mc:Choice>
        <mc:Fallback xmlns="">
          <p:sp>
            <p:nvSpPr>
              <p:cNvPr id="27" name="テキスト ボックス 26">
                <a:extLst>
                  <a:ext uri="{FF2B5EF4-FFF2-40B4-BE49-F238E27FC236}">
                    <a16:creationId xmlns:a16="http://schemas.microsoft.com/office/drawing/2014/main" id="{EA333079-7A00-421A-3AB4-911A03F8DDBB}"/>
                  </a:ext>
                </a:extLst>
              </p:cNvPr>
              <p:cNvSpPr txBox="1">
                <a:spLocks noRot="1" noChangeAspect="1" noMove="1" noResize="1" noEditPoints="1" noAdjustHandles="1" noChangeArrowheads="1" noChangeShapeType="1" noTextEdit="1"/>
              </p:cNvSpPr>
              <p:nvPr/>
            </p:nvSpPr>
            <p:spPr>
              <a:xfrm>
                <a:off x="0" y="6437442"/>
                <a:ext cx="2706575" cy="391582"/>
              </a:xfrm>
              <a:prstGeom prst="rect">
                <a:avLst/>
              </a:prstGeom>
              <a:blipFill>
                <a:blip r:embed="rId13"/>
                <a:stretch>
                  <a:fillRect t="-6250" r="-935" b="-187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5656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BAB177-716E-F103-6530-0EE7B3D5A305}"/>
              </a:ext>
            </a:extLst>
          </p:cNvPr>
          <p:cNvSpPr txBox="1"/>
          <p:nvPr/>
        </p:nvSpPr>
        <p:spPr>
          <a:xfrm>
            <a:off x="0" y="0"/>
            <a:ext cx="1858201" cy="2585323"/>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空間変動考慮</a:t>
            </a:r>
            <a:endParaRPr kumimoji="1" lang="en-US" altLang="ja-JP" dirty="0"/>
          </a:p>
          <a:p>
            <a:endParaRPr lang="en-US" altLang="ja-JP" dirty="0"/>
          </a:p>
          <a:p>
            <a:r>
              <a:rPr lang="ja-JP" altLang="en-US"/>
              <a:t>拡張</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pic>
        <p:nvPicPr>
          <p:cNvPr id="4" name="図 3" descr="テキスト が含まれている画像&#10;&#10;自動的に生成された説明">
            <a:extLst>
              <a:ext uri="{FF2B5EF4-FFF2-40B4-BE49-F238E27FC236}">
                <a16:creationId xmlns:a16="http://schemas.microsoft.com/office/drawing/2014/main" id="{4AC9814E-D38A-57FC-9FB0-D0F712788855}"/>
              </a:ext>
            </a:extLst>
          </p:cNvPr>
          <p:cNvPicPr>
            <a:picLocks noChangeAspect="1"/>
          </p:cNvPicPr>
          <p:nvPr/>
        </p:nvPicPr>
        <p:blipFill>
          <a:blip r:embed="rId2"/>
          <a:stretch>
            <a:fillRect/>
          </a:stretch>
        </p:blipFill>
        <p:spPr>
          <a:xfrm>
            <a:off x="0" y="923330"/>
            <a:ext cx="6756400" cy="1066800"/>
          </a:xfrm>
          <a:prstGeom prst="rect">
            <a:avLst/>
          </a:prstGeom>
        </p:spPr>
      </p:pic>
      <p:pic>
        <p:nvPicPr>
          <p:cNvPr id="6" name="図 5">
            <a:extLst>
              <a:ext uri="{FF2B5EF4-FFF2-40B4-BE49-F238E27FC236}">
                <a16:creationId xmlns:a16="http://schemas.microsoft.com/office/drawing/2014/main" id="{54D5B192-F4AC-0798-8656-5885CA45D7D1}"/>
              </a:ext>
            </a:extLst>
          </p:cNvPr>
          <p:cNvPicPr>
            <a:picLocks noChangeAspect="1"/>
          </p:cNvPicPr>
          <p:nvPr/>
        </p:nvPicPr>
        <p:blipFill>
          <a:blip r:embed="rId3"/>
          <a:stretch>
            <a:fillRect/>
          </a:stretch>
        </p:blipFill>
        <p:spPr>
          <a:xfrm>
            <a:off x="0" y="2783815"/>
            <a:ext cx="7772400" cy="513271"/>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E8F28A9-C3B8-5563-FDB3-05FE4F614ED8}"/>
                  </a:ext>
                </a:extLst>
              </p:cNvPr>
              <p:cNvSpPr txBox="1"/>
              <p:nvPr/>
            </p:nvSpPr>
            <p:spPr>
              <a:xfrm>
                <a:off x="2146500" y="2389949"/>
                <a:ext cx="28862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𝑁</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𝑀</m:t>
                      </m:r>
                      <m:r>
                        <a:rPr kumimoji="1" lang="en-US" altLang="ja-JP" b="0" i="1" smtClean="0">
                          <a:solidFill>
                            <a:srgbClr val="FF0000"/>
                          </a:solidFill>
                          <a:latin typeface="Cambria Math" panose="02040503050406030204" pitchFamily="18" charset="0"/>
                        </a:rPr>
                        <m:t>+3)</m:t>
                      </m:r>
                    </m:oMath>
                  </m:oMathPara>
                </a14:m>
                <a:endParaRPr kumimoji="1" lang="ja-JP" altLang="en-US">
                  <a:solidFill>
                    <a:srgbClr val="FF0000"/>
                  </a:solidFill>
                </a:endParaRPr>
              </a:p>
            </p:txBody>
          </p:sp>
        </mc:Choice>
        <mc:Fallback xmlns="">
          <p:sp>
            <p:nvSpPr>
              <p:cNvPr id="7" name="テキスト ボックス 6">
                <a:extLst>
                  <a:ext uri="{FF2B5EF4-FFF2-40B4-BE49-F238E27FC236}">
                    <a16:creationId xmlns:a16="http://schemas.microsoft.com/office/drawing/2014/main" id="{9E8F28A9-C3B8-5563-FDB3-05FE4F614ED8}"/>
                  </a:ext>
                </a:extLst>
              </p:cNvPr>
              <p:cNvSpPr txBox="1">
                <a:spLocks noRot="1" noChangeAspect="1" noMove="1" noResize="1" noEditPoints="1" noAdjustHandles="1" noChangeArrowheads="1" noChangeShapeType="1" noTextEdit="1"/>
              </p:cNvSpPr>
              <p:nvPr/>
            </p:nvSpPr>
            <p:spPr>
              <a:xfrm>
                <a:off x="2146500" y="2389949"/>
                <a:ext cx="2886275" cy="390748"/>
              </a:xfrm>
              <a:prstGeom prst="rect">
                <a:avLst/>
              </a:prstGeom>
              <a:blipFill>
                <a:blip r:embed="rId4"/>
                <a:stretch>
                  <a:fillRect b="-9677"/>
                </a:stretch>
              </a:blipFill>
            </p:spPr>
            <p:txBody>
              <a:bodyPr/>
              <a:lstStyle/>
              <a:p>
                <a:r>
                  <a:rPr lang="ja-JP" altLang="en-US">
                    <a:noFill/>
                  </a:rPr>
                  <a:t> </a:t>
                </a:r>
              </a:p>
            </p:txBody>
          </p:sp>
        </mc:Fallback>
      </mc:AlternateContent>
      <p:sp>
        <p:nvSpPr>
          <p:cNvPr id="8" name="右中かっこ 7">
            <a:extLst>
              <a:ext uri="{FF2B5EF4-FFF2-40B4-BE49-F238E27FC236}">
                <a16:creationId xmlns:a16="http://schemas.microsoft.com/office/drawing/2014/main" id="{2C867E4B-90C0-2BA9-6665-41DAAD077EB7}"/>
              </a:ext>
            </a:extLst>
          </p:cNvPr>
          <p:cNvSpPr/>
          <p:nvPr/>
        </p:nvSpPr>
        <p:spPr>
          <a:xfrm rot="5400000">
            <a:off x="3218935" y="-836356"/>
            <a:ext cx="741406" cy="5770605"/>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F6A1CC26-A210-8DE1-9CE2-0D965B2325CA}"/>
              </a:ext>
            </a:extLst>
          </p:cNvPr>
          <p:cNvSpPr/>
          <p:nvPr/>
        </p:nvSpPr>
        <p:spPr>
          <a:xfrm rot="5400000">
            <a:off x="3874586" y="77529"/>
            <a:ext cx="529854" cy="7043351"/>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8337EA3-3905-3479-7B34-C9C4B1EE37E6}"/>
                  </a:ext>
                </a:extLst>
              </p:cNvPr>
              <p:cNvSpPr txBox="1"/>
              <p:nvPr/>
            </p:nvSpPr>
            <p:spPr>
              <a:xfrm>
                <a:off x="2696375" y="3864132"/>
                <a:ext cx="28862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𝑁</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𝑀</m:t>
                      </m:r>
                      <m:r>
                        <a:rPr kumimoji="1" lang="en-US" altLang="ja-JP" b="0" i="1" smtClean="0">
                          <a:solidFill>
                            <a:srgbClr val="FF0000"/>
                          </a:solidFill>
                          <a:latin typeface="Cambria Math" panose="02040503050406030204" pitchFamily="18" charset="0"/>
                        </a:rPr>
                        <m:t>+3)</m:t>
                      </m:r>
                    </m:oMath>
                  </m:oMathPara>
                </a14:m>
                <a:endParaRPr kumimoji="1" lang="ja-JP" altLang="en-US">
                  <a:solidFill>
                    <a:srgbClr val="FF0000"/>
                  </a:solidFill>
                </a:endParaRPr>
              </a:p>
            </p:txBody>
          </p:sp>
        </mc:Choice>
        <mc:Fallback xmlns="">
          <p:sp>
            <p:nvSpPr>
              <p:cNvPr id="10" name="テキスト ボックス 9">
                <a:extLst>
                  <a:ext uri="{FF2B5EF4-FFF2-40B4-BE49-F238E27FC236}">
                    <a16:creationId xmlns:a16="http://schemas.microsoft.com/office/drawing/2014/main" id="{78337EA3-3905-3479-7B34-C9C4B1EE37E6}"/>
                  </a:ext>
                </a:extLst>
              </p:cNvPr>
              <p:cNvSpPr txBox="1">
                <a:spLocks noRot="1" noChangeAspect="1" noMove="1" noResize="1" noEditPoints="1" noAdjustHandles="1" noChangeArrowheads="1" noChangeShapeType="1" noTextEdit="1"/>
              </p:cNvSpPr>
              <p:nvPr/>
            </p:nvSpPr>
            <p:spPr>
              <a:xfrm>
                <a:off x="2696375" y="3864132"/>
                <a:ext cx="2886275" cy="390748"/>
              </a:xfrm>
              <a:prstGeom prst="rect">
                <a:avLst/>
              </a:prstGeom>
              <a:blipFill>
                <a:blip r:embed="rId5"/>
                <a:stretch>
                  <a:fillRect b="-6250"/>
                </a:stretch>
              </a:blipFill>
            </p:spPr>
            <p:txBody>
              <a:bodyPr/>
              <a:lstStyle/>
              <a:p>
                <a:r>
                  <a:rPr lang="ja-JP" altLang="en-US">
                    <a:noFill/>
                  </a:rPr>
                  <a:t> </a:t>
                </a:r>
              </a:p>
            </p:txBody>
          </p:sp>
        </mc:Fallback>
      </mc:AlternateContent>
      <p:sp>
        <p:nvSpPr>
          <p:cNvPr id="11" name="右中かっこ 10">
            <a:extLst>
              <a:ext uri="{FF2B5EF4-FFF2-40B4-BE49-F238E27FC236}">
                <a16:creationId xmlns:a16="http://schemas.microsoft.com/office/drawing/2014/main" id="{9EFC9164-CB18-7700-646C-8C6CCD6EF424}"/>
              </a:ext>
            </a:extLst>
          </p:cNvPr>
          <p:cNvSpPr/>
          <p:nvPr/>
        </p:nvSpPr>
        <p:spPr>
          <a:xfrm>
            <a:off x="7878061" y="2906337"/>
            <a:ext cx="383947" cy="390749"/>
          </a:xfrm>
          <a:prstGeom prst="rightBrace">
            <a:avLst>
              <a:gd name="adj1" fmla="val 22619"/>
              <a:gd name="adj2" fmla="val 45238"/>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01CC876-2E0E-A91B-1495-DC28C316D5ED}"/>
                  </a:ext>
                </a:extLst>
              </p:cNvPr>
              <p:cNvSpPr txBox="1"/>
              <p:nvPr/>
            </p:nvSpPr>
            <p:spPr>
              <a:xfrm>
                <a:off x="7393317" y="2872008"/>
                <a:ext cx="28862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𝑓𝑟𝑒𝑞</m:t>
                          </m:r>
                        </m:sub>
                      </m:sSub>
                    </m:oMath>
                  </m:oMathPara>
                </a14:m>
                <a:endParaRPr kumimoji="1" lang="ja-JP" altLang="en-US">
                  <a:solidFill>
                    <a:srgbClr val="FF0000"/>
                  </a:solidFill>
                </a:endParaRPr>
              </a:p>
            </p:txBody>
          </p:sp>
        </mc:Choice>
        <mc:Fallback xmlns="">
          <p:sp>
            <p:nvSpPr>
              <p:cNvPr id="12" name="テキスト ボックス 11">
                <a:extLst>
                  <a:ext uri="{FF2B5EF4-FFF2-40B4-BE49-F238E27FC236}">
                    <a16:creationId xmlns:a16="http://schemas.microsoft.com/office/drawing/2014/main" id="{101CC876-2E0E-A91B-1495-DC28C316D5ED}"/>
                  </a:ext>
                </a:extLst>
              </p:cNvPr>
              <p:cNvSpPr txBox="1">
                <a:spLocks noRot="1" noChangeAspect="1" noMove="1" noResize="1" noEditPoints="1" noAdjustHandles="1" noChangeArrowheads="1" noChangeShapeType="1" noTextEdit="1"/>
              </p:cNvSpPr>
              <p:nvPr/>
            </p:nvSpPr>
            <p:spPr>
              <a:xfrm>
                <a:off x="7393317" y="2872008"/>
                <a:ext cx="2886275" cy="390748"/>
              </a:xfrm>
              <a:prstGeom prst="rect">
                <a:avLst/>
              </a:prstGeom>
              <a:blipFill>
                <a:blip r:embed="rId6"/>
                <a:stretch>
                  <a:fillRect b="-9677"/>
                </a:stretch>
              </a:blipFill>
            </p:spPr>
            <p:txBody>
              <a:bodyPr/>
              <a:lstStyle/>
              <a:p>
                <a:r>
                  <a:rPr lang="ja-JP" altLang="en-US">
                    <a:noFill/>
                  </a:rPr>
                  <a:t> </a:t>
                </a:r>
              </a:p>
            </p:txBody>
          </p:sp>
        </mc:Fallback>
      </mc:AlternateContent>
      <p:pic>
        <p:nvPicPr>
          <p:cNvPr id="14" name="図 13" descr="テキスト, 手紙&#10;&#10;自動的に生成された説明">
            <a:extLst>
              <a:ext uri="{FF2B5EF4-FFF2-40B4-BE49-F238E27FC236}">
                <a16:creationId xmlns:a16="http://schemas.microsoft.com/office/drawing/2014/main" id="{E4F923B7-D69D-91C0-C269-844D1A203806}"/>
              </a:ext>
            </a:extLst>
          </p:cNvPr>
          <p:cNvPicPr>
            <a:picLocks noChangeAspect="1"/>
          </p:cNvPicPr>
          <p:nvPr/>
        </p:nvPicPr>
        <p:blipFill>
          <a:blip r:embed="rId7"/>
          <a:stretch>
            <a:fillRect/>
          </a:stretch>
        </p:blipFill>
        <p:spPr>
          <a:xfrm>
            <a:off x="5896404" y="4063632"/>
            <a:ext cx="5880100" cy="1892300"/>
          </a:xfrm>
          <a:prstGeom prst="rect">
            <a:avLst/>
          </a:prstGeom>
        </p:spPr>
      </p:pic>
      <p:sp>
        <p:nvSpPr>
          <p:cNvPr id="15" name="右中かっこ 14">
            <a:extLst>
              <a:ext uri="{FF2B5EF4-FFF2-40B4-BE49-F238E27FC236}">
                <a16:creationId xmlns:a16="http://schemas.microsoft.com/office/drawing/2014/main" id="{627B1C72-13E6-9A4E-E077-4156305889DE}"/>
              </a:ext>
            </a:extLst>
          </p:cNvPr>
          <p:cNvSpPr/>
          <p:nvPr/>
        </p:nvSpPr>
        <p:spPr>
          <a:xfrm rot="5400000">
            <a:off x="8677247" y="3504434"/>
            <a:ext cx="529854" cy="5395782"/>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EF24209-BDB9-1B6C-1BC0-063B182F03A9}"/>
                  </a:ext>
                </a:extLst>
              </p:cNvPr>
              <p:cNvSpPr txBox="1"/>
              <p:nvPr/>
            </p:nvSpPr>
            <p:spPr>
              <a:xfrm>
                <a:off x="7499036" y="6467252"/>
                <a:ext cx="288627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𝑁</m:t>
                          </m:r>
                        </m:e>
                        <m:sub>
                          <m:r>
                            <a:rPr kumimoji="1" lang="en-US" altLang="ja-JP" b="0" i="1" smtClean="0">
                              <a:solidFill>
                                <a:srgbClr val="FF0000"/>
                              </a:solidFill>
                              <a:latin typeface="Cambria Math" panose="02040503050406030204" pitchFamily="18" charset="0"/>
                            </a:rPr>
                            <m:t>𝑝𝑖𝑥</m:t>
                          </m:r>
                        </m:sub>
                      </m:sSub>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𝑁</m:t>
                      </m:r>
                      <m:r>
                        <a:rPr kumimoji="1" lang="en-US" altLang="ja-JP" b="0" i="1" smtClean="0">
                          <a:solidFill>
                            <a:srgbClr val="FF0000"/>
                          </a:solidFill>
                          <a:latin typeface="Cambria Math" panose="02040503050406030204" pitchFamily="18" charset="0"/>
                        </a:rPr>
                        <m:t>+1)</m:t>
                      </m:r>
                    </m:oMath>
                  </m:oMathPara>
                </a14:m>
                <a:endParaRPr kumimoji="1" lang="ja-JP" altLang="en-US">
                  <a:solidFill>
                    <a:srgbClr val="FF0000"/>
                  </a:solidFill>
                </a:endParaRPr>
              </a:p>
            </p:txBody>
          </p:sp>
        </mc:Choice>
        <mc:Fallback xmlns="">
          <p:sp>
            <p:nvSpPr>
              <p:cNvPr id="16" name="テキスト ボックス 15">
                <a:extLst>
                  <a:ext uri="{FF2B5EF4-FFF2-40B4-BE49-F238E27FC236}">
                    <a16:creationId xmlns:a16="http://schemas.microsoft.com/office/drawing/2014/main" id="{DEF24209-BDB9-1B6C-1BC0-063B182F03A9}"/>
                  </a:ext>
                </a:extLst>
              </p:cNvPr>
              <p:cNvSpPr txBox="1">
                <a:spLocks noRot="1" noChangeAspect="1" noMove="1" noResize="1" noEditPoints="1" noAdjustHandles="1" noChangeArrowheads="1" noChangeShapeType="1" noTextEdit="1"/>
              </p:cNvSpPr>
              <p:nvPr/>
            </p:nvSpPr>
            <p:spPr>
              <a:xfrm>
                <a:off x="7499036" y="6467252"/>
                <a:ext cx="2886275" cy="390748"/>
              </a:xfrm>
              <a:prstGeom prst="rect">
                <a:avLst/>
              </a:prstGeom>
              <a:blipFill>
                <a:blip r:embed="rId8"/>
                <a:stretch>
                  <a:fillRect b="-96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F8EADFEF-E84C-1DAE-8DFE-10D149EFA8D3}"/>
                  </a:ext>
                </a:extLst>
              </p:cNvPr>
              <p:cNvSpPr txBox="1"/>
              <p:nvPr/>
            </p:nvSpPr>
            <p:spPr>
              <a:xfrm>
                <a:off x="4139512" y="5045245"/>
                <a:ext cx="1339277"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2</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𝑁</m:t>
                          </m:r>
                        </m:e>
                        <m:sub>
                          <m:r>
                            <a:rPr lang="en-US" altLang="ja-JP" i="1">
                              <a:solidFill>
                                <a:srgbClr val="FF0000"/>
                              </a:solidFill>
                              <a:latin typeface="Cambria Math" panose="02040503050406030204" pitchFamily="18" charset="0"/>
                            </a:rPr>
                            <m:t>𝑝𝑖𝑥</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𝑁</m:t>
                          </m:r>
                        </m:e>
                        <m:sub>
                          <m:r>
                            <a:rPr lang="en-US" altLang="ja-JP" i="1">
                              <a:solidFill>
                                <a:srgbClr val="FF0000"/>
                              </a:solidFill>
                              <a:latin typeface="Cambria Math" panose="02040503050406030204" pitchFamily="18" charset="0"/>
                            </a:rPr>
                            <m:t>𝑓𝑟𝑒𝑞</m:t>
                          </m:r>
                        </m:sub>
                      </m:sSub>
                    </m:oMath>
                  </m:oMathPara>
                </a14:m>
                <a:endParaRPr kumimoji="1" lang="ja-JP" altLang="en-US">
                  <a:solidFill>
                    <a:srgbClr val="FF0000"/>
                  </a:solidFill>
                </a:endParaRPr>
              </a:p>
            </p:txBody>
          </p:sp>
        </mc:Choice>
        <mc:Fallback xmlns="">
          <p:sp>
            <p:nvSpPr>
              <p:cNvPr id="19" name="テキスト ボックス 18">
                <a:extLst>
                  <a:ext uri="{FF2B5EF4-FFF2-40B4-BE49-F238E27FC236}">
                    <a16:creationId xmlns:a16="http://schemas.microsoft.com/office/drawing/2014/main" id="{F8EADFEF-E84C-1DAE-8DFE-10D149EFA8D3}"/>
                  </a:ext>
                </a:extLst>
              </p:cNvPr>
              <p:cNvSpPr txBox="1">
                <a:spLocks noRot="1" noChangeAspect="1" noMove="1" noResize="1" noEditPoints="1" noAdjustHandles="1" noChangeArrowheads="1" noChangeShapeType="1" noTextEdit="1"/>
              </p:cNvSpPr>
              <p:nvPr/>
            </p:nvSpPr>
            <p:spPr>
              <a:xfrm>
                <a:off x="4139512" y="5045245"/>
                <a:ext cx="1339277" cy="391582"/>
              </a:xfrm>
              <a:prstGeom prst="rect">
                <a:avLst/>
              </a:prstGeom>
              <a:blipFill>
                <a:blip r:embed="rId9"/>
                <a:stretch>
                  <a:fillRect b="-6250"/>
                </a:stretch>
              </a:blipFill>
            </p:spPr>
            <p:txBody>
              <a:bodyPr/>
              <a:lstStyle/>
              <a:p>
                <a:r>
                  <a:rPr lang="ja-JP" altLang="en-US">
                    <a:noFill/>
                  </a:rPr>
                  <a:t> </a:t>
                </a:r>
              </a:p>
            </p:txBody>
          </p:sp>
        </mc:Fallback>
      </mc:AlternateContent>
      <p:sp>
        <p:nvSpPr>
          <p:cNvPr id="20" name="右中かっこ 19">
            <a:extLst>
              <a:ext uri="{FF2B5EF4-FFF2-40B4-BE49-F238E27FC236}">
                <a16:creationId xmlns:a16="http://schemas.microsoft.com/office/drawing/2014/main" id="{A32D21C1-AC18-5450-34B9-5F75B726D357}"/>
              </a:ext>
            </a:extLst>
          </p:cNvPr>
          <p:cNvSpPr/>
          <p:nvPr/>
        </p:nvSpPr>
        <p:spPr>
          <a:xfrm rot="10800000">
            <a:off x="5435384" y="4609480"/>
            <a:ext cx="741406" cy="1325190"/>
          </a:xfrm>
          <a:prstGeom prst="rightBrace">
            <a:avLst>
              <a:gd name="adj1" fmla="val 111666"/>
              <a:gd name="adj2" fmla="val 4984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D466C77-4BE6-ADCF-4A66-A97112D59511}"/>
                  </a:ext>
                </a:extLst>
              </p:cNvPr>
              <p:cNvSpPr txBox="1"/>
              <p:nvPr/>
            </p:nvSpPr>
            <p:spPr>
              <a:xfrm>
                <a:off x="0" y="5912420"/>
                <a:ext cx="3886200" cy="945580"/>
              </a:xfrm>
              <a:prstGeom prst="rect">
                <a:avLst/>
              </a:prstGeom>
              <a:noFill/>
              <a:ln>
                <a:solidFill>
                  <a:schemeClr val="accent2"/>
                </a:solidFill>
              </a:ln>
            </p:spPr>
            <p:txBody>
              <a:bodyPr wrap="square" rtlCol="0">
                <a:spAutoFit/>
              </a:bodyPr>
              <a:lstStyle/>
              <a:p>
                <a14:m>
                  <m:oMath xmlns:m="http://schemas.openxmlformats.org/officeDocument/2006/math">
                    <m:r>
                      <a:rPr kumimoji="1" lang="en-US" altLang="ja-JP" b="0" i="1" smtClean="0">
                        <a:solidFill>
                          <a:srgbClr val="FF0000"/>
                        </a:solidFill>
                        <a:latin typeface="Cambria Math" panose="02040503050406030204" pitchFamily="18" charset="0"/>
                      </a:rPr>
                      <m:t>𝑁</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𝑀</m:t>
                    </m:r>
                    <m:r>
                      <a:rPr kumimoji="1" lang="en-US" altLang="ja-JP" b="0" i="1" smtClean="0">
                        <a:solidFill>
                          <a:srgbClr val="FF0000"/>
                        </a:solidFill>
                        <a:latin typeface="Cambria Math" panose="02040503050406030204" pitchFamily="18" charset="0"/>
                      </a:rPr>
                      <m:t>+3</m:t>
                    </m:r>
                  </m:oMath>
                </a14:m>
                <a:r>
                  <a:rPr lang="en-US" altLang="ja-JP" dirty="0">
                    <a:solidFill>
                      <a:srgbClr val="FF0000"/>
                    </a:solidFill>
                  </a:rPr>
                  <a:t> </a:t>
                </a:r>
                <a14:m>
                  <m:oMath xmlns:m="http://schemas.openxmlformats.org/officeDocument/2006/math">
                    <m:r>
                      <a:rPr lang="en-US" altLang="ja-JP" b="0" i="0" smtClean="0">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𝑁</m:t>
                        </m:r>
                      </m:e>
                      <m:sub>
                        <m:r>
                          <a:rPr lang="en-US" altLang="ja-JP" i="1">
                            <a:solidFill>
                              <a:srgbClr val="FF0000"/>
                            </a:solidFill>
                            <a:latin typeface="Cambria Math" panose="02040503050406030204" pitchFamily="18" charset="0"/>
                          </a:rPr>
                          <m:t>𝑓𝑟𝑒𝑞</m:t>
                        </m:r>
                      </m:sub>
                    </m:sSub>
                  </m:oMath>
                </a14:m>
                <a:endParaRPr kumimoji="1" lang="en-US" altLang="ja-JP" dirty="0"/>
              </a:p>
              <a:p>
                <a:endParaRPr lang="en-US" altLang="ja-JP" dirty="0"/>
              </a:p>
              <a:p>
                <a:r>
                  <a:rPr kumimoji="1" lang="ja-JP" altLang="en-US"/>
                  <a:t>の時</a:t>
                </a:r>
                <a14:m>
                  <m:oMath xmlns:m="http://schemas.openxmlformats.org/officeDocument/2006/math">
                    <m:r>
                      <a:rPr kumimoji="1" lang="en-US" altLang="ja-JP" b="1" i="0" smtClean="0">
                        <a:latin typeface="Cambria Math" panose="02040503050406030204" pitchFamily="18" charset="0"/>
                      </a:rPr>
                      <m:t>𝐃</m:t>
                    </m:r>
                  </m:oMath>
                </a14:m>
                <a:r>
                  <a:rPr kumimoji="1" lang="ja-JP" altLang="en-US"/>
                  <a:t>は正方行列より、</a:t>
                </a:r>
                <a:r>
                  <a:rPr lang="ja-JP" altLang="en-US"/>
                  <a:t>反転</a:t>
                </a:r>
                <a:r>
                  <a:rPr kumimoji="1" lang="ja-JP" altLang="en-US"/>
                  <a:t>可能</a:t>
                </a:r>
                <a:endParaRPr kumimoji="1" lang="en-US" altLang="ja-JP" dirty="0"/>
              </a:p>
            </p:txBody>
          </p:sp>
        </mc:Choice>
        <mc:Fallback xmlns="">
          <p:sp>
            <p:nvSpPr>
              <p:cNvPr id="21" name="テキスト ボックス 20">
                <a:extLst>
                  <a:ext uri="{FF2B5EF4-FFF2-40B4-BE49-F238E27FC236}">
                    <a16:creationId xmlns:a16="http://schemas.microsoft.com/office/drawing/2014/main" id="{BD466C77-4BE6-ADCF-4A66-A97112D59511}"/>
                  </a:ext>
                </a:extLst>
              </p:cNvPr>
              <p:cNvSpPr txBox="1">
                <a:spLocks noRot="1" noChangeAspect="1" noMove="1" noResize="1" noEditPoints="1" noAdjustHandles="1" noChangeArrowheads="1" noChangeShapeType="1" noTextEdit="1"/>
              </p:cNvSpPr>
              <p:nvPr/>
            </p:nvSpPr>
            <p:spPr>
              <a:xfrm>
                <a:off x="0" y="5912420"/>
                <a:ext cx="3886200" cy="945580"/>
              </a:xfrm>
              <a:prstGeom prst="rect">
                <a:avLst/>
              </a:prstGeom>
              <a:blipFill>
                <a:blip r:embed="rId10"/>
                <a:stretch>
                  <a:fillRect l="-974" b="-9211"/>
                </a:stretch>
              </a:blipFill>
              <a:ln>
                <a:solidFill>
                  <a:schemeClr val="accent2"/>
                </a:solidFill>
              </a:ln>
            </p:spPr>
            <p:txBody>
              <a:bodyPr/>
              <a:lstStyle/>
              <a:p>
                <a:r>
                  <a:rPr lang="ja-JP" altLang="en-US">
                    <a:noFill/>
                  </a:rPr>
                  <a:t> </a:t>
                </a:r>
              </a:p>
            </p:txBody>
          </p:sp>
        </mc:Fallback>
      </mc:AlternateContent>
    </p:spTree>
    <p:extLst>
      <p:ext uri="{BB962C8B-B14F-4D97-AF65-F5344CB8AC3E}">
        <p14:creationId xmlns:p14="http://schemas.microsoft.com/office/powerpoint/2010/main" val="97996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CEAD3AE-7480-1EF3-4469-5745882AA3C1}"/>
              </a:ext>
            </a:extLst>
          </p:cNvPr>
          <p:cNvPicPr>
            <a:picLocks noChangeAspect="1"/>
          </p:cNvPicPr>
          <p:nvPr/>
        </p:nvPicPr>
        <p:blipFill>
          <a:blip r:embed="rId2"/>
          <a:stretch>
            <a:fillRect/>
          </a:stretch>
        </p:blipFill>
        <p:spPr>
          <a:xfrm>
            <a:off x="0" y="1"/>
            <a:ext cx="4292600" cy="43180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C717897-AB77-3959-1B47-EA5D108A59CC}"/>
                  </a:ext>
                </a:extLst>
              </p:cNvPr>
              <p:cNvSpPr txBox="1"/>
              <p:nvPr/>
            </p:nvSpPr>
            <p:spPr>
              <a:xfrm>
                <a:off x="0" y="530655"/>
                <a:ext cx="3886200" cy="951799"/>
              </a:xfrm>
              <a:prstGeom prst="rect">
                <a:avLst/>
              </a:prstGeom>
              <a:noFill/>
              <a:ln>
                <a:solidFill>
                  <a:schemeClr val="accent2"/>
                </a:solidFill>
              </a:ln>
            </p:spPr>
            <p:txBody>
              <a:bodyPr wrap="square" rtlCol="0">
                <a:spAutoFit/>
              </a:bodyPr>
              <a:lstStyle/>
              <a:p>
                <a14:m>
                  <m:oMath xmlns:m="http://schemas.openxmlformats.org/officeDocument/2006/math">
                    <m:r>
                      <a:rPr kumimoji="1" lang="en-US" altLang="ja-JP" b="0" i="1" smtClean="0">
                        <a:solidFill>
                          <a:srgbClr val="FF0000"/>
                        </a:solidFill>
                        <a:latin typeface="Cambria Math" panose="02040503050406030204" pitchFamily="18" charset="0"/>
                      </a:rPr>
                      <m:t>𝑁</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𝑀</m:t>
                    </m:r>
                    <m:r>
                      <a:rPr kumimoji="1" lang="en-US" altLang="ja-JP" b="0" i="1" smtClean="0">
                        <a:solidFill>
                          <a:srgbClr val="FF0000"/>
                        </a:solidFill>
                        <a:latin typeface="Cambria Math" panose="02040503050406030204" pitchFamily="18" charset="0"/>
                      </a:rPr>
                      <m:t>+3</m:t>
                    </m:r>
                  </m:oMath>
                </a14:m>
                <a:r>
                  <a:rPr lang="en-US" altLang="ja-JP" dirty="0">
                    <a:solidFill>
                      <a:srgbClr val="FF0000"/>
                    </a:solidFill>
                  </a:rPr>
                  <a:t> </a:t>
                </a:r>
                <a14:m>
                  <m:oMath xmlns:m="http://schemas.openxmlformats.org/officeDocument/2006/math">
                    <m:r>
                      <a:rPr lang="en-US" altLang="ja-JP" b="0" i="0" smtClean="0">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𝑁</m:t>
                        </m:r>
                      </m:e>
                      <m:sub>
                        <m:r>
                          <a:rPr lang="en-US" altLang="ja-JP" i="1">
                            <a:solidFill>
                              <a:srgbClr val="FF0000"/>
                            </a:solidFill>
                            <a:latin typeface="Cambria Math" panose="02040503050406030204" pitchFamily="18" charset="0"/>
                          </a:rPr>
                          <m:t>𝑓𝑟𝑒𝑞</m:t>
                        </m:r>
                      </m:sub>
                    </m:sSub>
                  </m:oMath>
                </a14:m>
                <a:endParaRPr kumimoji="1" lang="en-US" altLang="ja-JP" dirty="0"/>
              </a:p>
              <a:p>
                <a:endParaRPr lang="en-US" altLang="ja-JP" dirty="0"/>
              </a:p>
              <a:p>
                <a:r>
                  <a:rPr kumimoji="1" lang="ja-JP" altLang="en-US"/>
                  <a:t>の時</a:t>
                </a:r>
                <a14:m>
                  <m:oMath xmlns:m="http://schemas.openxmlformats.org/officeDocument/2006/math">
                    <m:r>
                      <a:rPr kumimoji="1" lang="en-US" altLang="ja-JP" b="1" i="0" smtClean="0">
                        <a:latin typeface="Cambria Math" panose="02040503050406030204" pitchFamily="18" charset="0"/>
                      </a:rPr>
                      <m:t>𝐃</m:t>
                    </m:r>
                  </m:oMath>
                </a14:m>
                <a:r>
                  <a:rPr kumimoji="1" lang="ja-JP" altLang="en-US"/>
                  <a:t>は正方行列より、反転可</a:t>
                </a:r>
                <a:r>
                  <a:rPr kumimoji="1" lang="en-US" altLang="ja-JP" dirty="0"/>
                  <a:t> </a:t>
                </a:r>
                <a14:m>
                  <m:oMath xmlns:m="http://schemas.openxmlformats.org/officeDocument/2006/math">
                    <m:sSup>
                      <m:sSupPr>
                        <m:ctrlPr>
                          <a:rPr lang="en-US" altLang="ja-JP" b="1" i="1">
                            <a:latin typeface="Cambria Math" panose="02040503050406030204" pitchFamily="18" charset="0"/>
                          </a:rPr>
                        </m:ctrlPr>
                      </m:sSupPr>
                      <m:e>
                        <m:r>
                          <a:rPr lang="en-US" altLang="ja-JP" b="1">
                            <a:latin typeface="Cambria Math" panose="02040503050406030204" pitchFamily="18" charset="0"/>
                          </a:rPr>
                          <m:t>𝐃</m:t>
                        </m:r>
                      </m:e>
                      <m:sup>
                        <m:r>
                          <a:rPr lang="en-US" altLang="ja-JP" b="1">
                            <a:latin typeface="Cambria Math" panose="02040503050406030204" pitchFamily="18" charset="0"/>
                          </a:rPr>
                          <m:t>−</m:t>
                        </m:r>
                        <m:r>
                          <a:rPr lang="en-US" altLang="ja-JP" b="1">
                            <a:latin typeface="Cambria Math" panose="02040503050406030204" pitchFamily="18" charset="0"/>
                          </a:rPr>
                          <m:t>𝟏</m:t>
                        </m:r>
                      </m:sup>
                    </m:sSup>
                    <m:r>
                      <a:rPr lang="en-US" altLang="ja-JP" b="1" i="1">
                        <a:latin typeface="Cambria Math" panose="02040503050406030204" pitchFamily="18" charset="0"/>
                      </a:rPr>
                      <m:t> </m:t>
                    </m:r>
                  </m:oMath>
                </a14:m>
                <a:r>
                  <a:rPr kumimoji="1" lang="ja-JP" altLang="en-US"/>
                  <a:t>　</a:t>
                </a:r>
                <a:endParaRPr kumimoji="1" lang="en-US" altLang="ja-JP" dirty="0"/>
              </a:p>
            </p:txBody>
          </p:sp>
        </mc:Choice>
        <mc:Fallback xmlns="">
          <p:sp>
            <p:nvSpPr>
              <p:cNvPr id="5" name="テキスト ボックス 4">
                <a:extLst>
                  <a:ext uri="{FF2B5EF4-FFF2-40B4-BE49-F238E27FC236}">
                    <a16:creationId xmlns:a16="http://schemas.microsoft.com/office/drawing/2014/main" id="{DC717897-AB77-3959-1B47-EA5D108A59CC}"/>
                  </a:ext>
                </a:extLst>
              </p:cNvPr>
              <p:cNvSpPr txBox="1">
                <a:spLocks noRot="1" noChangeAspect="1" noMove="1" noResize="1" noEditPoints="1" noAdjustHandles="1" noChangeArrowheads="1" noChangeShapeType="1" noTextEdit="1"/>
              </p:cNvSpPr>
              <p:nvPr/>
            </p:nvSpPr>
            <p:spPr>
              <a:xfrm>
                <a:off x="0" y="530655"/>
                <a:ext cx="3886200" cy="951799"/>
              </a:xfrm>
              <a:prstGeom prst="rect">
                <a:avLst/>
              </a:prstGeom>
              <a:blipFill>
                <a:blip r:embed="rId3"/>
                <a:stretch>
                  <a:fillRect l="-974" b="-7792"/>
                </a:stretch>
              </a:blipFill>
              <a:ln>
                <a:solidFill>
                  <a:schemeClr val="accent2"/>
                </a:solidFill>
              </a:ln>
            </p:spPr>
            <p:txBody>
              <a:bodyPr/>
              <a:lstStyle/>
              <a:p>
                <a:r>
                  <a:rPr lang="ja-JP" altLang="en-US">
                    <a:noFill/>
                  </a:rPr>
                  <a:t> </a:t>
                </a:r>
              </a:p>
            </p:txBody>
          </p:sp>
        </mc:Fallback>
      </mc:AlternateContent>
      <p:sp>
        <p:nvSpPr>
          <p:cNvPr id="8" name="下矢印 7">
            <a:extLst>
              <a:ext uri="{FF2B5EF4-FFF2-40B4-BE49-F238E27FC236}">
                <a16:creationId xmlns:a16="http://schemas.microsoft.com/office/drawing/2014/main" id="{061C04C8-79C8-D3D5-4CC8-7F27FC1A5212}"/>
              </a:ext>
            </a:extLst>
          </p:cNvPr>
          <p:cNvSpPr/>
          <p:nvPr/>
        </p:nvSpPr>
        <p:spPr>
          <a:xfrm>
            <a:off x="1673139" y="1581308"/>
            <a:ext cx="539922" cy="593481"/>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91EF6E3-ADB1-9948-D844-20C68ABFE5A5}"/>
                  </a:ext>
                </a:extLst>
              </p:cNvPr>
              <p:cNvSpPr txBox="1"/>
              <p:nvPr/>
            </p:nvSpPr>
            <p:spPr>
              <a:xfrm>
                <a:off x="0" y="2351957"/>
                <a:ext cx="12192000" cy="4506042"/>
              </a:xfrm>
              <a:prstGeom prst="rect">
                <a:avLst/>
              </a:prstGeom>
              <a:noFill/>
            </p:spPr>
            <p:txBody>
              <a:bodyPr wrap="square" rtlCol="0">
                <a:spAutoFit/>
              </a:bodyPr>
              <a:lstStyle/>
              <a:p>
                <a:r>
                  <a:rPr kumimoji="1" lang="en-US" altLang="ja-JP" b="0" dirty="0"/>
                  <a:t> </a:t>
                </a:r>
                <a14:m>
                  <m:oMath xmlns:m="http://schemas.openxmlformats.org/officeDocument/2006/math">
                    <m:r>
                      <a:rPr kumimoji="1" lang="en-US" altLang="ja-JP" b="0" i="1" smtClean="0">
                        <a:latin typeface="Cambria Math" panose="02040503050406030204" pitchFamily="18" charset="0"/>
                      </a:rPr>
                      <m:t>𝐶𝑀</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𝑀𝐿</m:t>
                        </m:r>
                      </m:sup>
                    </m:sSup>
                    <m:d>
                      <m:dPr>
                        <m:ctrlPr>
                          <a:rPr kumimoji="1" lang="en-US" altLang="ja-JP" b="0" i="1" smtClean="0">
                            <a:latin typeface="Cambria Math" panose="02040503050406030204" pitchFamily="18" charset="0"/>
                          </a:rPr>
                        </m:ctrlPr>
                      </m:d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𝑛</m:t>
                            </m:r>
                          </m:e>
                        </m:acc>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d>
                          <m:dPr>
                            <m:begChr m:val="["/>
                            <m:endChr m:val="]"/>
                            <m:ctrlPr>
                              <a:rPr kumimoji="1" lang="en-US" altLang="ja-JP" b="0" i="1" smtClean="0">
                                <a:latin typeface="Cambria Math" panose="02040503050406030204" pitchFamily="18" charset="0"/>
                              </a:rPr>
                            </m:ctrlPr>
                          </m:dPr>
                          <m:e>
                            <m:sSup>
                              <m:sSupPr>
                                <m:ctrlPr>
                                  <a:rPr lang="en-US" altLang="ja-JP" b="1" i="1">
                                    <a:latin typeface="Cambria Math" panose="02040503050406030204" pitchFamily="18" charset="0"/>
                                  </a:rPr>
                                </m:ctrlPr>
                              </m:sSupPr>
                              <m:e>
                                <m:r>
                                  <a:rPr lang="en-US" altLang="ja-JP" b="1" i="1">
                                    <a:latin typeface="Cambria Math" panose="02040503050406030204" pitchFamily="18" charset="0"/>
                                  </a:rPr>
                                  <m:t>𝑫</m:t>
                                </m:r>
                              </m:e>
                              <m:sup>
                                <m:r>
                                  <a:rPr lang="en-US" altLang="ja-JP" b="1" i="1">
                                    <a:latin typeface="Cambria Math" panose="02040503050406030204" pitchFamily="18" charset="0"/>
                                  </a:rPr>
                                  <m:t>−</m:t>
                                </m:r>
                                <m:r>
                                  <a:rPr lang="en-US" altLang="ja-JP" b="1" i="1">
                                    <a:latin typeface="Cambria Math" panose="02040503050406030204" pitchFamily="18" charset="0"/>
                                  </a:rPr>
                                  <m:t>𝟏</m:t>
                                </m:r>
                              </m:sup>
                            </m:sSup>
                            <m:r>
                              <a:rPr lang="en-US" altLang="ja-JP" b="1" i="1">
                                <a:latin typeface="Cambria Math" panose="02040503050406030204" pitchFamily="18" charset="0"/>
                              </a:rPr>
                              <m:t>𝑵</m:t>
                            </m:r>
                            <m:sSup>
                              <m:sSupPr>
                                <m:ctrlPr>
                                  <a:rPr lang="en-US" altLang="ja-JP" b="1" i="1">
                                    <a:latin typeface="Cambria Math" panose="02040503050406030204" pitchFamily="18" charset="0"/>
                                  </a:rPr>
                                </m:ctrlPr>
                              </m:sSupPr>
                              <m:e>
                                <m:d>
                                  <m:dPr>
                                    <m:ctrlPr>
                                      <a:rPr lang="en-US" altLang="ja-JP" b="1" i="1">
                                        <a:latin typeface="Cambria Math" panose="02040503050406030204" pitchFamily="18" charset="0"/>
                                      </a:rPr>
                                    </m:ctrlPr>
                                  </m:dPr>
                                  <m:e>
                                    <m:sSup>
                                      <m:sSupPr>
                                        <m:ctrlPr>
                                          <a:rPr lang="en-US" altLang="ja-JP" b="1" i="1">
                                            <a:latin typeface="Cambria Math" panose="02040503050406030204" pitchFamily="18" charset="0"/>
                                          </a:rPr>
                                        </m:ctrlPr>
                                      </m:sSupPr>
                                      <m:e>
                                        <m:r>
                                          <a:rPr lang="en-US" altLang="ja-JP" b="1" i="1">
                                            <a:latin typeface="Cambria Math" panose="02040503050406030204" pitchFamily="18" charset="0"/>
                                          </a:rPr>
                                          <m:t>𝑫</m:t>
                                        </m:r>
                                      </m:e>
                                      <m:sup>
                                        <m:r>
                                          <a:rPr lang="en-US" altLang="ja-JP" b="1" i="1">
                                            <a:latin typeface="Cambria Math" panose="02040503050406030204" pitchFamily="18" charset="0"/>
                                          </a:rPr>
                                          <m:t>𝑻</m:t>
                                        </m:r>
                                      </m:sup>
                                    </m:sSup>
                                  </m:e>
                                </m:d>
                              </m:e>
                              <m:sup>
                                <m:r>
                                  <a:rPr lang="en-US" altLang="ja-JP" b="1" i="1">
                                    <a:latin typeface="Cambria Math" panose="02040503050406030204" pitchFamily="18" charset="0"/>
                                  </a:rPr>
                                  <m:t>−</m:t>
                                </m:r>
                                <m:r>
                                  <a:rPr lang="en-US" altLang="ja-JP" b="1" i="1">
                                    <a:latin typeface="Cambria Math" panose="02040503050406030204" pitchFamily="18" charset="0"/>
                                  </a:rPr>
                                  <m:t>𝟏</m:t>
                                </m:r>
                              </m:sup>
                            </m:sSup>
                            <m:sSup>
                              <m:sSupPr>
                                <m:ctrlPr>
                                  <a:rPr lang="en-US" altLang="ja-JP" b="1" i="1">
                                    <a:latin typeface="Cambria Math" panose="02040503050406030204" pitchFamily="18" charset="0"/>
                                  </a:rPr>
                                </m:ctrlPr>
                              </m:sSupPr>
                              <m:e>
                                <m:r>
                                  <a:rPr lang="en-US" altLang="ja-JP" b="1" i="1">
                                    <a:latin typeface="Cambria Math" panose="02040503050406030204" pitchFamily="18" charset="0"/>
                                  </a:rPr>
                                  <m:t>𝑫</m:t>
                                </m:r>
                              </m:e>
                              <m:sup>
                                <m:r>
                                  <a:rPr lang="en-US" altLang="ja-JP" b="1" i="1">
                                    <a:latin typeface="Cambria Math" panose="02040503050406030204" pitchFamily="18" charset="0"/>
                                  </a:rPr>
                                  <m:t>𝑻</m:t>
                                </m:r>
                              </m:sup>
                            </m:sSup>
                            <m:sSup>
                              <m:sSupPr>
                                <m:ctrlPr>
                                  <a:rPr lang="en-US" altLang="ja-JP" b="1" i="1">
                                    <a:latin typeface="Cambria Math" panose="02040503050406030204" pitchFamily="18" charset="0"/>
                                  </a:rPr>
                                </m:ctrlPr>
                              </m:sSupPr>
                              <m:e>
                                <m:r>
                                  <a:rPr lang="en-US" altLang="ja-JP" b="1" i="1">
                                    <a:latin typeface="Cambria Math" panose="02040503050406030204" pitchFamily="18" charset="0"/>
                                  </a:rPr>
                                  <m:t>𝑵</m:t>
                                </m:r>
                              </m:e>
                              <m:sup>
                                <m:r>
                                  <a:rPr lang="en-US" altLang="ja-JP" b="1" i="1">
                                    <a:latin typeface="Cambria Math" panose="02040503050406030204" pitchFamily="18" charset="0"/>
                                  </a:rPr>
                                  <m:t>−</m:t>
                                </m:r>
                                <m:r>
                                  <a:rPr lang="en-US" altLang="ja-JP" b="1" i="1">
                                    <a:latin typeface="Cambria Math" panose="02040503050406030204" pitchFamily="18" charset="0"/>
                                  </a:rPr>
                                  <m:t>𝟏</m:t>
                                </m:r>
                              </m:sup>
                            </m:sSup>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𝑚</m:t>
                                </m:r>
                              </m:e>
                            </m:acc>
                          </m:e>
                        </m:d>
                      </m:e>
                      <m:sub>
                        <m:r>
                          <a:rPr kumimoji="1" lang="en-US" altLang="ja-JP" b="0" i="1" smtClean="0">
                            <a:latin typeface="Cambria Math" panose="02040503050406030204" pitchFamily="18" charset="0"/>
                          </a:rPr>
                          <m:t>𝐶𝑀𝐵</m:t>
                        </m:r>
                      </m:sub>
                    </m:sSub>
                    <m:r>
                      <a:rPr lang="en-US" altLang="ja-JP" b="0" i="1" smtClean="0">
                        <a:latin typeface="Cambria Math" panose="02040503050406030204" pitchFamily="18" charset="0"/>
                      </a:rPr>
                      <m:t>   </m:t>
                    </m:r>
                    <m:r>
                      <a:rPr lang="ja-JP" altLang="en-US" b="0" i="1" smtClean="0">
                        <a:latin typeface="Cambria Math" panose="02040503050406030204" pitchFamily="18" charset="0"/>
                      </a:rPr>
                      <m:t>　　　　</m:t>
                    </m:r>
                  </m:oMath>
                </a14:m>
                <a:endParaRPr lang="en-US" altLang="ja-JP" b="0" i="1" dirty="0">
                  <a:latin typeface="Cambria Math" panose="02040503050406030204" pitchFamily="18" charset="0"/>
                </a:endParaRPr>
              </a:p>
              <a:p>
                <a:r>
                  <a:rPr lang="en-US" altLang="ja-JP" dirty="0"/>
                  <a:t>                  </a:t>
                </a:r>
              </a:p>
              <a:p>
                <a:r>
                  <a:rPr lang="ja-JP" altLang="en-US"/>
                  <a:t>　　　　　</a:t>
                </a:r>
                <a:r>
                  <a:rPr lang="en-US" altLang="ja-JP" dirty="0"/>
                  <a:t> </a:t>
                </a:r>
                <a14:m>
                  <m:oMath xmlns:m="http://schemas.openxmlformats.org/officeDocument/2006/math">
                    <m:r>
                      <a:rPr lang="en-US" altLang="ja-JP" i="1">
                        <a:latin typeface="Cambria Math" panose="02040503050406030204" pitchFamily="18" charset="0"/>
                      </a:rPr>
                      <m:t>=[</m:t>
                    </m:r>
                    <m:sSub>
                      <m:sSubPr>
                        <m:ctrlPr>
                          <a:rPr lang="en-US" altLang="ja-JP" i="1">
                            <a:latin typeface="Cambria Math" panose="02040503050406030204" pitchFamily="18" charset="0"/>
                          </a:rPr>
                        </m:ctrlPr>
                      </m:sSubPr>
                      <m:e>
                        <m:d>
                          <m:dPr>
                            <m:endChr m:val="]"/>
                            <m:ctrlPr>
                              <a:rPr lang="en-US" altLang="ja-JP" i="1">
                                <a:latin typeface="Cambria Math" panose="02040503050406030204" pitchFamily="18" charset="0"/>
                              </a:rPr>
                            </m:ctrlPr>
                          </m:dPr>
                          <m:e>
                            <m:sSup>
                              <m:sSupPr>
                                <m:ctrlPr>
                                  <a:rPr lang="en-US" altLang="ja-JP" b="1" i="1">
                                    <a:latin typeface="Cambria Math" panose="02040503050406030204" pitchFamily="18" charset="0"/>
                                  </a:rPr>
                                </m:ctrlPr>
                              </m:sSupPr>
                              <m:e>
                                <m:r>
                                  <a:rPr lang="en-US" altLang="ja-JP" b="1" i="1">
                                    <a:latin typeface="Cambria Math" panose="02040503050406030204" pitchFamily="18" charset="0"/>
                                  </a:rPr>
                                  <m:t>𝑫</m:t>
                                </m:r>
                              </m:e>
                              <m:sup>
                                <m:r>
                                  <a:rPr lang="en-US" altLang="ja-JP" b="1" i="1">
                                    <a:latin typeface="Cambria Math" panose="02040503050406030204" pitchFamily="18" charset="0"/>
                                  </a:rPr>
                                  <m:t>−</m:t>
                                </m:r>
                                <m:r>
                                  <a:rPr lang="en-US" altLang="ja-JP" b="1" i="1">
                                    <a:latin typeface="Cambria Math" panose="02040503050406030204" pitchFamily="18" charset="0"/>
                                  </a:rPr>
                                  <m:t>𝟏</m:t>
                                </m:r>
                              </m:sup>
                            </m:sSup>
                            <m:r>
                              <a:rPr lang="en-US" altLang="ja-JP" b="1"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𝑚</m:t>
                                </m:r>
                              </m:e>
                            </m:acc>
                          </m:e>
                        </m:d>
                      </m:e>
                      <m:sub>
                        <m:r>
                          <a:rPr lang="en-US" altLang="ja-JP" i="1">
                            <a:latin typeface="Cambria Math" panose="02040503050406030204" pitchFamily="18" charset="0"/>
                          </a:rPr>
                          <m:t>𝐶𝑀𝐵</m:t>
                        </m:r>
                      </m:sub>
                    </m:sSub>
                  </m:oMath>
                </a14:m>
                <a:r>
                  <a:rPr lang="ja-JP" altLang="en-US" dirty="0"/>
                  <a:t>　　</a:t>
                </a:r>
                <a:r>
                  <a:rPr lang="en-US" altLang="ja-JP" dirty="0">
                    <a:solidFill>
                      <a:srgbClr val="FF0000"/>
                    </a:solidFill>
                  </a:rPr>
                  <a:t>p3</a:t>
                </a:r>
                <a:r>
                  <a:rPr lang="ja-JP" altLang="en-US">
                    <a:solidFill>
                      <a:srgbClr val="FF0000"/>
                    </a:solidFill>
                  </a:rPr>
                  <a:t>と同じ結果</a:t>
                </a:r>
                <a:endParaRPr lang="en-US" altLang="ja-JP" dirty="0">
                  <a:solidFill>
                    <a:srgbClr val="FF0000"/>
                  </a:solidFill>
                </a:endParaRPr>
              </a:p>
              <a:p>
                <a:endParaRPr lang="en-US" altLang="ja-JP" dirty="0"/>
              </a:p>
              <a:p>
                <a:endParaRPr kumimoji="1" lang="en-US" altLang="ja-JP" b="0" dirty="0"/>
              </a:p>
              <a:p>
                <a:r>
                  <a:rPr kumimoji="1" lang="ja-JP" altLang="en-US" b="0"/>
                  <a:t>これは先ほど導出した</a:t>
                </a:r>
                <a:endParaRPr kumimoji="1" lang="en-US" altLang="ja-JP" b="0" dirty="0"/>
              </a:p>
              <a:p>
                <a:endParaRPr lang="en-US" altLang="ja-JP" dirty="0"/>
              </a:p>
              <a:p>
                <a:endParaRPr lang="en-US" altLang="ja-JP" dirty="0"/>
              </a:p>
              <a:p>
                <a:r>
                  <a:rPr kumimoji="1" lang="ja-JP" altLang="en-US"/>
                  <a:t>ベイズ的デルタマップの定式化は従来のデルタマップの弱点であった周波数マップの数の制限による精度の向上問題を解決し、周波数マップの増加によってより良い精度が得られる。</a:t>
                </a:r>
                <a:endParaRPr kumimoji="1" lang="en-US" altLang="ja-JP" dirty="0"/>
              </a:p>
              <a:p>
                <a:endParaRPr kumimoji="1" lang="en-US" altLang="ja-JP" dirty="0"/>
              </a:p>
              <a:p>
                <a:endParaRPr lang="en-US" altLang="ja-JP" dirty="0"/>
              </a:p>
              <a:p>
                <a:endParaRPr lang="en-US" altLang="ja-JP" dirty="0"/>
              </a:p>
              <a:p>
                <a:endParaRPr kumimoji="1" lang="en-US" altLang="ja-JP" dirty="0"/>
              </a:p>
              <a:p>
                <a:endParaRPr kumimoji="1" lang="en-US" altLang="ja-JP" dirty="0"/>
              </a:p>
            </p:txBody>
          </p:sp>
        </mc:Choice>
        <mc:Fallback xmlns="">
          <p:sp>
            <p:nvSpPr>
              <p:cNvPr id="9" name="テキスト ボックス 8">
                <a:extLst>
                  <a:ext uri="{FF2B5EF4-FFF2-40B4-BE49-F238E27FC236}">
                    <a16:creationId xmlns:a16="http://schemas.microsoft.com/office/drawing/2014/main" id="{991EF6E3-ADB1-9948-D844-20C68ABFE5A5}"/>
                  </a:ext>
                </a:extLst>
              </p:cNvPr>
              <p:cNvSpPr txBox="1">
                <a:spLocks noRot="1" noChangeAspect="1" noMove="1" noResize="1" noEditPoints="1" noAdjustHandles="1" noChangeArrowheads="1" noChangeShapeType="1" noTextEdit="1"/>
              </p:cNvSpPr>
              <p:nvPr/>
            </p:nvSpPr>
            <p:spPr>
              <a:xfrm>
                <a:off x="0" y="2351957"/>
                <a:ext cx="12192000" cy="4506042"/>
              </a:xfrm>
              <a:prstGeom prst="rect">
                <a:avLst/>
              </a:prstGeom>
              <a:blipFill>
                <a:blip r:embed="rId4"/>
                <a:stretch>
                  <a:fillRect l="-416"/>
                </a:stretch>
              </a:blipFill>
            </p:spPr>
            <p:txBody>
              <a:bodyPr/>
              <a:lstStyle/>
              <a:p>
                <a:r>
                  <a:rPr lang="ja-JP" altLang="en-US">
                    <a:noFill/>
                  </a:rPr>
                  <a:t> </a:t>
                </a:r>
              </a:p>
            </p:txBody>
          </p:sp>
        </mc:Fallback>
      </mc:AlternateContent>
      <p:pic>
        <p:nvPicPr>
          <p:cNvPr id="10" name="図 9" descr="ダイアグラム, 概略図&#10;&#10;自動的に生成された説明">
            <a:extLst>
              <a:ext uri="{FF2B5EF4-FFF2-40B4-BE49-F238E27FC236}">
                <a16:creationId xmlns:a16="http://schemas.microsoft.com/office/drawing/2014/main" id="{0CEC40C3-93AA-CA85-E5BD-B617E97AB2DA}"/>
              </a:ext>
            </a:extLst>
          </p:cNvPr>
          <p:cNvPicPr>
            <a:picLocks noChangeAspect="1"/>
          </p:cNvPicPr>
          <p:nvPr/>
        </p:nvPicPr>
        <p:blipFill>
          <a:blip r:embed="rId5"/>
          <a:stretch>
            <a:fillRect/>
          </a:stretch>
        </p:blipFill>
        <p:spPr>
          <a:xfrm>
            <a:off x="2557848" y="3695667"/>
            <a:ext cx="3922069" cy="869875"/>
          </a:xfrm>
          <a:prstGeom prst="rect">
            <a:avLst/>
          </a:prstGeom>
        </p:spPr>
      </p:pic>
    </p:spTree>
    <p:extLst>
      <p:ext uri="{BB962C8B-B14F-4D97-AF65-F5344CB8AC3E}">
        <p14:creationId xmlns:p14="http://schemas.microsoft.com/office/powerpoint/2010/main" val="144637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A992562-CF97-3305-66B9-16DA594EC40B}"/>
              </a:ext>
            </a:extLst>
          </p:cNvPr>
          <p:cNvSpPr txBox="1"/>
          <p:nvPr/>
        </p:nvSpPr>
        <p:spPr>
          <a:xfrm>
            <a:off x="0" y="0"/>
            <a:ext cx="5747086" cy="923330"/>
          </a:xfrm>
          <a:prstGeom prst="rect">
            <a:avLst/>
          </a:prstGeom>
          <a:noFill/>
        </p:spPr>
        <p:txBody>
          <a:bodyPr wrap="none" rtlCol="0">
            <a:spAutoFit/>
          </a:bodyPr>
          <a:lstStyle/>
          <a:p>
            <a:pPr marL="285750" indent="-285750">
              <a:buFont typeface="Arial" panose="020B0604020202020204" pitchFamily="34" charset="0"/>
              <a:buChar char="•"/>
            </a:pPr>
            <a:r>
              <a:rPr lang="ja-JP" altLang="en-US"/>
              <a:t>ベイズ定理によるパラメータ推定（</a:t>
            </a:r>
            <a:r>
              <a:rPr lang="en-US" altLang="ja-JP" dirty="0" err="1"/>
              <a:t>maginarizing</a:t>
            </a:r>
            <a:r>
              <a:rPr lang="ja-JP" altLang="en-US"/>
              <a:t>）</a:t>
            </a:r>
            <a:endParaRPr lang="en-US" altLang="ja-JP" dirty="0"/>
          </a:p>
          <a:p>
            <a:pPr marL="285750" indent="-285750">
              <a:buFont typeface="Arial" panose="020B0604020202020204" pitchFamily="34" charset="0"/>
              <a:buChar char="•"/>
            </a:pPr>
            <a:endParaRPr kumimoji="1" lang="en-US" altLang="ja-JP" dirty="0"/>
          </a:p>
          <a:p>
            <a:endParaRPr kumimoji="1" lang="ja-JP" altLang="en-US"/>
          </a:p>
        </p:txBody>
      </p:sp>
      <p:pic>
        <p:nvPicPr>
          <p:cNvPr id="4" name="図 3" descr="テキスト&#10;&#10;自動的に生成された説明">
            <a:extLst>
              <a:ext uri="{FF2B5EF4-FFF2-40B4-BE49-F238E27FC236}">
                <a16:creationId xmlns:a16="http://schemas.microsoft.com/office/drawing/2014/main" id="{23741254-414E-C7FD-2A11-D9FA8FAC2249}"/>
              </a:ext>
            </a:extLst>
          </p:cNvPr>
          <p:cNvPicPr>
            <a:picLocks noChangeAspect="1"/>
          </p:cNvPicPr>
          <p:nvPr/>
        </p:nvPicPr>
        <p:blipFill>
          <a:blip r:embed="rId2"/>
          <a:stretch>
            <a:fillRect/>
          </a:stretch>
        </p:blipFill>
        <p:spPr>
          <a:xfrm>
            <a:off x="0" y="561380"/>
            <a:ext cx="3505200" cy="723900"/>
          </a:xfrm>
          <a:prstGeom prst="rect">
            <a:avLst/>
          </a:prstGeom>
        </p:spPr>
      </p:pic>
    </p:spTree>
    <p:extLst>
      <p:ext uri="{BB962C8B-B14F-4D97-AF65-F5344CB8AC3E}">
        <p14:creationId xmlns:p14="http://schemas.microsoft.com/office/powerpoint/2010/main" val="38852530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715</Words>
  <Application>Microsoft Macintosh PowerPoint</Application>
  <PresentationFormat>ワイド画面</PresentationFormat>
  <Paragraphs>172</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生熊 清</dc:creator>
  <cp:lastModifiedBy>生熊 清</cp:lastModifiedBy>
  <cp:revision>33</cp:revision>
  <dcterms:created xsi:type="dcterms:W3CDTF">2023-07-31T22:44:06Z</dcterms:created>
  <dcterms:modified xsi:type="dcterms:W3CDTF">2023-08-23T18:24:22Z</dcterms:modified>
</cp:coreProperties>
</file>