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4.jpeg" ContentType="image/jpeg"/>
  <Override PartName="/ppt/media/image13.png" ContentType="image/png"/>
  <Override PartName="/ppt/media/image12.png" ContentType="image/png"/>
  <Override PartName="/ppt/media/image3.png" ContentType="image/png"/>
  <Override PartName="/ppt/media/image11.png" ContentType="image/png"/>
  <Override PartName="/ppt/media/image1.jpeg" ContentType="image/jpeg"/>
  <Override PartName="/ppt/media/image4.jpeg" ContentType="image/jpeg"/>
  <Override PartName="/ppt/media/image6.png" ContentType="image/png"/>
  <Override PartName="/ppt/media/image5.png" ContentType="image/png"/>
  <Override PartName="/ppt/media/image2.png" ContentType="image/png"/>
  <Override PartName="/ppt/media/image7.jpeg" ContentType="image/jpeg"/>
  <Override PartName="/ppt/media/image8.png" ContentType="image/png"/>
  <Override PartName="/ppt/media/image10.png" ContentType="image/png"/>
  <Override PartName="/ppt/media/image9.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401580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604520"/>
            <a:ext cx="401580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368208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4674240" y="1604520"/>
            <a:ext cx="401580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4674240" y="368208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457200" y="3682080"/>
            <a:ext cx="822924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604520"/>
            <a:ext cx="822924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457200" y="3682080"/>
            <a:ext cx="822924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4674240" y="368208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457200" y="368208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604520"/>
            <a:ext cx="822924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457200" y="1604520"/>
            <a:ext cx="822924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079000" y="1604520"/>
            <a:ext cx="4984920" cy="3977280"/>
          </a:xfrm>
          <a:prstGeom prst="rect">
            <a:avLst/>
          </a:prstGeom>
          <a:ln>
            <a:noFill/>
          </a:ln>
        </p:spPr>
      </p:pic>
      <p:pic>
        <p:nvPicPr>
          <p:cNvPr id="107" name="" descr=""/>
          <p:cNvPicPr/>
          <p:nvPr/>
        </p:nvPicPr>
        <p:blipFill>
          <a:blip r:embed="rId3"/>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tIns="91440" bIns="91440" anchor="ctr"/>
          <a:p>
            <a:endParaRPr b="0" lang="en-US" sz="1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tIns="91440" bIns="9144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r>
              <a:rPr b="0" lang="en-US" sz="1400" spc="-1" strike="noStrike">
                <a:solidFill>
                  <a:srgbClr val="000000"/>
                </a:solidFill>
                <a:uFill>
                  <a:solidFill>
                    <a:srgbClr val="ffffff"/>
                  </a:solidFill>
                </a:uFill>
                <a:latin typeface="Arial"/>
              </a:rPr>
              <a:t>Click to edit the title text format</a:t>
            </a:r>
            <a:endParaRPr b="0" lang="en-US" sz="1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r>
              <a:rPr b="0" lang="en-US" sz="1400" spc="-1" strike="noStrike">
                <a:solidFill>
                  <a:srgbClr val="000000"/>
                </a:solidFill>
                <a:uFill>
                  <a:solidFill>
                    <a:srgbClr val="ffffff"/>
                  </a:solidFill>
                </a:uFill>
                <a:latin typeface="Arial"/>
              </a:rPr>
              <a:t>Click to edit the title text format</a:t>
            </a:r>
            <a:endParaRPr b="0" lang="en-US" sz="1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85240" y="1406880"/>
            <a:ext cx="7372080" cy="543600"/>
          </a:xfrm>
          <a:prstGeom prst="rect">
            <a:avLst/>
          </a:prstGeom>
          <a:noFill/>
          <a:ln>
            <a:noFill/>
          </a:ln>
        </p:spPr>
        <p:style>
          <a:lnRef idx="0"/>
          <a:fillRef idx="0"/>
          <a:effectRef idx="0"/>
          <a:fontRef idx="minor"/>
        </p:style>
      </p:sp>
      <p:sp>
        <p:nvSpPr>
          <p:cNvPr id="109" name="CustomShape 2"/>
          <p:cNvSpPr/>
          <p:nvPr/>
        </p:nvSpPr>
        <p:spPr>
          <a:xfrm>
            <a:off x="627840" y="4412880"/>
            <a:ext cx="7859520" cy="19357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uFill>
                  <a:solidFill>
                    <a:srgbClr val="ffffff"/>
                  </a:solidFill>
                </a:uFill>
                <a:latin typeface="Calibri"/>
                <a:ea typeface="Calibri"/>
              </a:rPr>
              <a:t>   </a:t>
            </a:r>
            <a:r>
              <a:rPr b="1" lang="en-US" sz="1800" spc="-1" strike="noStrike">
                <a:solidFill>
                  <a:srgbClr val="ffffff"/>
                </a:solidFill>
                <a:uFill>
                  <a:solidFill>
                    <a:srgbClr val="ffffff"/>
                  </a:solidFill>
                </a:uFill>
                <a:latin typeface="Calibri"/>
                <a:ea typeface="Calibri"/>
              </a:rPr>
              <a:t>GIÁO VIÊN HƯỚNG DẪN: </a:t>
            </a:r>
            <a:r>
              <a:rPr b="1" lang="en-US" sz="1800" spc="-1" strike="noStrike">
                <a:solidFill>
                  <a:srgbClr val="ffffff"/>
                </a:solidFill>
                <a:uFill>
                  <a:solidFill>
                    <a:srgbClr val="ffffff"/>
                  </a:solidFill>
                </a:uFill>
                <a:latin typeface="Calibri"/>
                <a:ea typeface="Calibri"/>
              </a:rPr>
              <a:t>	</a:t>
            </a:r>
            <a:r>
              <a:rPr b="1" lang="en-US" sz="1800" spc="-1" strike="noStrike">
                <a:solidFill>
                  <a:srgbClr val="ffffff"/>
                </a:solidFill>
                <a:uFill>
                  <a:solidFill>
                    <a:srgbClr val="ffffff"/>
                  </a:solidFill>
                </a:uFill>
                <a:latin typeface="Calibri"/>
                <a:ea typeface="Calibri"/>
              </a:rPr>
              <a:t>PGS.HUỲNH QUYẾT THẮNG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alibri"/>
                <a:ea typeface="Calibri"/>
              </a:rPr>
              <a:t>               </a:t>
            </a:r>
            <a:r>
              <a:rPr b="1" lang="en-US" sz="1800" spc="-1" strike="noStrike">
                <a:solidFill>
                  <a:srgbClr val="ffffff"/>
                </a:solidFill>
                <a:uFill>
                  <a:solidFill>
                    <a:srgbClr val="ffffff"/>
                  </a:solidFill>
                </a:uFill>
                <a:latin typeface="Calibri"/>
                <a:ea typeface="Calibri"/>
              </a:rPr>
              <a:t>NHÓM SINH VIÊN 4: </a:t>
            </a:r>
            <a:r>
              <a:rPr b="1" lang="en-US" sz="1800" spc="-1" strike="noStrike">
                <a:solidFill>
                  <a:srgbClr val="ffffff"/>
                </a:solidFill>
                <a:uFill>
                  <a:solidFill>
                    <a:srgbClr val="ffffff"/>
                  </a:solidFill>
                </a:uFill>
                <a:latin typeface="Calibri"/>
                <a:ea typeface="Calibri"/>
              </a:rPr>
              <a:t>	</a:t>
            </a:r>
            <a:r>
              <a:rPr b="1" lang="en-US" sz="1800" spc="-1" strike="noStrike">
                <a:solidFill>
                  <a:srgbClr val="ffffff"/>
                </a:solidFill>
                <a:uFill>
                  <a:solidFill>
                    <a:srgbClr val="ffffff"/>
                  </a:solidFill>
                </a:uFill>
                <a:latin typeface="Calibri"/>
                <a:ea typeface="Calibri"/>
              </a:rPr>
              <a:t>	</a:t>
            </a:r>
            <a:r>
              <a:rPr b="1" lang="en-US" sz="1800" spc="-1" strike="noStrike">
                <a:solidFill>
                  <a:srgbClr val="ffffff"/>
                </a:solidFill>
                <a:uFill>
                  <a:solidFill>
                    <a:srgbClr val="ffffff"/>
                  </a:solidFill>
                </a:uFill>
                <a:latin typeface="Calibri"/>
                <a:ea typeface="Calibri"/>
              </a:rPr>
              <a:t>1. Nguyễn Tuấn Hưng </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alibri"/>
                <a:ea typeface="Calibri"/>
              </a:rPr>
              <a:t>                                                </a:t>
            </a:r>
            <a:r>
              <a:rPr b="1" lang="en-US" sz="1800" spc="-1" strike="noStrike">
                <a:solidFill>
                  <a:srgbClr val="ffffff"/>
                </a:solidFill>
                <a:uFill>
                  <a:solidFill>
                    <a:srgbClr val="ffffff"/>
                  </a:solidFill>
                </a:uFill>
                <a:latin typeface="Calibri"/>
                <a:ea typeface="Calibri"/>
              </a:rPr>
              <a:t>	</a:t>
            </a:r>
            <a:r>
              <a:rPr b="1" lang="en-US" sz="1800" spc="-1" strike="noStrike">
                <a:solidFill>
                  <a:srgbClr val="ffffff"/>
                </a:solidFill>
                <a:uFill>
                  <a:solidFill>
                    <a:srgbClr val="ffffff"/>
                  </a:solidFill>
                </a:uFill>
                <a:latin typeface="Calibri"/>
                <a:ea typeface="Calibri"/>
              </a:rPr>
              <a:t>	</a:t>
            </a:r>
            <a:r>
              <a:rPr b="1" lang="en-US" sz="1800" spc="-1" strike="noStrike">
                <a:solidFill>
                  <a:srgbClr val="ffffff"/>
                </a:solidFill>
                <a:uFill>
                  <a:solidFill>
                    <a:srgbClr val="ffffff"/>
                  </a:solidFill>
                </a:uFill>
                <a:latin typeface="Calibri"/>
                <a:ea typeface="Calibri"/>
              </a:rPr>
              <a:t>2. Nguyễn Hùng Cường</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alibri"/>
                <a:ea typeface="Calibri"/>
              </a:rPr>
              <a:t>                                             </a:t>
            </a:r>
            <a:r>
              <a:rPr b="1" lang="en-US" sz="1800" spc="-1" strike="noStrike">
                <a:solidFill>
                  <a:srgbClr val="ffffff"/>
                </a:solidFill>
                <a:uFill>
                  <a:solidFill>
                    <a:srgbClr val="ffffff"/>
                  </a:solidFill>
                </a:uFill>
                <a:latin typeface="Calibri"/>
                <a:ea typeface="Calibri"/>
              </a:rPr>
              <a:t>	</a:t>
            </a:r>
            <a:r>
              <a:rPr b="1" lang="en-US" sz="1800" spc="-1" strike="noStrike">
                <a:solidFill>
                  <a:srgbClr val="ffffff"/>
                </a:solidFill>
                <a:uFill>
                  <a:solidFill>
                    <a:srgbClr val="ffffff"/>
                  </a:solidFill>
                </a:uFill>
                <a:latin typeface="Calibri"/>
                <a:ea typeface="Calibri"/>
              </a:rPr>
              <a:t>	</a:t>
            </a:r>
            <a:r>
              <a:rPr b="1" lang="en-US" sz="1800" spc="-1" strike="noStrike">
                <a:solidFill>
                  <a:srgbClr val="ffffff"/>
                </a:solidFill>
                <a:uFill>
                  <a:solidFill>
                    <a:srgbClr val="ffffff"/>
                  </a:solidFill>
                </a:uFill>
                <a:latin typeface="Calibri"/>
                <a:ea typeface="Calibri"/>
              </a:rPr>
              <a:t>      </a:t>
            </a:r>
            <a:r>
              <a:rPr b="1" lang="en-US" sz="1800" spc="-1" strike="noStrike">
                <a:solidFill>
                  <a:srgbClr val="ffffff"/>
                </a:solidFill>
                <a:uFill>
                  <a:solidFill>
                    <a:srgbClr val="ffffff"/>
                  </a:solidFill>
                </a:uFill>
                <a:latin typeface="Calibri"/>
                <a:ea typeface="Calibri"/>
              </a:rPr>
              <a:t>3.Nguyễn Tiến Tài</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alibri"/>
                <a:ea typeface="Calibri"/>
              </a:rPr>
              <a:t>   </a:t>
            </a:r>
            <a:r>
              <a:rPr b="1" lang="en-US" sz="1800" spc="-1" strike="noStrike">
                <a:solidFill>
                  <a:srgbClr val="ffffff"/>
                </a:solidFill>
                <a:uFill>
                  <a:solidFill>
                    <a:srgbClr val="ffffff"/>
                  </a:solidFill>
                </a:uFill>
                <a:latin typeface="Calibri"/>
                <a:ea typeface="Calibri"/>
              </a:rPr>
              <a:t>	</a:t>
            </a:r>
            <a:r>
              <a:rPr b="1" lang="en-US" sz="1800" spc="-1" strike="noStrike">
                <a:solidFill>
                  <a:srgbClr val="ffffff"/>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p:txBody>
      </p:sp>
      <p:sp>
        <p:nvSpPr>
          <p:cNvPr id="110" name="CustomShape 3"/>
          <p:cNvSpPr/>
          <p:nvPr/>
        </p:nvSpPr>
        <p:spPr>
          <a:xfrm>
            <a:off x="240120" y="2101680"/>
            <a:ext cx="8810280" cy="1785600"/>
          </a:xfrm>
          <a:prstGeom prst="rect">
            <a:avLst/>
          </a:prstGeom>
          <a:noFill/>
          <a:ln>
            <a:noFill/>
          </a:ln>
        </p:spPr>
        <p:style>
          <a:lnRef idx="0"/>
          <a:fillRef idx="0"/>
          <a:effectRef idx="0"/>
          <a:fontRef idx="minor"/>
        </p:style>
        <p:txBody>
          <a:bodyPr lIns="90000" rIns="90000" tIns="45000" bIns="45000" anchor="b"/>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3600" spc="-1" strike="noStrike">
                <a:solidFill>
                  <a:srgbClr val="843c0b"/>
                </a:solidFill>
                <a:uFill>
                  <a:solidFill>
                    <a:srgbClr val="ffffff"/>
                  </a:solidFill>
                </a:uFill>
                <a:latin typeface="Tahoma"/>
                <a:ea typeface="Tahoma"/>
              </a:rPr>
              <a:t>BÁO CÁO BÀI TẬP LỚN </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1600" spc="-1" strike="noStrike" u="sng">
                <a:solidFill>
                  <a:srgbClr val="540000"/>
                </a:solidFill>
                <a:uFill>
                  <a:solidFill>
                    <a:srgbClr val="ffffff"/>
                  </a:solidFill>
                </a:uFill>
                <a:latin typeface="Tahoma"/>
                <a:ea typeface="Tahoma"/>
              </a:rPr>
              <a:t>TÊN ĐỀ TÀI: </a:t>
            </a:r>
            <a:endParaRPr b="0" lang="en-US" sz="1800" spc="-1" strike="noStrike">
              <a:solidFill>
                <a:srgbClr val="000000"/>
              </a:solidFill>
              <a:uFill>
                <a:solidFill>
                  <a:srgbClr val="ffffff"/>
                </a:solidFill>
              </a:uFill>
              <a:latin typeface="Arial"/>
            </a:endParaRPr>
          </a:p>
          <a:p>
            <a:pPr algn="ctr">
              <a:lnSpc>
                <a:spcPct val="100000"/>
              </a:lnSpc>
            </a:pPr>
            <a:r>
              <a:rPr b="1" lang="en-US" sz="1600" spc="-1" strike="noStrike" u="sng">
                <a:solidFill>
                  <a:srgbClr val="540000"/>
                </a:solidFill>
                <a:uFill>
                  <a:solidFill>
                    <a:srgbClr val="ffffff"/>
                  </a:solidFill>
                </a:uFill>
                <a:latin typeface="Tahoma"/>
                <a:ea typeface="Tahoma"/>
              </a:rPr>
              <a:t>Hoàn thiện phương pháp dự đoán xu thế chỉ số chứng khoán Việt Nam</a:t>
            </a:r>
            <a:endParaRPr b="0" lang="en-US" sz="1800" spc="-1" strike="noStrike">
              <a:solidFill>
                <a:srgbClr val="000000"/>
              </a:solidFill>
              <a:uFill>
                <a:solidFill>
                  <a:srgbClr val="ffffff"/>
                </a:solidFill>
              </a:uFill>
              <a:latin typeface="Arial"/>
            </a:endParaRPr>
          </a:p>
          <a:p>
            <a:pPr algn="ctr">
              <a:lnSpc>
                <a:spcPct val="110000"/>
              </a:lnSpc>
            </a:pPr>
            <a:r>
              <a:rPr b="1" lang="en-US" sz="1600" spc="-1" strike="noStrike" u="sng">
                <a:solidFill>
                  <a:srgbClr val="540000"/>
                </a:solidFill>
                <a:uFill>
                  <a:solidFill>
                    <a:srgbClr val="ffffff"/>
                  </a:solidFill>
                </a:uFill>
                <a:latin typeface="Tahoma"/>
                <a:ea typeface="Tahoma"/>
              </a:rPr>
              <a:t>VN-Index sử dụng hướng tiếp cận RNN</a:t>
            </a:r>
            <a:endParaRPr b="0" lang="en-US" sz="1800" spc="-1" strike="noStrike">
              <a:solidFill>
                <a:srgbClr val="000000"/>
              </a:solidFill>
              <a:uFill>
                <a:solidFill>
                  <a:srgbClr val="ffffff"/>
                </a:solidFill>
              </a:uFill>
              <a:latin typeface="Arial"/>
            </a:endParaRPr>
          </a:p>
        </p:txBody>
      </p:sp>
      <p:sp>
        <p:nvSpPr>
          <p:cNvPr id="111" name="CustomShape 4"/>
          <p:cNvSpPr/>
          <p:nvPr/>
        </p:nvSpPr>
        <p:spPr>
          <a:xfrm>
            <a:off x="1143000" y="6349680"/>
            <a:ext cx="6856920" cy="50724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1800" spc="-1" strike="noStrike">
                <a:solidFill>
                  <a:srgbClr val="ffffff"/>
                </a:solidFill>
                <a:uFill>
                  <a:solidFill>
                    <a:srgbClr val="ffffff"/>
                  </a:solidFill>
                </a:uFill>
                <a:latin typeface="Times New Roman"/>
                <a:ea typeface="Times New Roman"/>
              </a:rPr>
              <a:t>Hà Nội, tháng 4/2018</a:t>
            </a:r>
            <a:endParaRPr b="0" lang="en-US" sz="1800" spc="-1" strike="noStrike">
              <a:solidFill>
                <a:srgbClr val="000000"/>
              </a:solidFill>
              <a:uFill>
                <a:solidFill>
                  <a:srgbClr val="ffffff"/>
                </a:solidFill>
              </a:uFill>
              <a:latin typeface="Arial"/>
            </a:endParaRPr>
          </a:p>
        </p:txBody>
      </p:sp>
      <p:pic>
        <p:nvPicPr>
          <p:cNvPr id="112" name="Shape 111" descr=""/>
          <p:cNvPicPr/>
          <p:nvPr/>
        </p:nvPicPr>
        <p:blipFill>
          <a:blip r:embed="rId1"/>
          <a:stretch/>
        </p:blipFill>
        <p:spPr>
          <a:xfrm>
            <a:off x="8341560" y="249480"/>
            <a:ext cx="457560" cy="724680"/>
          </a:xfrm>
          <a:prstGeom prst="rect">
            <a:avLst/>
          </a:prstGeom>
          <a:ln>
            <a:noFill/>
          </a:ln>
        </p:spPr>
      </p:pic>
      <p:sp>
        <p:nvSpPr>
          <p:cNvPr id="113" name="CustomShape 5"/>
          <p:cNvSpPr/>
          <p:nvPr/>
        </p:nvSpPr>
        <p:spPr>
          <a:xfrm>
            <a:off x="5819040" y="470880"/>
            <a:ext cx="2521800" cy="49536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0070c0"/>
                </a:solidFill>
                <a:uFill>
                  <a:solidFill>
                    <a:srgbClr val="ffffff"/>
                  </a:solidFill>
                </a:uFill>
                <a:latin typeface="Calibri"/>
                <a:ea typeface="Calibri"/>
              </a:rPr>
              <a:t>VIỆN CÔNG NGHỆ THÔNG TIN VÀ TRUYỀN THÔNG</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91160" y="0"/>
            <a:ext cx="8774280" cy="85860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3600" spc="-1" strike="noStrike">
                <a:solidFill>
                  <a:srgbClr val="ffffff"/>
                </a:solidFill>
                <a:uFill>
                  <a:solidFill>
                    <a:srgbClr val="ffffff"/>
                  </a:solidFill>
                </a:uFill>
                <a:latin typeface="Calibri"/>
                <a:ea typeface="Calibri"/>
              </a:rPr>
              <a:t>Mạng hồi quy RNN</a:t>
            </a:r>
            <a:endParaRPr b="0" lang="en-US" sz="1800" spc="-1" strike="noStrike">
              <a:solidFill>
                <a:srgbClr val="000000"/>
              </a:solidFill>
              <a:uFill>
                <a:solidFill>
                  <a:srgbClr val="ffffff"/>
                </a:solidFill>
              </a:uFill>
              <a:latin typeface="Arial"/>
            </a:endParaRPr>
          </a:p>
        </p:txBody>
      </p:sp>
      <p:sp>
        <p:nvSpPr>
          <p:cNvPr id="115" name="CustomShape 2"/>
          <p:cNvSpPr/>
          <p:nvPr/>
        </p:nvSpPr>
        <p:spPr>
          <a:xfrm>
            <a:off x="191160" y="1273680"/>
            <a:ext cx="8774280" cy="4901040"/>
          </a:xfrm>
          <a:prstGeom prst="rect">
            <a:avLst/>
          </a:prstGeom>
          <a:noFill/>
          <a:ln>
            <a:noFill/>
          </a:ln>
        </p:spPr>
        <p:style>
          <a:lnRef idx="0"/>
          <a:fillRef idx="0"/>
          <a:effectRef idx="0"/>
          <a:fontRef idx="minor"/>
        </p:style>
        <p:txBody>
          <a:bodyPr lIns="90000" rIns="90000" tIns="45000" bIns="45000"/>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404040"/>
                </a:solidFill>
                <a:uFill>
                  <a:solidFill>
                    <a:srgbClr val="ffffff"/>
                  </a:solidFill>
                </a:uFill>
                <a:latin typeface="Calibri"/>
                <a:ea typeface="Calibri"/>
              </a:rPr>
              <a:t>Trong các mạng nơ-ron truyền thống tất cả các đầu vào và cả đầu ra là độc lập với nhau. Tức là chúng không liên kết thành chuỗi với nhau.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404040"/>
                </a:solidFill>
                <a:uFill>
                  <a:solidFill>
                    <a:srgbClr val="ffffff"/>
                  </a:solidFill>
                </a:uFill>
                <a:latin typeface="Calibri"/>
                <a:ea typeface="Calibri"/>
              </a:rPr>
              <a:t> </a:t>
            </a:r>
            <a:r>
              <a:rPr b="0" lang="en-US" sz="2000" spc="-1" strike="noStrike">
                <a:solidFill>
                  <a:srgbClr val="404040"/>
                </a:solidFill>
                <a:uFill>
                  <a:solidFill>
                    <a:srgbClr val="ffffff"/>
                  </a:solidFill>
                </a:uFill>
                <a:latin typeface="Calibri"/>
                <a:ea typeface="Calibri"/>
              </a:rPr>
              <a:t>Ví dụ, nếu muốn đoán từ tiếp theo có thể xuất hiện trong một câu thì ta cũng cần biết các từ trước đó xuất hiện lần lượt thế nào</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800000"/>
                </a:solidFill>
                <a:uFill>
                  <a:solidFill>
                    <a:srgbClr val="ffffff"/>
                  </a:solidFill>
                </a:uFill>
                <a:latin typeface="Calibri"/>
                <a:ea typeface="Calibri"/>
              </a:rPr>
              <a:t>==&gt; </a:t>
            </a:r>
            <a:r>
              <a:rPr b="0" lang="en-US" sz="2000" spc="-1" strike="noStrike">
                <a:solidFill>
                  <a:srgbClr val="800000"/>
                </a:solidFill>
                <a:uFill>
                  <a:solidFill>
                    <a:srgbClr val="ffffff"/>
                  </a:solidFill>
                </a:uFill>
                <a:latin typeface="Arial"/>
                <a:ea typeface="Arial"/>
              </a:rPr>
              <a:t>RNN có khả năng nhớ các thông tin được tính toán trước đó</a:t>
            </a:r>
            <a:endParaRPr b="0" lang="en-US" sz="20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91160" y="0"/>
            <a:ext cx="8774280" cy="85860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3600" spc="-1" strike="noStrike">
                <a:solidFill>
                  <a:srgbClr val="ffffff"/>
                </a:solidFill>
                <a:uFill>
                  <a:solidFill>
                    <a:srgbClr val="ffffff"/>
                  </a:solidFill>
                </a:uFill>
                <a:latin typeface="Calibri"/>
                <a:ea typeface="Calibri"/>
              </a:rPr>
              <a:t>Hạn chế </a:t>
            </a:r>
            <a:endParaRPr b="0" lang="en-US" sz="1800" spc="-1" strike="noStrike">
              <a:solidFill>
                <a:srgbClr val="000000"/>
              </a:solidFill>
              <a:uFill>
                <a:solidFill>
                  <a:srgbClr val="ffffff"/>
                </a:solidFill>
              </a:uFill>
              <a:latin typeface="Arial"/>
            </a:endParaRPr>
          </a:p>
        </p:txBody>
      </p:sp>
      <p:sp>
        <p:nvSpPr>
          <p:cNvPr id="117" name="CustomShape 2"/>
          <p:cNvSpPr/>
          <p:nvPr/>
        </p:nvSpPr>
        <p:spPr>
          <a:xfrm>
            <a:off x="191160" y="1273680"/>
            <a:ext cx="8774280" cy="4901040"/>
          </a:xfrm>
          <a:prstGeom prst="rect">
            <a:avLst/>
          </a:prstGeom>
          <a:noFill/>
          <a:ln>
            <a:noFill/>
          </a:ln>
        </p:spPr>
        <p:style>
          <a:lnRef idx="0"/>
          <a:fillRef idx="0"/>
          <a:effectRef idx="0"/>
          <a:fontRef idx="minor"/>
        </p:style>
        <p:txBody>
          <a:bodyPr lIns="90000" rIns="90000" tIns="45000" bIns="45000"/>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404040"/>
                </a:solidFill>
                <a:uFill>
                  <a:solidFill>
                    <a:srgbClr val="ffffff"/>
                  </a:solidFill>
                </a:uFill>
                <a:latin typeface="Calibri"/>
                <a:ea typeface="Calibri"/>
              </a:rPr>
              <a:t>RNN chính là ý </a:t>
            </a:r>
            <a:r>
              <a:rPr b="0" lang="en-US" sz="2000" spc="-1" strike="noStrike">
                <a:solidFill>
                  <a:srgbClr val="404040"/>
                </a:solidFill>
                <a:uFill>
                  <a:solidFill>
                    <a:srgbClr val="ffffff"/>
                  </a:solidFill>
                </a:uFill>
                <a:latin typeface="Calibri"/>
                <a:ea typeface="Calibri"/>
              </a:rPr>
              <a:t>tưởng kết nối các </a:t>
            </a:r>
            <a:r>
              <a:rPr b="0" lang="en-US" sz="2000" spc="-1" strike="noStrike">
                <a:solidFill>
                  <a:srgbClr val="404040"/>
                </a:solidFill>
                <a:uFill>
                  <a:solidFill>
                    <a:srgbClr val="ffffff"/>
                  </a:solidFill>
                </a:uFill>
                <a:latin typeface="Calibri"/>
                <a:ea typeface="Calibri"/>
              </a:rPr>
              <a:t>thông tin phía </a:t>
            </a:r>
            <a:r>
              <a:rPr b="0" lang="en-US" sz="2000" spc="-1" strike="noStrike">
                <a:solidFill>
                  <a:srgbClr val="404040"/>
                </a:solidFill>
                <a:uFill>
                  <a:solidFill>
                    <a:srgbClr val="ffffff"/>
                  </a:solidFill>
                </a:uFill>
                <a:latin typeface="Calibri"/>
                <a:ea typeface="Calibri"/>
              </a:rPr>
              <a:t>trước để dự đoán </a:t>
            </a:r>
            <a:r>
              <a:rPr b="0" lang="en-US" sz="2000" spc="-1" strike="noStrike">
                <a:solidFill>
                  <a:srgbClr val="404040"/>
                </a:solidFill>
                <a:uFill>
                  <a:solidFill>
                    <a:srgbClr val="ffffff"/>
                  </a:solidFill>
                </a:uFill>
                <a:latin typeface="Calibri"/>
                <a:ea typeface="Calibri"/>
              </a:rPr>
              <a:t>cho hiện tại , với </a:t>
            </a:r>
            <a:r>
              <a:rPr b="0" lang="en-US" sz="2000" spc="-1" strike="noStrike">
                <a:solidFill>
                  <a:srgbClr val="404040"/>
                </a:solidFill>
                <a:uFill>
                  <a:solidFill>
                    <a:srgbClr val="ffffff"/>
                  </a:solidFill>
                </a:uFill>
                <a:latin typeface="Calibri"/>
                <a:ea typeface="Calibri"/>
              </a:rPr>
              <a:t>khoảng cách </a:t>
            </a:r>
            <a:r>
              <a:rPr b="0" lang="en-US" sz="2000" spc="-1" strike="noStrike">
                <a:solidFill>
                  <a:srgbClr val="404040"/>
                </a:solidFill>
                <a:uFill>
                  <a:solidFill>
                    <a:srgbClr val="ffffff"/>
                  </a:solidFill>
                </a:uFill>
                <a:latin typeface="Calibri"/>
                <a:ea typeface="Calibri"/>
              </a:rPr>
              <a:t>càng lớn dần thì </a:t>
            </a:r>
            <a:r>
              <a:rPr b="0" lang="en-US" sz="2000" spc="-1" strike="noStrike">
                <a:solidFill>
                  <a:srgbClr val="404040"/>
                </a:solidFill>
                <a:uFill>
                  <a:solidFill>
                    <a:srgbClr val="ffffff"/>
                  </a:solidFill>
                </a:uFill>
                <a:latin typeface="Calibri"/>
                <a:ea typeface="Calibri"/>
              </a:rPr>
              <a:t>RNN bắt đầu </a:t>
            </a:r>
            <a:r>
              <a:rPr b="0" lang="en-US" sz="2000" spc="-1" strike="noStrike">
                <a:solidFill>
                  <a:srgbClr val="404040"/>
                </a:solidFill>
                <a:uFill>
                  <a:solidFill>
                    <a:srgbClr val="ffffff"/>
                  </a:solidFill>
                </a:uFill>
                <a:latin typeface="Calibri"/>
                <a:ea typeface="Calibri"/>
              </a:rPr>
              <a:t>không thể nhớ </a:t>
            </a:r>
            <a:r>
              <a:rPr b="0" lang="en-US" sz="2000" spc="-1" strike="noStrike">
                <a:solidFill>
                  <a:srgbClr val="404040"/>
                </a:solidFill>
                <a:uFill>
                  <a:solidFill>
                    <a:srgbClr val="ffffff"/>
                  </a:solidFill>
                </a:uFill>
                <a:latin typeface="Calibri"/>
                <a:ea typeface="Calibri"/>
              </a:rPr>
              <a:t>và học được nữa</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404040"/>
                </a:solidFill>
                <a:uFill>
                  <a:solidFill>
                    <a:srgbClr val="ffffff"/>
                  </a:solidFill>
                </a:uFill>
                <a:latin typeface="Calibri"/>
                <a:ea typeface="Calibri"/>
              </a:rPr>
              <a:t>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404040"/>
                </a:solidFill>
                <a:uFill>
                  <a:solidFill>
                    <a:srgbClr val="ffffff"/>
                  </a:solidFill>
                </a:uFill>
                <a:latin typeface="Calibri"/>
                <a:ea typeface="Calibri"/>
              </a:rPr>
              <a:t>==&gt; vấn đề phụ </a:t>
            </a:r>
            <a:r>
              <a:rPr b="0" lang="en-US" sz="2000" spc="-1" strike="noStrike">
                <a:solidFill>
                  <a:srgbClr val="404040"/>
                </a:solidFill>
                <a:uFill>
                  <a:solidFill>
                    <a:srgbClr val="ffffff"/>
                  </a:solidFill>
                </a:uFill>
                <a:latin typeface="Calibri"/>
                <a:ea typeface="Calibri"/>
              </a:rPr>
              <a:t>thuộc xa (long-</a:t>
            </a:r>
            <a:r>
              <a:rPr b="0" lang="en-US" sz="2000" spc="-1" strike="noStrike">
                <a:solidFill>
                  <a:srgbClr val="404040"/>
                </a:solidFill>
                <a:uFill>
                  <a:solidFill>
                    <a:srgbClr val="ffffff"/>
                  </a:solidFill>
                </a:uFill>
                <a:latin typeface="Calibri"/>
                <a:ea typeface="Calibri"/>
              </a:rPr>
              <a:t>term </a:t>
            </a:r>
            <a:r>
              <a:rPr b="0" lang="en-US" sz="2000" spc="-1" strike="noStrike">
                <a:solidFill>
                  <a:srgbClr val="404040"/>
                </a:solidFill>
                <a:uFill>
                  <a:solidFill>
                    <a:srgbClr val="ffffff"/>
                  </a:solidFill>
                </a:uFill>
                <a:latin typeface="Calibri"/>
                <a:ea typeface="Calibri"/>
              </a:rPr>
              <a:t>dependency).</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91160" y="0"/>
            <a:ext cx="8774280" cy="85860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3600" spc="-1" strike="noStrike">
                <a:solidFill>
                  <a:srgbClr val="ffffff"/>
                </a:solidFill>
                <a:uFill>
                  <a:solidFill>
                    <a:srgbClr val="ffffff"/>
                  </a:solidFill>
                </a:uFill>
                <a:latin typeface="Calibri"/>
                <a:ea typeface="Calibri"/>
              </a:rPr>
              <a:t>LSTM là </a:t>
            </a:r>
            <a:r>
              <a:rPr b="1" lang="en-US" sz="3600" spc="-1" strike="noStrike">
                <a:solidFill>
                  <a:srgbClr val="ffffff"/>
                </a:solidFill>
                <a:uFill>
                  <a:solidFill>
                    <a:srgbClr val="ffffff"/>
                  </a:solidFill>
                </a:uFill>
                <a:latin typeface="Calibri"/>
                <a:ea typeface="Calibri"/>
              </a:rPr>
              <a:t>gì ? </a:t>
            </a:r>
            <a:endParaRPr b="0" lang="en-US" sz="1800" spc="-1" strike="noStrike">
              <a:solidFill>
                <a:srgbClr val="000000"/>
              </a:solidFill>
              <a:uFill>
                <a:solidFill>
                  <a:srgbClr val="ffffff"/>
                </a:solidFill>
              </a:uFill>
              <a:latin typeface="Arial"/>
            </a:endParaRPr>
          </a:p>
        </p:txBody>
      </p:sp>
      <p:sp>
        <p:nvSpPr>
          <p:cNvPr id="119" name="CustomShape 2"/>
          <p:cNvSpPr/>
          <p:nvPr/>
        </p:nvSpPr>
        <p:spPr>
          <a:xfrm>
            <a:off x="191160" y="1273680"/>
            <a:ext cx="8774280" cy="4901040"/>
          </a:xfrm>
          <a:prstGeom prst="rect">
            <a:avLst/>
          </a:prstGeom>
          <a:noFill/>
          <a:ln>
            <a:noFill/>
          </a:ln>
        </p:spPr>
        <p:style>
          <a:lnRef idx="0"/>
          <a:fillRef idx="0"/>
          <a:effectRef idx="0"/>
          <a:fontRef idx="minor"/>
        </p:style>
        <p:txBody>
          <a:bodyPr lIns="90000" rIns="90000" tIns="45000" bIns="45000"/>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404040"/>
                </a:solidFill>
                <a:uFill>
                  <a:solidFill>
                    <a:srgbClr val="ffffff"/>
                  </a:solidFill>
                </a:uFill>
                <a:latin typeface="Calibri"/>
                <a:ea typeface="Calibri"/>
              </a:rPr>
              <a:t>LSTM là một mạng cải tiến của RNN nhằm giải quyết vấn đề nhớ các bước dài của RNN</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404040"/>
                </a:solidFill>
                <a:uFill>
                  <a:solidFill>
                    <a:srgbClr val="ffffff"/>
                  </a:solidFill>
                </a:uFill>
                <a:latin typeface="Calibri"/>
                <a:ea typeface="Calibri"/>
              </a:rPr>
              <a:t> </a:t>
            </a:r>
            <a:r>
              <a:rPr b="0" lang="en-US" sz="2000" spc="-1" strike="noStrike">
                <a:solidFill>
                  <a:srgbClr val="404040"/>
                </a:solidFill>
                <a:uFill>
                  <a:solidFill>
                    <a:srgbClr val="ffffff"/>
                  </a:solidFill>
                </a:uFill>
                <a:latin typeface="Calibri"/>
                <a:ea typeface="Calibri"/>
              </a:rPr>
              <a:t>Việc nhớ thông tin trong suốt thời gian dài là đặc tính mặc định của chúng, chứ ta không cần phải huấn luyện nó để có thể nhớ được. Tức là ngay nội tại của nó đã có thể ghi nhớ được mà không cần bất kì can thiệp nào.</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91160" y="0"/>
            <a:ext cx="8774280" cy="85860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3600" spc="-1" strike="noStrike">
                <a:solidFill>
                  <a:srgbClr val="ffffff"/>
                </a:solidFill>
                <a:uFill>
                  <a:solidFill>
                    <a:srgbClr val="ffffff"/>
                  </a:solidFill>
                </a:uFill>
                <a:latin typeface="Calibri"/>
                <a:ea typeface="Calibri"/>
              </a:rPr>
              <a:t>Bài toán TimeSeries</a:t>
            </a:r>
            <a:endParaRPr b="0" lang="en-US" sz="1800" spc="-1" strike="noStrike">
              <a:solidFill>
                <a:srgbClr val="000000"/>
              </a:solidFill>
              <a:uFill>
                <a:solidFill>
                  <a:srgbClr val="ffffff"/>
                </a:solidFill>
              </a:uFill>
              <a:latin typeface="Arial"/>
            </a:endParaRPr>
          </a:p>
        </p:txBody>
      </p:sp>
      <p:sp>
        <p:nvSpPr>
          <p:cNvPr id="121" name="CustomShape 2"/>
          <p:cNvSpPr/>
          <p:nvPr/>
        </p:nvSpPr>
        <p:spPr>
          <a:xfrm>
            <a:off x="191160" y="1273680"/>
            <a:ext cx="8774280" cy="4901040"/>
          </a:xfrm>
          <a:prstGeom prst="rect">
            <a:avLst/>
          </a:prstGeom>
          <a:noFill/>
          <a:ln>
            <a:noFill/>
          </a:ln>
        </p:spPr>
        <p:style>
          <a:lnRef idx="0"/>
          <a:fillRef idx="0"/>
          <a:effectRef idx="0"/>
          <a:fontRef idx="minor"/>
        </p:style>
        <p:txBody>
          <a:bodyPr lIns="90000" rIns="90000" tIns="45000" bIns="45000"/>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404040"/>
                </a:solidFill>
                <a:uFill>
                  <a:solidFill>
                    <a:srgbClr val="ffffff"/>
                  </a:solidFill>
                </a:uFill>
                <a:latin typeface="Calibri"/>
                <a:ea typeface="Calibri"/>
              </a:rPr>
              <a:t>Time-series data  là những dữ liệu quan sát liên tục cho </a:t>
            </a:r>
            <a:r>
              <a:rPr b="0" lang="en-US" sz="2000" spc="-1" strike="noStrike">
                <a:solidFill>
                  <a:srgbClr val="404040"/>
                </a:solidFill>
                <a:uFill>
                  <a:solidFill>
                    <a:srgbClr val="ffffff"/>
                  </a:solidFill>
                </a:uFill>
                <a:latin typeface="Calibri"/>
                <a:ea typeface="Calibri"/>
              </a:rPr>
              <a:t>một hiện tượng (vật lý, kinh tế ...) trong một khoảng thời </a:t>
            </a:r>
            <a:r>
              <a:rPr b="0" lang="en-US" sz="2000" spc="-1" strike="noStrike">
                <a:solidFill>
                  <a:srgbClr val="404040"/>
                </a:solidFill>
                <a:uFill>
                  <a:solidFill>
                    <a:srgbClr val="ffffff"/>
                  </a:solidFill>
                </a:uFill>
                <a:latin typeface="Calibri"/>
                <a:ea typeface="Calibri"/>
              </a:rPr>
              <a:t>gian sẽ tạo nên một chuỗi thời gian.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404040"/>
                </a:solidFill>
                <a:uFill>
                  <a:solidFill>
                    <a:srgbClr val="ffffff"/>
                  </a:solidFill>
                </a:uFill>
                <a:latin typeface="Calibri"/>
                <a:ea typeface="Calibri"/>
              </a:rPr>
              <a:t>Phân tích chuỗi thời gian có mục đích nhận đang và tập </a:t>
            </a:r>
            <a:r>
              <a:rPr b="0" lang="en-US" sz="2000" spc="-1" strike="noStrike">
                <a:solidFill>
                  <a:srgbClr val="404040"/>
                </a:solidFill>
                <a:uFill>
                  <a:solidFill>
                    <a:srgbClr val="ffffff"/>
                  </a:solidFill>
                </a:uFill>
                <a:latin typeface="Calibri"/>
                <a:ea typeface="Calibri"/>
              </a:rPr>
              <a:t>hợp lại các yếu tố, những biến đổi theo thời gian mà nó có </a:t>
            </a:r>
            <a:r>
              <a:rPr b="0" lang="en-US" sz="2000" spc="-1" strike="noStrike">
                <a:solidFill>
                  <a:srgbClr val="404040"/>
                </a:solidFill>
                <a:uFill>
                  <a:solidFill>
                    <a:srgbClr val="ffffff"/>
                  </a:solidFill>
                </a:uFill>
                <a:latin typeface="Calibri"/>
                <a:ea typeface="Calibri"/>
              </a:rPr>
              <a:t>ảnh hưởng đến giá trị của biến quan sát</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91160" y="0"/>
            <a:ext cx="8774280" cy="85860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3600" spc="-1" strike="noStrike">
                <a:solidFill>
                  <a:srgbClr val="ffffff"/>
                </a:solidFill>
                <a:uFill>
                  <a:solidFill>
                    <a:srgbClr val="ffffff"/>
                  </a:solidFill>
                </a:uFill>
                <a:latin typeface="Calibri"/>
                <a:ea typeface="Calibri"/>
              </a:rPr>
              <a:t>Bài toán TimeSeries</a:t>
            </a:r>
            <a:endParaRPr b="0" lang="en-US" sz="1400" spc="-1" strike="noStrike">
              <a:solidFill>
                <a:srgbClr val="000000"/>
              </a:solidFill>
              <a:uFill>
                <a:solidFill>
                  <a:srgbClr val="ffffff"/>
                </a:solidFill>
              </a:uFill>
              <a:latin typeface="Arial"/>
            </a:endParaRPr>
          </a:p>
        </p:txBody>
      </p:sp>
      <p:sp>
        <p:nvSpPr>
          <p:cNvPr id="123" name="CustomShape 2"/>
          <p:cNvSpPr/>
          <p:nvPr/>
        </p:nvSpPr>
        <p:spPr>
          <a:xfrm>
            <a:off x="191160" y="1273680"/>
            <a:ext cx="8774280" cy="4901040"/>
          </a:xfrm>
          <a:prstGeom prst="rect">
            <a:avLst/>
          </a:prstGeom>
          <a:noFill/>
          <a:ln>
            <a:noFill/>
          </a:ln>
        </p:spPr>
        <p:style>
          <a:lnRef idx="0"/>
          <a:fillRef idx="0"/>
          <a:effectRef idx="0"/>
          <a:fontRef idx="minor"/>
        </p:style>
        <p:txBody>
          <a:bodyPr lIns="90000" rIns="90000" tIns="45000" bIns="45000"/>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r>
              <a:rPr b="1" lang="en-US" sz="2600" spc="-1" strike="noStrike">
                <a:solidFill>
                  <a:srgbClr val="666666"/>
                </a:solidFill>
                <a:uFill>
                  <a:solidFill>
                    <a:srgbClr val="ffffff"/>
                  </a:solidFill>
                </a:uFill>
                <a:latin typeface="Times New Roman"/>
                <a:ea typeface="Calibri"/>
              </a:rPr>
              <a:t>Chuỗi thời gian thường được chia thành 3 thành phần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i="1" lang="en-US" sz="2000" spc="-1" strike="noStrike">
                <a:solidFill>
                  <a:srgbClr val="666666"/>
                </a:solidFill>
                <a:uFill>
                  <a:solidFill>
                    <a:srgbClr val="ffffff"/>
                  </a:solidFill>
                </a:uFill>
                <a:latin typeface="Times New Roman"/>
                <a:ea typeface="Calibri"/>
              </a:rPr>
              <a:t>Thành phần xu thế</a:t>
            </a:r>
            <a:r>
              <a:rPr b="0" lang="en-US" sz="2000" spc="-1" strike="noStrike">
                <a:solidFill>
                  <a:srgbClr val="666666"/>
                </a:solidFill>
                <a:uFill>
                  <a:solidFill>
                    <a:srgbClr val="ffffff"/>
                  </a:solidFill>
                </a:uFill>
                <a:latin typeface="Times New Roman"/>
                <a:ea typeface="Calibri"/>
              </a:rPr>
              <a:t> </a:t>
            </a:r>
            <a:r>
              <a:rPr b="0" i="1" lang="en-US" sz="2000" spc="-1" strike="noStrike">
                <a:solidFill>
                  <a:srgbClr val="666666"/>
                </a:solidFill>
                <a:uFill>
                  <a:solidFill>
                    <a:srgbClr val="ffffff"/>
                  </a:solidFill>
                </a:uFill>
                <a:latin typeface="Times New Roman"/>
                <a:ea typeface="Calibri"/>
              </a:rPr>
              <a:t>(gọi là T</a:t>
            </a:r>
            <a:r>
              <a:rPr b="0" i="1" lang="en-US" sz="2000" spc="-1" strike="noStrike" baseline="-25000">
                <a:solidFill>
                  <a:srgbClr val="666666"/>
                </a:solidFill>
                <a:uFill>
                  <a:solidFill>
                    <a:srgbClr val="ffffff"/>
                  </a:solidFill>
                </a:uFill>
                <a:latin typeface="Times New Roman"/>
                <a:ea typeface="Calibri"/>
              </a:rPr>
              <a:t>t</a:t>
            </a:r>
            <a:r>
              <a:rPr b="0" i="1" lang="en-US" sz="2000" spc="-1" strike="noStrike">
                <a:solidFill>
                  <a:srgbClr val="666666"/>
                </a:solidFill>
                <a:uFill>
                  <a:solidFill>
                    <a:srgbClr val="ffffff"/>
                  </a:solidFill>
                </a:uFill>
                <a:latin typeface="Times New Roman"/>
                <a:ea typeface="Calibri"/>
              </a:rPr>
              <a:t>)</a:t>
            </a:r>
            <a:r>
              <a:rPr b="0" lang="en-US" sz="2000" spc="-1" strike="noStrike">
                <a:solidFill>
                  <a:srgbClr val="666666"/>
                </a:solidFill>
                <a:uFill>
                  <a:solidFill>
                    <a:srgbClr val="ffffff"/>
                  </a:solidFill>
                </a:uFill>
                <a:latin typeface="Times New Roman"/>
                <a:ea typeface="Calibri"/>
              </a:rPr>
              <a:t>: Xu thế  mang tính chất dài hạn, thể hiện mẫu </a:t>
            </a:r>
            <a:r>
              <a:rPr b="0" lang="en-US" sz="2000" spc="-1" strike="noStrike">
                <a:solidFill>
                  <a:srgbClr val="666666"/>
                </a:solidFill>
                <a:uFill>
                  <a:solidFill>
                    <a:srgbClr val="ffffff"/>
                  </a:solidFill>
                </a:uFill>
                <a:latin typeface="Times New Roman"/>
                <a:ea typeface="Calibri"/>
              </a:rPr>
              <a:t>hình tăng hay giảm của các giá trị trong chuỗi thời gian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i="1" lang="en-US" sz="2000" spc="-1" strike="noStrike">
                <a:solidFill>
                  <a:srgbClr val="666666"/>
                </a:solidFill>
                <a:uFill>
                  <a:solidFill>
                    <a:srgbClr val="ffffff"/>
                  </a:solidFill>
                </a:uFill>
                <a:latin typeface="Times New Roman"/>
              </a:rPr>
              <a:t>Thành phần thời vụ (gọi là S</a:t>
            </a:r>
            <a:r>
              <a:rPr b="0" i="1" lang="en-US" sz="2000" spc="-1" strike="noStrike" baseline="-25000">
                <a:solidFill>
                  <a:srgbClr val="666666"/>
                </a:solidFill>
                <a:uFill>
                  <a:solidFill>
                    <a:srgbClr val="ffffff"/>
                  </a:solidFill>
                </a:uFill>
                <a:latin typeface="Times New Roman"/>
              </a:rPr>
              <a:t>t</a:t>
            </a:r>
            <a:r>
              <a:rPr b="0" i="1" lang="en-US" sz="2000" spc="-1" strike="noStrike">
                <a:solidFill>
                  <a:srgbClr val="666666"/>
                </a:solidFill>
                <a:uFill>
                  <a:solidFill>
                    <a:srgbClr val="ffffff"/>
                  </a:solidFill>
                </a:uFill>
                <a:latin typeface="Times New Roman"/>
              </a:rPr>
              <a:t>): </a:t>
            </a:r>
            <a:r>
              <a:rPr b="0" lang="en-US" sz="2000" spc="-1" strike="noStrike">
                <a:solidFill>
                  <a:srgbClr val="666666"/>
                </a:solidFill>
                <a:uFill>
                  <a:solidFill>
                    <a:srgbClr val="ffffff"/>
                  </a:solidFill>
                </a:uFill>
                <a:latin typeface="Times New Roman"/>
              </a:rPr>
              <a:t>Tính thời vụ thể hiện sự tuần hoàn của dữ </a:t>
            </a:r>
            <a:r>
              <a:rPr b="0" lang="en-US" sz="2000" spc="-1" strike="noStrike">
                <a:solidFill>
                  <a:srgbClr val="666666"/>
                </a:solidFill>
                <a:uFill>
                  <a:solidFill>
                    <a:srgbClr val="ffffff"/>
                  </a:solidFill>
                </a:uFill>
                <a:latin typeface="Times New Roman"/>
              </a:rPr>
              <a:t>liệu chuỗi thời gian trong một khoảng thời gian xác định</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i="1" lang="en-US" sz="2000" spc="-1" strike="noStrike">
                <a:solidFill>
                  <a:srgbClr val="666666"/>
                </a:solidFill>
                <a:uFill>
                  <a:solidFill>
                    <a:srgbClr val="ffffff"/>
                  </a:solidFill>
                </a:uFill>
                <a:latin typeface="Times New Roman"/>
              </a:rPr>
              <a:t>Thành phần ngẫu nhiên (gọi là R</a:t>
            </a:r>
            <a:r>
              <a:rPr b="0" i="1" lang="en-US" sz="2000" spc="-1" strike="noStrike" baseline="-25000">
                <a:solidFill>
                  <a:srgbClr val="666666"/>
                </a:solidFill>
                <a:uFill>
                  <a:solidFill>
                    <a:srgbClr val="ffffff"/>
                  </a:solidFill>
                </a:uFill>
                <a:latin typeface="Times New Roman"/>
              </a:rPr>
              <a:t>t</a:t>
            </a:r>
            <a:r>
              <a:rPr b="0" i="1" lang="en-US" sz="2000" spc="-1" strike="noStrike">
                <a:solidFill>
                  <a:srgbClr val="666666"/>
                </a:solidFill>
                <a:uFill>
                  <a:solidFill>
                    <a:srgbClr val="ffffff"/>
                  </a:solidFill>
                </a:uFill>
                <a:latin typeface="Times New Roman"/>
              </a:rPr>
              <a:t>):</a:t>
            </a:r>
            <a:r>
              <a:rPr b="0" lang="en-US" sz="2000" spc="-1" strike="noStrike">
                <a:solidFill>
                  <a:srgbClr val="666666"/>
                </a:solidFill>
                <a:uFill>
                  <a:solidFill>
                    <a:srgbClr val="ffffff"/>
                  </a:solidFill>
                </a:uFill>
                <a:latin typeface="Times New Roman"/>
              </a:rPr>
              <a:t> Là thành phần còn lại sau khi loại bỏ đi ba </a:t>
            </a:r>
            <a:r>
              <a:rPr b="0" lang="en-US" sz="2000" spc="-1" strike="noStrike">
                <a:solidFill>
                  <a:srgbClr val="666666"/>
                </a:solidFill>
                <a:uFill>
                  <a:solidFill>
                    <a:srgbClr val="ffffff"/>
                  </a:solidFill>
                </a:uFill>
                <a:latin typeface="Times New Roman"/>
              </a:rPr>
              <a:t>thành phần ở trên từ chuỗi thời gian ban đầu</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91160" y="0"/>
            <a:ext cx="8774280" cy="85860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3600" spc="-1" strike="noStrike">
                <a:solidFill>
                  <a:srgbClr val="ffffff"/>
                </a:solidFill>
                <a:uFill>
                  <a:solidFill>
                    <a:srgbClr val="ffffff"/>
                  </a:solidFill>
                </a:uFill>
                <a:latin typeface="Calibri"/>
                <a:ea typeface="Calibri"/>
              </a:rPr>
              <a:t>Chỉ số chứng khoán</a:t>
            </a:r>
            <a:endParaRPr b="0" lang="en-US" sz="1800" spc="-1" strike="noStrike">
              <a:solidFill>
                <a:srgbClr val="000000"/>
              </a:solidFill>
              <a:uFill>
                <a:solidFill>
                  <a:srgbClr val="ffffff"/>
                </a:solidFill>
              </a:uFill>
              <a:latin typeface="Arial"/>
            </a:endParaRPr>
          </a:p>
        </p:txBody>
      </p:sp>
      <p:sp>
        <p:nvSpPr>
          <p:cNvPr id="125" name="CustomShape 2"/>
          <p:cNvSpPr/>
          <p:nvPr/>
        </p:nvSpPr>
        <p:spPr>
          <a:xfrm>
            <a:off x="191160" y="1273680"/>
            <a:ext cx="8774280" cy="4901040"/>
          </a:xfrm>
          <a:prstGeom prst="rect">
            <a:avLst/>
          </a:prstGeom>
          <a:noFill/>
          <a:ln>
            <a:noFill/>
          </a:ln>
        </p:spPr>
        <p:style>
          <a:lnRef idx="0"/>
          <a:fillRef idx="0"/>
          <a:effectRef idx="0"/>
          <a:fontRef idx="minor"/>
        </p:style>
        <p:txBody>
          <a:bodyPr lIns="90000" rIns="90000" tIns="45000" bIns="45000"/>
          <a:p>
            <a:endParaRPr b="0" lang="en-US" sz="2200" spc="-1" strike="noStrike">
              <a:solidFill>
                <a:srgbClr val="666666"/>
              </a:solidFill>
              <a:uFill>
                <a:solidFill>
                  <a:srgbClr val="ffffff"/>
                </a:solidFill>
              </a:uFill>
              <a:latin typeface="Arial"/>
            </a:endParaRPr>
          </a:p>
          <a:p>
            <a:r>
              <a:rPr b="0" lang="en-US" sz="2200" spc="-1" strike="noStrike">
                <a:solidFill>
                  <a:srgbClr val="666666"/>
                </a:solidFill>
                <a:uFill>
                  <a:solidFill>
                    <a:srgbClr val="ffffff"/>
                  </a:solidFill>
                </a:uFill>
                <a:latin typeface="Times New Roman"/>
                <a:ea typeface="Calibri"/>
              </a:rPr>
              <a:t>Chỉ số chứng khoán Việt Nam VN-Index là chỉ số thể hiện xu hướng biến động giá của tất cả cổ phiếu niêm yết và giao dịch tại sàn HOSE</a:t>
            </a:r>
            <a:endParaRPr b="0" lang="en-US" sz="2200" spc="-1" strike="noStrike">
              <a:solidFill>
                <a:srgbClr val="666666"/>
              </a:solidFill>
              <a:uFill>
                <a:solidFill>
                  <a:srgbClr val="ffffff"/>
                </a:solidFill>
              </a:uFill>
              <a:latin typeface="Arial"/>
            </a:endParaRPr>
          </a:p>
          <a:p>
            <a:endParaRPr b="0" lang="en-US" sz="2200" spc="-1" strike="noStrike">
              <a:solidFill>
                <a:srgbClr val="666666"/>
              </a:solidFill>
              <a:uFill>
                <a:solidFill>
                  <a:srgbClr val="ffffff"/>
                </a:solidFill>
              </a:uFill>
              <a:latin typeface="Arial"/>
            </a:endParaRPr>
          </a:p>
          <a:p>
            <a:r>
              <a:rPr b="0" lang="en-US" sz="2200" spc="-1" strike="noStrike">
                <a:solidFill>
                  <a:srgbClr val="666666"/>
                </a:solidFill>
                <a:uFill>
                  <a:solidFill>
                    <a:srgbClr val="ffffff"/>
                  </a:solidFill>
                </a:uFill>
                <a:latin typeface="Times New Roman"/>
                <a:ea typeface="Calibri"/>
              </a:rPr>
              <a:t>Giá chỉ số VN-Index được hiểu là giá đóng cửa chỉ số VN-Index sau mỗi ngày giao dịch trên TTCK Việt Nam</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200" spc="-1" strike="noStrike">
                <a:solidFill>
                  <a:srgbClr val="666666"/>
                </a:solidFill>
                <a:uFill>
                  <a:solidFill>
                    <a:srgbClr val="ffffff"/>
                  </a:solidFill>
                </a:uFill>
                <a:latin typeface="Times New Roman"/>
                <a:ea typeface="Calibri"/>
              </a:rPr>
              <a:t>Công thức tính:  </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200" spc="-1" strike="noStrike">
                <a:solidFill>
                  <a:srgbClr val="666666"/>
                </a:solidFill>
                <a:uFill>
                  <a:solidFill>
                    <a:srgbClr val="ffffff"/>
                  </a:solidFill>
                </a:uFill>
                <a:latin typeface="Times New Roman"/>
                <a:ea typeface="Calibri"/>
              </a:rPr>
              <a:t>Trong đó:      </a:t>
            </a:r>
            <a:endParaRPr b="0" lang="en-US" sz="1800" spc="-1" strike="noStrike">
              <a:solidFill>
                <a:srgbClr val="000000"/>
              </a:solidFill>
              <a:uFill>
                <a:solidFill>
                  <a:srgbClr val="ffffff"/>
                </a:solidFill>
              </a:uFill>
              <a:latin typeface="Arial"/>
            </a:endParaRPr>
          </a:p>
        </p:txBody>
      </p:sp>
      <p:pic>
        <p:nvPicPr>
          <p:cNvPr id="126" name="Hình ảnh 3" descr=""/>
          <p:cNvPicPr/>
          <p:nvPr/>
        </p:nvPicPr>
        <p:blipFill>
          <a:blip r:embed="rId1"/>
          <a:stretch/>
        </p:blipFill>
        <p:spPr>
          <a:xfrm>
            <a:off x="2453760" y="3474720"/>
            <a:ext cx="2666880" cy="829080"/>
          </a:xfrm>
          <a:prstGeom prst="rect">
            <a:avLst/>
          </a:prstGeom>
          <a:ln>
            <a:noFill/>
          </a:ln>
          <a:effectLst>
            <a:reflection algn="bl" blurRad="12700" dir="5400000" dist="5000" endPos="28000" rotWithShape="0" stA="38000" sy="-100000"/>
          </a:effectLst>
        </p:spPr>
      </p:pic>
      <p:pic>
        <p:nvPicPr>
          <p:cNvPr id="127" name="Hình ảnh 5" descr=""/>
          <p:cNvPicPr/>
          <p:nvPr/>
        </p:nvPicPr>
        <p:blipFill>
          <a:blip r:embed="rId2"/>
          <a:stretch/>
        </p:blipFill>
        <p:spPr>
          <a:xfrm>
            <a:off x="2453760" y="4395600"/>
            <a:ext cx="2666880" cy="999360"/>
          </a:xfrm>
          <a:prstGeom prst="rect">
            <a:avLst/>
          </a:prstGeom>
          <a:ln>
            <a:noFill/>
          </a:ln>
          <a:effectLst>
            <a:reflection algn="bl" blurRad="12700" dir="5400000" dist="5000" endPos="28000" rotWithShape="0" stA="38000" sy="-100000"/>
          </a:effectLst>
        </p:spPr>
      </p:pic>
      <p:pic>
        <p:nvPicPr>
          <p:cNvPr id="128" name="Hình ảnh 6" descr=""/>
          <p:cNvPicPr/>
          <p:nvPr/>
        </p:nvPicPr>
        <p:blipFill>
          <a:blip r:embed="rId3"/>
          <a:stretch/>
        </p:blipFill>
        <p:spPr>
          <a:xfrm>
            <a:off x="2453760" y="5469480"/>
            <a:ext cx="2666880" cy="931320"/>
          </a:xfrm>
          <a:prstGeom prst="rect">
            <a:avLst/>
          </a:prstGeom>
          <a:ln>
            <a:noFill/>
          </a:ln>
          <a:effectLst>
            <a:reflection algn="bl" blurRad="12700" dir="5400000" dist="5000" endPos="28000" rotWithShape="0" stA="38000" sy="-100000"/>
          </a:effectLst>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143000" y="1538280"/>
            <a:ext cx="6856920" cy="2386440"/>
          </a:xfrm>
          <a:prstGeom prst="rect">
            <a:avLst/>
          </a:prstGeom>
          <a:noFill/>
          <a:ln>
            <a:noFill/>
          </a:ln>
        </p:spPr>
        <p:style>
          <a:lnRef idx="0"/>
          <a:fillRef idx="0"/>
          <a:effectRef idx="0"/>
          <a:fontRef idx="minor"/>
        </p:style>
      </p:sp>
      <p:sp>
        <p:nvSpPr>
          <p:cNvPr id="130" name="CustomShape 2"/>
          <p:cNvSpPr/>
          <p:nvPr/>
        </p:nvSpPr>
        <p:spPr>
          <a:xfrm>
            <a:off x="1757160" y="2226240"/>
            <a:ext cx="6856920" cy="2386440"/>
          </a:xfrm>
          <a:prstGeom prst="rect">
            <a:avLst/>
          </a:prstGeom>
          <a:noFill/>
          <a:ln>
            <a:noFill/>
          </a:ln>
        </p:spPr>
        <p:style>
          <a:lnRef idx="0"/>
          <a:fillRef idx="0"/>
          <a:effectRef idx="0"/>
          <a:fontRef idx="minor"/>
        </p:style>
        <p:txBody>
          <a:bodyPr lIns="90000" rIns="90000" tIns="45000" bIns="45000"/>
          <a:p>
            <a:pPr algn="ctr">
              <a:lnSpc>
                <a:spcPct val="90000"/>
              </a:lnSpc>
            </a:pPr>
            <a:r>
              <a:rPr b="0" i="1" lang="en-US" sz="3000" spc="-1" strike="noStrike">
                <a:solidFill>
                  <a:srgbClr val="cc6600"/>
                </a:solidFill>
                <a:uFill>
                  <a:solidFill>
                    <a:srgbClr val="ffffff"/>
                  </a:solidFill>
                </a:uFill>
                <a:latin typeface="Calibri"/>
                <a:ea typeface="Calibri"/>
              </a:rPr>
              <a:t>Em xin chân thành cảm Thầy cô và các bạn đã lắng nghe</a:t>
            </a:r>
            <a:endParaRPr b="0" lang="en-US" sz="1800" spc="-1" strike="noStrike">
              <a:solidFill>
                <a:srgbClr val="000000"/>
              </a:solidFill>
              <a:uFill>
                <a:solidFill>
                  <a:srgbClr val="ffffff"/>
                </a:solidFill>
              </a:uFill>
              <a:latin typeface="Arial"/>
            </a:endParaRPr>
          </a:p>
          <a:p>
            <a:pPr algn="ctr">
              <a:lnSpc>
                <a:spcPct val="90000"/>
              </a:lnSpc>
            </a:pPr>
            <a:endParaRPr b="0" lang="en-US" sz="1800" spc="-1" strike="noStrike">
              <a:solidFill>
                <a:srgbClr val="000000"/>
              </a:solidFill>
              <a:uFill>
                <a:solidFill>
                  <a:srgbClr val="ffffff"/>
                </a:solidFill>
              </a:uFill>
              <a:latin typeface="Arial"/>
            </a:endParaRPr>
          </a:p>
          <a:p>
            <a:pPr algn="ctr">
              <a:lnSpc>
                <a:spcPct val="90000"/>
              </a:lnSpc>
            </a:pPr>
            <a:r>
              <a:rPr b="1" i="1" lang="en-US" sz="5400" spc="-1" strike="noStrike">
                <a:solidFill>
                  <a:srgbClr val="cc6600"/>
                </a:solidFill>
                <a:uFill>
                  <a:solidFill>
                    <a:srgbClr val="ffffff"/>
                  </a:solidFill>
                </a:uFill>
                <a:latin typeface="Times New Roman"/>
                <a:ea typeface="Times New Roman"/>
              </a:rPr>
              <a:t>Q&amp;A</a:t>
            </a:r>
            <a:endParaRPr b="0" lang="en-US" sz="1800" spc="-1" strike="noStrike">
              <a:solidFill>
                <a:srgbClr val="000000"/>
              </a:solidFill>
              <a:uFill>
                <a:solidFill>
                  <a:srgbClr val="ffffff"/>
                </a:solidFill>
              </a:uFill>
              <a:latin typeface="Arial"/>
            </a:endParaRPr>
          </a:p>
        </p:txBody>
      </p:sp>
      <p:pic>
        <p:nvPicPr>
          <p:cNvPr id="131" name="Shape 153" descr=""/>
          <p:cNvPicPr/>
          <p:nvPr/>
        </p:nvPicPr>
        <p:blipFill>
          <a:blip r:embed="rId1"/>
          <a:stretch/>
        </p:blipFill>
        <p:spPr>
          <a:xfrm>
            <a:off x="1209960" y="5497200"/>
            <a:ext cx="2040120" cy="13597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2018-05-25T10:51:07Z</dcterms:modified>
  <cp:revision>1</cp:revision>
  <dc:subject/>
  <dc:title/>
</cp:coreProperties>
</file>