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7"/>
  </p:notesMasterIdLst>
  <p:sldIdLst>
    <p:sldId id="256" r:id="rId2"/>
    <p:sldId id="291" r:id="rId3"/>
    <p:sldId id="307" r:id="rId4"/>
    <p:sldId id="313" r:id="rId5"/>
    <p:sldId id="308" r:id="rId6"/>
    <p:sldId id="304" r:id="rId7"/>
    <p:sldId id="314" r:id="rId8"/>
    <p:sldId id="287" r:id="rId9"/>
    <p:sldId id="288" r:id="rId10"/>
    <p:sldId id="289" r:id="rId11"/>
    <p:sldId id="305" r:id="rId12"/>
    <p:sldId id="315" r:id="rId13"/>
    <p:sldId id="316" r:id="rId14"/>
    <p:sldId id="303" r:id="rId15"/>
    <p:sldId id="309" r:id="rId16"/>
    <p:sldId id="290" r:id="rId17"/>
    <p:sldId id="259" r:id="rId18"/>
    <p:sldId id="293" r:id="rId19"/>
    <p:sldId id="310" r:id="rId20"/>
    <p:sldId id="261" r:id="rId21"/>
    <p:sldId id="294" r:id="rId22"/>
    <p:sldId id="264" r:id="rId23"/>
    <p:sldId id="312" r:id="rId24"/>
    <p:sldId id="265" r:id="rId25"/>
    <p:sldId id="311" r:id="rId26"/>
    <p:sldId id="296" r:id="rId27"/>
    <p:sldId id="281" r:id="rId28"/>
    <p:sldId id="297" r:id="rId29"/>
    <p:sldId id="298" r:id="rId30"/>
    <p:sldId id="299" r:id="rId31"/>
    <p:sldId id="282" r:id="rId32"/>
    <p:sldId id="300" r:id="rId33"/>
    <p:sldId id="284" r:id="rId34"/>
    <p:sldId id="317" r:id="rId35"/>
    <p:sldId id="301" r:id="rId3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5568" autoAdjust="0"/>
  </p:normalViewPr>
  <p:slideViewPr>
    <p:cSldViewPr snapToGrid="0">
      <p:cViewPr varScale="1">
        <p:scale>
          <a:sx n="83" d="100"/>
          <a:sy n="83" d="100"/>
        </p:scale>
        <p:origin x="14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DB31B03B-BC01-42C4-B54E-CA9A9AD41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2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FB5E3-0B35-4077-95D4-572D9B003FA3}" type="slidenum">
              <a:rPr lang="en-US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4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legacy software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is an old and outdated program that is still used to perform a task for a user, even though newer and more efficient options are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1B03B-BC01-42C4-B54E-CA9A9AD41C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9C1CE-8DD6-463D-AD86-02D7FB74B782}" type="slidenum">
              <a:rPr lang="en-US">
                <a:latin typeface="Arial" pitchFamily="34" charset="0"/>
              </a:rPr>
              <a:pPr/>
              <a:t>20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35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1B03B-BC01-42C4-B54E-CA9A9AD41C3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30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88BDDA-9AA5-456A-930A-4E7C44DFF809}" type="slidenum">
              <a:rPr lang="en-US">
                <a:latin typeface="Arial" pitchFamily="34" charset="0"/>
              </a:rPr>
              <a:pPr/>
              <a:t>22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3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92F48-5377-4BA2-85B1-9CE474296DE3}" type="slidenum">
              <a:rPr lang="en-US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89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1B03B-BC01-42C4-B54E-CA9A9AD41C3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43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18623-EF44-4150-92BC-DE764B7056BF}" type="slidenum">
              <a:rPr lang="en-US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09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1B03B-BC01-42C4-B54E-CA9A9AD41C3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2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1B03B-BC01-42C4-B54E-CA9A9AD41C3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5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1B03B-BC01-42C4-B54E-CA9A9AD41C3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1B03B-BC01-42C4-B54E-CA9A9AD41C3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61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BA910-0416-473F-9A6A-AF2FEE336C29}" type="slidenum">
              <a:rPr lang="en-US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5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By identifier MV (or GR) GR (or MV) GR  ----- Move  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By value CP (or MV,GR) GR (or CP) GR   ----- Copy  --- move for unattached resources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By type  RB (or MV,CP) RB (or GR,CP) RB (or GR)  ---- Re-Bind to locally available resource for fixed resources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1B03B-BC01-42C4-B54E-CA9A9AD41C3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32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8F8B2-D196-4B5C-A9ED-F2C4CAADC36E}" type="slidenum">
              <a:rPr lang="en-US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63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1B03B-BC01-42C4-B54E-CA9A9AD41C3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9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1B03B-BC01-42C4-B54E-CA9A9AD41C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1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8BDCA-F201-4646-A588-E0ADBEEFB230}" type="slidenum">
              <a:rPr lang="en-US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A4CC8-E040-4319-8AFA-372F96D55A96}" type="slidenum">
              <a:rPr lang="en-US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7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67461-6FEA-487F-8BD3-4D144A33E36B}" type="slidenum">
              <a:rPr lang="en-US">
                <a:latin typeface="Arial" pitchFamily="34" charset="0"/>
              </a:rPr>
              <a:pPr/>
              <a:t>10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6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1B03B-BC01-42C4-B54E-CA9A9AD41C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3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39D0D-9A47-4701-8F69-B6ECE7CF6FCB}" type="slidenum">
              <a:rPr lang="en-US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70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1D13D-4F93-435E-9242-F060DA821F67}" type="slidenum">
              <a:rPr lang="en-US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6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r>
              <a:rPr lang="en-US" smtClean="0"/>
              <a:t>3/20/2018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3/20/2018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3/20/2018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3/20/2018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3/20/2018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3/20/2018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3/20/2018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3/20/2018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3/20/2018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3/20/2018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3/20/2018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r>
              <a:rPr lang="en-US" smtClean="0"/>
              <a:t>3/20/2018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Chapter 3-Processes</a:t>
            </a:r>
          </a:p>
        </p:txBody>
      </p:sp>
      <p:sp>
        <p:nvSpPr>
          <p:cNvPr id="2051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Agmas</a:t>
            </a:r>
            <a:r>
              <a:rPr lang="en-GB" dirty="0" smtClean="0"/>
              <a:t> G.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Kernel-level solution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whole idea is to have the kernel contain the implementation of a thread package. </a:t>
            </a:r>
          </a:p>
          <a:p>
            <a:pPr lvl="1"/>
            <a:r>
              <a:rPr lang="en-GB" dirty="0"/>
              <a:t>All operations return as system calls </a:t>
            </a:r>
            <a:r>
              <a:rPr lang="en-GB" dirty="0" smtClean="0"/>
              <a:t>-&gt; results in user-space to kernel-space context switch (Expensive)</a:t>
            </a:r>
            <a:endParaRPr lang="en-GB" dirty="0"/>
          </a:p>
          <a:p>
            <a:r>
              <a:rPr lang="en-GB" dirty="0" smtClean="0"/>
              <a:t>P</a:t>
            </a:r>
            <a:r>
              <a:rPr lang="en-GB" dirty="0"/>
              <a:t>ros: </a:t>
            </a:r>
          </a:p>
          <a:p>
            <a:pPr lvl="1"/>
            <a:r>
              <a:rPr lang="en-GB" dirty="0"/>
              <a:t>Operations that block a thread are no longer a problem: </a:t>
            </a:r>
            <a:endParaRPr lang="en-GB" dirty="0" smtClean="0"/>
          </a:p>
          <a:p>
            <a:pPr lvl="2"/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kernel schedules another available thread within the same process. </a:t>
            </a:r>
          </a:p>
          <a:p>
            <a:pPr lvl="1"/>
            <a:r>
              <a:rPr lang="en-GB" dirty="0"/>
              <a:t>External events are simple: the kernel (which catches all events) schedules the thread associated with the event.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4813" y="1219199"/>
            <a:ext cx="8604353" cy="509165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Cons: </a:t>
            </a:r>
            <a:endParaRPr lang="en-GB" dirty="0"/>
          </a:p>
          <a:p>
            <a:pPr lvl="1"/>
            <a:r>
              <a:rPr lang="en-GB" sz="2600" dirty="0"/>
              <a:t>Expensive: </a:t>
            </a:r>
          </a:p>
          <a:p>
            <a:pPr lvl="2"/>
            <a:r>
              <a:rPr lang="en-GB" sz="2600" dirty="0"/>
              <a:t>Every thread operation (creation, deletion, synchronization, etc.) will have to be carried out by the kernel. </a:t>
            </a:r>
          </a:p>
          <a:p>
            <a:pPr lvl="2"/>
            <a:r>
              <a:rPr lang="en-GB" sz="2600" dirty="0"/>
              <a:t>Thread context switching may become as expensive as process context switching. </a:t>
            </a:r>
          </a:p>
          <a:p>
            <a:r>
              <a:rPr lang="en-GB" b="1" dirty="0"/>
              <a:t>Another Solution: </a:t>
            </a:r>
          </a:p>
          <a:p>
            <a:pPr lvl="1"/>
            <a:r>
              <a:rPr lang="en-GB" sz="2600" dirty="0"/>
              <a:t>Mixing user-level and kernel-level threads into a single concept. </a:t>
            </a:r>
          </a:p>
          <a:p>
            <a:pPr lvl="2"/>
            <a:r>
              <a:rPr lang="en-GB" sz="2300" dirty="0"/>
              <a:t>Light-weight </a:t>
            </a:r>
            <a:r>
              <a:rPr lang="en-GB" sz="2300" dirty="0" smtClean="0"/>
              <a:t>process</a:t>
            </a:r>
          </a:p>
          <a:p>
            <a:pPr lvl="1"/>
            <a:r>
              <a:rPr lang="en-GB" sz="2600" dirty="0" smtClean="0"/>
              <a:t>The performance gain is compromised by its complexity</a:t>
            </a:r>
          </a:p>
        </p:txBody>
      </p:sp>
    </p:spTree>
    <p:extLst>
      <p:ext uri="{BB962C8B-B14F-4D97-AF65-F5344CB8AC3E}">
        <p14:creationId xmlns:p14="http://schemas.microsoft.com/office/powerpoint/2010/main" val="14440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processes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Basic idea</a:t>
            </a:r>
          </a:p>
          <a:p>
            <a:pPr lvl="1"/>
            <a:r>
              <a:rPr lang="en-US" dirty="0"/>
              <a:t>Introduce a two-level threading approach: lightweight processes that </a:t>
            </a:r>
            <a:r>
              <a:rPr lang="en-US" dirty="0" smtClean="0"/>
              <a:t>can execute </a:t>
            </a:r>
            <a:r>
              <a:rPr lang="en-US" dirty="0"/>
              <a:t>user-level threads.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54" y="2759529"/>
            <a:ext cx="73723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Principle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000" dirty="0" smtClean="0"/>
              <a:t>User-level </a:t>
            </a:r>
            <a:r>
              <a:rPr lang="en-US" sz="2000" dirty="0"/>
              <a:t>thread does system call </a:t>
            </a:r>
            <a:r>
              <a:rPr lang="en-US" sz="2000" dirty="0" smtClean="0"/>
              <a:t>=&gt; </a:t>
            </a:r>
            <a:r>
              <a:rPr lang="en-US" sz="2000" dirty="0">
                <a:solidFill>
                  <a:srgbClr val="FF0000"/>
                </a:solidFill>
              </a:rPr>
              <a:t>the LWP that is executing </a:t>
            </a:r>
            <a:r>
              <a:rPr lang="en-US" sz="2000" dirty="0" smtClean="0">
                <a:solidFill>
                  <a:srgbClr val="FF0000"/>
                </a:solidFill>
              </a:rPr>
              <a:t>that thread</a:t>
            </a:r>
            <a:r>
              <a:rPr lang="en-US" sz="2000" dirty="0">
                <a:solidFill>
                  <a:srgbClr val="FF0000"/>
                </a:solidFill>
              </a:rPr>
              <a:t>, blocks</a:t>
            </a:r>
            <a:r>
              <a:rPr lang="en-US" sz="2000" dirty="0"/>
              <a:t>. The thread remains bound to the LWP.</a:t>
            </a:r>
          </a:p>
          <a:p>
            <a:pPr lvl="1" algn="just"/>
            <a:r>
              <a:rPr lang="en-US" sz="2000" dirty="0"/>
              <a:t>The kernel can </a:t>
            </a:r>
            <a:r>
              <a:rPr lang="en-US" sz="2000" dirty="0">
                <a:solidFill>
                  <a:srgbClr val="FF0000"/>
                </a:solidFill>
              </a:rPr>
              <a:t>schedule another LWP having a runnable thread bound </a:t>
            </a:r>
            <a:r>
              <a:rPr lang="en-US" sz="2000" dirty="0" smtClean="0">
                <a:solidFill>
                  <a:srgbClr val="FF0000"/>
                </a:solidFill>
              </a:rPr>
              <a:t>to it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Note: this thread can switch to any other runnable thread currently </a:t>
            </a:r>
            <a:r>
              <a:rPr lang="en-US" sz="2000" dirty="0" smtClean="0"/>
              <a:t>in user </a:t>
            </a:r>
            <a:r>
              <a:rPr lang="en-US" sz="2000" dirty="0"/>
              <a:t>space.</a:t>
            </a:r>
          </a:p>
          <a:p>
            <a:pPr lvl="1" algn="just"/>
            <a:r>
              <a:rPr lang="en-US" sz="2000" dirty="0"/>
              <a:t>A thread calls a blocking user-level operation </a:t>
            </a:r>
            <a:r>
              <a:rPr lang="en-US" sz="2000" dirty="0" smtClean="0"/>
              <a:t>=&gt; </a:t>
            </a:r>
            <a:r>
              <a:rPr lang="en-US" sz="2000" dirty="0"/>
              <a:t>do context switch to a runnable thread, (then bound to the same LWP).</a:t>
            </a:r>
          </a:p>
          <a:p>
            <a:pPr lvl="1" algn="just"/>
            <a:r>
              <a:rPr lang="en-US" sz="2000" dirty="0"/>
              <a:t>When there are no threads to schedule, an LWP may remain idle, and may even be removed (destroyed) by the kernel</a:t>
            </a:r>
            <a:r>
              <a:rPr lang="en-US" sz="2000" dirty="0" smtClean="0"/>
              <a:t>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400" b="1" dirty="0">
                <a:solidFill>
                  <a:schemeClr val="tx1"/>
                </a:solidFill>
              </a:rPr>
              <a:t>Note: </a:t>
            </a:r>
            <a:r>
              <a:rPr lang="en-US" sz="2000" dirty="0">
                <a:solidFill>
                  <a:schemeClr val="tx1"/>
                </a:solidFill>
              </a:rPr>
              <a:t>This concept has been virtually abandoned – it’s just either </a:t>
            </a:r>
            <a:r>
              <a:rPr lang="en-US" sz="2000" dirty="0">
                <a:solidFill>
                  <a:srgbClr val="FF0000"/>
                </a:solidFill>
              </a:rPr>
              <a:t>user-level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FF0000"/>
                </a:solidFill>
              </a:rPr>
              <a:t>kernel-level threads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GB" sz="2000" dirty="0">
              <a:solidFill>
                <a:schemeClr val="tx1"/>
              </a:solidFill>
            </a:endParaRPr>
          </a:p>
          <a:p>
            <a:pPr marL="274320" lvl="1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66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Threads in Distributed Systems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416977" cy="4937760"/>
          </a:xfrm>
        </p:spPr>
        <p:txBody>
          <a:bodyPr>
            <a:normAutofit/>
          </a:bodyPr>
          <a:lstStyle/>
          <a:p>
            <a:r>
              <a:rPr lang="en-GB" dirty="0" smtClean="0"/>
              <a:t>Threads allow blocking calls with out blocking the entire process</a:t>
            </a:r>
          </a:p>
          <a:p>
            <a:pPr lvl="1"/>
            <a:r>
              <a:rPr lang="en-GB" dirty="0" smtClean="0"/>
              <a:t>This makes them interesting to be used by both clients and servers in distributed system</a:t>
            </a:r>
          </a:p>
          <a:p>
            <a:r>
              <a:rPr lang="en-GB" dirty="0" smtClean="0"/>
              <a:t>Multi-threaded client use threads to realize distribution transparency</a:t>
            </a:r>
          </a:p>
          <a:p>
            <a:r>
              <a:rPr lang="en-GB" dirty="0" smtClean="0"/>
              <a:t>Example web browsers use threads to hide communication /network latency</a:t>
            </a:r>
          </a:p>
          <a:p>
            <a:pPr lvl="1"/>
            <a:r>
              <a:rPr lang="en-GB" dirty="0" smtClean="0"/>
              <a:t>Different parts that make up a page are fetched by different threads</a:t>
            </a:r>
          </a:p>
          <a:p>
            <a:pPr lvl="1"/>
            <a:r>
              <a:rPr lang="en-GB" dirty="0" smtClean="0"/>
              <a:t>Start displaying data while it is still coming in</a:t>
            </a:r>
          </a:p>
          <a:p>
            <a:pPr lvl="2"/>
            <a:r>
              <a:rPr lang="en-GB" sz="2000" dirty="0" smtClean="0"/>
              <a:t>Displays text till images and videos arrived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request-response calls to other machines (RPC)</a:t>
            </a:r>
          </a:p>
          <a:p>
            <a:pPr lvl="1"/>
            <a:r>
              <a:rPr lang="en-US" dirty="0"/>
              <a:t>A client does several calls at the same time, each one by a </a:t>
            </a:r>
            <a:r>
              <a:rPr lang="en-US" dirty="0" smtClean="0"/>
              <a:t>different thread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then waits until all results have been returned.</a:t>
            </a:r>
          </a:p>
          <a:p>
            <a:r>
              <a:rPr lang="en-US" dirty="0"/>
              <a:t>Note: if calls are to different servers, we may have a </a:t>
            </a:r>
            <a:r>
              <a:rPr lang="en-US" dirty="0">
                <a:solidFill>
                  <a:srgbClr val="0070C0"/>
                </a:solidFill>
              </a:rPr>
              <a:t>linear speed-up.</a:t>
            </a:r>
          </a:p>
        </p:txBody>
      </p:sp>
    </p:spTree>
    <p:extLst>
      <p:ext uri="{BB962C8B-B14F-4D97-AF65-F5344CB8AC3E}">
        <p14:creationId xmlns:p14="http://schemas.microsoft.com/office/powerpoint/2010/main" val="25983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Multi-threaded servers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000" dirty="0" smtClean="0"/>
              <a:t>An important use of multithreading in distributed systems is at the server side.</a:t>
            </a:r>
            <a:endParaRPr lang="en-GB" sz="1100" dirty="0" smtClean="0"/>
          </a:p>
          <a:p>
            <a:r>
              <a:rPr lang="en-GB" sz="2300" dirty="0" smtClean="0"/>
              <a:t>Main issues are: 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Improving performance </a:t>
            </a:r>
          </a:p>
          <a:p>
            <a:pPr lvl="2"/>
            <a:r>
              <a:rPr lang="en-GB" sz="1800" dirty="0" smtClean="0"/>
              <a:t>Starting a thread to handle an incoming request is much cheaper than starting a process. </a:t>
            </a:r>
          </a:p>
          <a:p>
            <a:pPr lvl="2"/>
            <a:r>
              <a:rPr lang="en-GB" sz="1800" dirty="0" smtClean="0"/>
              <a:t>Exploits parallelism to attain high performance.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GB" dirty="0" smtClean="0"/>
              <a:t>Single-threaded server can’t take advantage of multiprocessor. </a:t>
            </a:r>
          </a:p>
          <a:p>
            <a:pPr lvl="2"/>
            <a:r>
              <a:rPr lang="en-GB" sz="1800" dirty="0" smtClean="0"/>
              <a:t>Hides network latency.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GB" dirty="0"/>
              <a:t>Other work can be done while a request is coming in.</a:t>
            </a:r>
          </a:p>
          <a:p>
            <a:pPr lvl="1"/>
            <a:r>
              <a:rPr lang="en-GB" dirty="0" smtClean="0"/>
              <a:t>Better structure</a:t>
            </a:r>
          </a:p>
          <a:p>
            <a:pPr lvl="2"/>
            <a:r>
              <a:rPr lang="en-GB" sz="1800" dirty="0" smtClean="0"/>
              <a:t>Multithreaded programs tend to be </a:t>
            </a:r>
            <a:r>
              <a:rPr lang="en-GB" sz="1800" b="1" dirty="0" smtClean="0"/>
              <a:t>easier</a:t>
            </a:r>
            <a:r>
              <a:rPr lang="en-GB" sz="1800" dirty="0" smtClean="0"/>
              <a:t> to understand due to simplified flow of control</a:t>
            </a:r>
            <a:r>
              <a:rPr lang="en-GB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16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Servers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200" dirty="0" smtClean="0"/>
              <a:t>A popular multithreaded server organization is dispatcher/worker model. 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GB" sz="1900" dirty="0">
                <a:solidFill>
                  <a:schemeClr val="tx1"/>
                </a:solidFill>
              </a:rPr>
              <a:t>Dispatcher thread reads incoming requests. 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GB" sz="1900" dirty="0">
                <a:solidFill>
                  <a:schemeClr val="tx1"/>
                </a:solidFill>
              </a:rPr>
              <a:t>Worker thread is selected by the server to process a request. 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>
              <a:buNone/>
            </a:pPr>
            <a:r>
              <a:rPr lang="en-US" sz="2200" dirty="0" smtClean="0"/>
              <a:t>Figure. A multithreaded server organized in a dispatcher/worker model.</a:t>
            </a:r>
          </a:p>
        </p:txBody>
      </p:sp>
      <p:pic>
        <p:nvPicPr>
          <p:cNvPr id="11268" name="Picture 5" descr="03-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7963" y="2528786"/>
            <a:ext cx="6276109" cy="313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17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20100" cy="5029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Virtualization</a:t>
            </a:r>
            <a:r>
              <a:rPr lang="en-US" sz="2400" dirty="0" smtClean="0"/>
              <a:t> refers to the act of creating a virtual (rather than actual ) version of something, </a:t>
            </a:r>
          </a:p>
          <a:p>
            <a:pPr lvl="1"/>
            <a:r>
              <a:rPr lang="en-US" sz="2000" dirty="0" smtClean="0"/>
              <a:t>Such as computer hardware platforms, storage devices, and computer network resources. </a:t>
            </a:r>
            <a:endParaRPr lang="en-GB" sz="2000" dirty="0" smtClean="0"/>
          </a:p>
          <a:p>
            <a:r>
              <a:rPr lang="en-US" sz="2400" dirty="0" smtClean="0"/>
              <a:t>It is a logical separation of the request for some service from the physical resources that actually provide that service</a:t>
            </a:r>
            <a:endParaRPr lang="en-GB" sz="2400" dirty="0" smtClean="0"/>
          </a:p>
          <a:p>
            <a:r>
              <a:rPr lang="en-GB" sz="2400" dirty="0" smtClean="0"/>
              <a:t>Why virtualization?</a:t>
            </a:r>
          </a:p>
          <a:p>
            <a:pPr lvl="1"/>
            <a:r>
              <a:rPr lang="en-US" sz="2400" dirty="0" smtClean="0"/>
              <a:t>Portability</a:t>
            </a:r>
          </a:p>
          <a:p>
            <a:pPr lvl="2"/>
            <a:r>
              <a:rPr lang="en-US" sz="1800" dirty="0" smtClean="0"/>
              <a:t>Liberates applications, system services, and even the OS that supports them from being tied to a specific piece of hardware</a:t>
            </a:r>
          </a:p>
          <a:p>
            <a:pPr lvl="1"/>
            <a:r>
              <a:rPr lang="en-US" sz="2400" dirty="0" smtClean="0"/>
              <a:t>Hardware changes faster than software</a:t>
            </a:r>
          </a:p>
          <a:p>
            <a:pPr lvl="2"/>
            <a:r>
              <a:rPr lang="en-US" sz="1800" dirty="0" smtClean="0"/>
              <a:t>It allows to focus on logical operating environments rather than physical ones 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18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46168" cy="4937760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core idea: provide logical access to physical resources </a:t>
            </a:r>
            <a:endParaRPr lang="en-GB" dirty="0" smtClean="0"/>
          </a:p>
          <a:p>
            <a:r>
              <a:rPr lang="en-US" dirty="0" smtClean="0"/>
              <a:t>Some forms of  Virtualization</a:t>
            </a:r>
          </a:p>
          <a:p>
            <a:pPr lvl="1"/>
            <a:r>
              <a:rPr lang="en-US" dirty="0" smtClean="0"/>
              <a:t>1. Application virtualization </a:t>
            </a:r>
          </a:p>
          <a:p>
            <a:pPr lvl="2"/>
            <a:r>
              <a:rPr lang="en-US" dirty="0" smtClean="0"/>
              <a:t>Byte code, Common Intermediate Language (CIL)</a:t>
            </a:r>
          </a:p>
          <a:p>
            <a:pPr lvl="1"/>
            <a:r>
              <a:rPr lang="en-US" dirty="0" smtClean="0"/>
              <a:t>2. Desktop virtualization </a:t>
            </a:r>
          </a:p>
          <a:p>
            <a:pPr lvl="2"/>
            <a:r>
              <a:rPr lang="en-US" dirty="0" smtClean="0"/>
              <a:t>Thin client</a:t>
            </a:r>
          </a:p>
          <a:p>
            <a:pPr lvl="1"/>
            <a:r>
              <a:rPr lang="en-US" dirty="0" smtClean="0"/>
              <a:t>3. Network virtualization </a:t>
            </a:r>
          </a:p>
          <a:p>
            <a:pPr lvl="2"/>
            <a:r>
              <a:rPr lang="en-US" dirty="0" smtClean="0"/>
              <a:t>virtual private networks </a:t>
            </a:r>
          </a:p>
          <a:p>
            <a:pPr lvl="1"/>
            <a:r>
              <a:rPr lang="en-US" dirty="0" smtClean="0"/>
              <a:t>4. Server or machine virtualization</a:t>
            </a:r>
          </a:p>
          <a:p>
            <a:pPr lvl="2"/>
            <a:r>
              <a:rPr lang="en-US" dirty="0" smtClean="0"/>
              <a:t>Virtual Pc, VMWare , </a:t>
            </a:r>
            <a:r>
              <a:rPr lang="en-US" dirty="0" err="1" smtClean="0"/>
              <a:t>Virtualbox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smtClean="0"/>
              <a:t>Process</a:t>
            </a:r>
            <a:r>
              <a:rPr lang="en-GB" dirty="0" smtClean="0"/>
              <a:t> is a program in execution</a:t>
            </a:r>
          </a:p>
          <a:p>
            <a:pPr lvl="1"/>
            <a:r>
              <a:rPr lang="en-GB" dirty="0" smtClean="0"/>
              <a:t>Process ≠ program</a:t>
            </a:r>
          </a:p>
          <a:p>
            <a:pPr lvl="1"/>
            <a:r>
              <a:rPr lang="en-GB" altLang="en-US" dirty="0" smtClean="0"/>
              <a:t>The program is only part of a process;</a:t>
            </a:r>
          </a:p>
          <a:p>
            <a:pPr lvl="1"/>
            <a:r>
              <a:rPr lang="en-US" altLang="en-US" dirty="0" smtClean="0"/>
              <a:t>One program can be several processes</a:t>
            </a:r>
          </a:p>
          <a:p>
            <a:r>
              <a:rPr lang="en-US" altLang="en-US" dirty="0"/>
              <a:t>Components of a process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The program code, also called</a:t>
            </a:r>
            <a:r>
              <a:rPr lang="en-US" altLang="en-US" sz="2400" dirty="0"/>
              <a:t> </a:t>
            </a:r>
            <a:r>
              <a:rPr lang="en-US" altLang="en-US" sz="2400" b="1" u="sng" dirty="0">
                <a:solidFill>
                  <a:srgbClr val="000000"/>
                </a:solidFill>
              </a:rPr>
              <a:t>text section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Current activity including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</a:p>
          <a:p>
            <a:pPr lvl="2"/>
            <a:r>
              <a:rPr lang="en-US" altLang="en-US" b="1" u="sng" dirty="0">
                <a:solidFill>
                  <a:srgbClr val="000000"/>
                </a:solidFill>
              </a:rPr>
              <a:t>program counter, </a:t>
            </a:r>
            <a:r>
              <a:rPr lang="en-US" altLang="en-US" b="1" u="sng" dirty="0" smtClean="0">
                <a:solidFill>
                  <a:srgbClr val="000000"/>
                </a:solidFill>
              </a:rPr>
              <a:t> processor </a:t>
            </a:r>
            <a:r>
              <a:rPr lang="en-US" altLang="en-US" b="1" u="sng" dirty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altLang="en-US" sz="2400" b="1" u="sng" dirty="0">
                <a:solidFill>
                  <a:srgbClr val="000000"/>
                </a:solidFill>
              </a:rPr>
              <a:t>Stack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containing temporary data</a:t>
            </a:r>
          </a:p>
          <a:p>
            <a:pPr lvl="2"/>
            <a:r>
              <a:rPr lang="en-US" altLang="en-US" dirty="0"/>
              <a:t>Function parameters, return addresses, local variables</a:t>
            </a:r>
          </a:p>
          <a:p>
            <a:pPr lvl="1"/>
            <a:r>
              <a:rPr lang="en-US" altLang="en-US" sz="2400" b="1" u="sng" dirty="0">
                <a:solidFill>
                  <a:srgbClr val="000000"/>
                </a:solidFill>
              </a:rPr>
              <a:t>Data section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containing global variables</a:t>
            </a:r>
          </a:p>
          <a:p>
            <a:pPr lvl="1"/>
            <a:r>
              <a:rPr lang="en-US" altLang="en-US" sz="2400" b="1" u="sng" dirty="0">
                <a:solidFill>
                  <a:srgbClr val="000000"/>
                </a:solidFill>
              </a:rPr>
              <a:t>Heap :-</a:t>
            </a:r>
            <a:r>
              <a:rPr lang="en-US" altLang="en-US" sz="2400" b="1" dirty="0">
                <a:solidFill>
                  <a:srgbClr val="000000"/>
                </a:solidFill>
              </a:rPr>
              <a:t>  </a:t>
            </a:r>
            <a:r>
              <a:rPr lang="en-US" altLang="en-US" sz="2400" dirty="0">
                <a:solidFill>
                  <a:srgbClr val="000000"/>
                </a:solidFill>
              </a:rPr>
              <a:t>a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memory that is dynamically allocated during run time</a:t>
            </a:r>
          </a:p>
          <a:p>
            <a:pPr lvl="1"/>
            <a:endParaRPr lang="en-GB" sz="18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4774" y="254833"/>
            <a:ext cx="8664313" cy="7743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 Role of Virtualization in Distributed Systems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95765" y="5295901"/>
            <a:ext cx="8437413" cy="89708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Figure (a) General organization between a program, interface, and system. </a:t>
            </a:r>
          </a:p>
          <a:p>
            <a:pPr marL="0" indent="0">
              <a:buNone/>
            </a:pPr>
            <a:r>
              <a:rPr lang="en-US" sz="1800" dirty="0" smtClean="0"/>
              <a:t>(b) General organization of virtualizing system A on top of system B.</a:t>
            </a:r>
          </a:p>
        </p:txBody>
      </p:sp>
      <p:pic>
        <p:nvPicPr>
          <p:cNvPr id="13316" name="Picture 4" descr="03-05"/>
          <p:cNvPicPr>
            <a:picLocks noChangeAspect="1" noChangeArrowheads="1"/>
          </p:cNvPicPr>
          <p:nvPr/>
        </p:nvPicPr>
        <p:blipFill>
          <a:blip r:embed="rId3" cstate="print"/>
          <a:srcRect t="22076" r="61249"/>
          <a:stretch>
            <a:fillRect/>
          </a:stretch>
        </p:blipFill>
        <p:spPr bwMode="auto">
          <a:xfrm>
            <a:off x="784088" y="1778000"/>
            <a:ext cx="3762375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03-05"/>
          <p:cNvPicPr>
            <a:picLocks noChangeAspect="1" noChangeArrowheads="1"/>
          </p:cNvPicPr>
          <p:nvPr/>
        </p:nvPicPr>
        <p:blipFill>
          <a:blip r:embed="rId3" cstate="print"/>
          <a:srcRect l="60950"/>
          <a:stretch>
            <a:fillRect/>
          </a:stretch>
        </p:blipFill>
        <p:spPr bwMode="auto">
          <a:xfrm>
            <a:off x="4895850" y="1522413"/>
            <a:ext cx="3568700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20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Architectures of Virtual Machines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Computer systems often offer four types of interfaces, </a:t>
            </a:r>
            <a:r>
              <a:rPr lang="en-US" dirty="0"/>
              <a:t>at </a:t>
            </a:r>
            <a:r>
              <a:rPr lang="en-US" dirty="0" smtClean="0"/>
              <a:t>three different </a:t>
            </a:r>
            <a:r>
              <a:rPr lang="en-US" dirty="0"/>
              <a:t>levels:</a:t>
            </a:r>
            <a:endParaRPr lang="en-GB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1900" dirty="0"/>
              <a:t>An interface </a:t>
            </a:r>
            <a:r>
              <a:rPr lang="en-US" sz="1900" dirty="0" smtClean="0"/>
              <a:t>between </a:t>
            </a:r>
            <a:r>
              <a:rPr lang="en-US" sz="1900" dirty="0"/>
              <a:t>the hardware and software, referred to as the </a:t>
            </a:r>
            <a:r>
              <a:rPr lang="en-US" sz="1900" b="1" dirty="0" smtClean="0">
                <a:solidFill>
                  <a:srgbClr val="FF0000"/>
                </a:solidFill>
              </a:rPr>
              <a:t>instruction set architecture </a:t>
            </a:r>
            <a:r>
              <a:rPr lang="en-US" sz="1900" dirty="0" smtClean="0">
                <a:solidFill>
                  <a:srgbClr val="FF0000"/>
                </a:solidFill>
              </a:rPr>
              <a:t>(</a:t>
            </a:r>
            <a:r>
              <a:rPr lang="en-US" sz="1900" b="1" dirty="0" smtClean="0">
                <a:solidFill>
                  <a:srgbClr val="FF0000"/>
                </a:solidFill>
              </a:rPr>
              <a:t>ISA</a:t>
            </a:r>
            <a:r>
              <a:rPr lang="en-US" sz="1900" dirty="0" smtClean="0">
                <a:solidFill>
                  <a:srgbClr val="FF0000"/>
                </a:solidFill>
              </a:rPr>
              <a:t>), </a:t>
            </a:r>
            <a:r>
              <a:rPr lang="en-US" sz="1900" dirty="0" smtClean="0"/>
              <a:t>forming </a:t>
            </a:r>
            <a:r>
              <a:rPr lang="en-US" sz="1900" dirty="0"/>
              <a:t>the set of machine </a:t>
            </a:r>
            <a:r>
              <a:rPr lang="en-US" sz="1900" dirty="0" smtClean="0"/>
              <a:t>instructions.  This </a:t>
            </a:r>
            <a:r>
              <a:rPr lang="en-US" sz="1900" dirty="0"/>
              <a:t>set is divided into two subsets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</a:rPr>
              <a:t>Privileged instructions</a:t>
            </a:r>
            <a:r>
              <a:rPr lang="en-US" sz="2200" dirty="0"/>
              <a:t>, which are allowed to be executed only </a:t>
            </a:r>
            <a:r>
              <a:rPr lang="en-US" sz="2200" dirty="0" smtClean="0"/>
              <a:t>by the </a:t>
            </a:r>
            <a:r>
              <a:rPr lang="en-US" sz="2200" dirty="0"/>
              <a:t>operating system.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FF0000"/>
                </a:solidFill>
              </a:rPr>
              <a:t>General </a:t>
            </a:r>
            <a:r>
              <a:rPr lang="en-US" sz="2200" dirty="0">
                <a:solidFill>
                  <a:srgbClr val="FF0000"/>
                </a:solidFill>
              </a:rPr>
              <a:t>instructions</a:t>
            </a:r>
            <a:r>
              <a:rPr lang="en-US" sz="2200" dirty="0"/>
              <a:t>, which can be executed by any </a:t>
            </a:r>
            <a:r>
              <a:rPr lang="en-US" sz="2200" dirty="0" smtClean="0"/>
              <a:t>program.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1900" dirty="0"/>
              <a:t>An interface consisting of system calls offered by an </a:t>
            </a:r>
            <a:r>
              <a:rPr lang="en-GB" sz="1900" dirty="0" smtClean="0"/>
              <a:t>OS.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1900" dirty="0" smtClean="0"/>
              <a:t>An </a:t>
            </a:r>
            <a:r>
              <a:rPr lang="en-GB" sz="1900" dirty="0"/>
              <a:t>interface consisting of library calls</a:t>
            </a:r>
          </a:p>
          <a:p>
            <a:pPr lvl="2"/>
            <a:r>
              <a:rPr lang="en-GB" sz="2000" dirty="0" smtClean="0"/>
              <a:t>known as an application programming interface (API). </a:t>
            </a:r>
          </a:p>
          <a:p>
            <a:pPr lvl="2"/>
            <a:r>
              <a:rPr lang="en-GB" sz="2000" dirty="0" smtClean="0"/>
              <a:t>In many cases, the system calls are hidden by an API.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21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Logic View of the Three Interfaces</a:t>
            </a: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199" y="1219200"/>
            <a:ext cx="8446957" cy="4937760"/>
          </a:xfrm>
        </p:spPr>
        <p:txBody>
          <a:bodyPr>
            <a:normAutofit fontScale="85000" lnSpcReduction="10000"/>
          </a:bodyPr>
          <a:lstStyle/>
          <a:p>
            <a:r>
              <a:rPr lang="en-GB" sz="2400" dirty="0" smtClean="0"/>
              <a:t>Generally, Virtualization can take place at very different levels, strongly depending on the interfaces as offered by various systems components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Figure. Various interfaces offered by computer systems.</a:t>
            </a:r>
          </a:p>
        </p:txBody>
      </p:sp>
      <p:pic>
        <p:nvPicPr>
          <p:cNvPr id="16388" name="Picture 4" descr="03-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484" y="2116815"/>
            <a:ext cx="7082643" cy="264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virtualization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482263" cy="4937760"/>
          </a:xfrm>
        </p:spPr>
        <p:txBody>
          <a:bodyPr/>
          <a:lstStyle/>
          <a:p>
            <a:r>
              <a:rPr lang="en-US" dirty="0" smtClean="0"/>
              <a:t>Often, virtualization </a:t>
            </a:r>
            <a:r>
              <a:rPr lang="en-US" dirty="0"/>
              <a:t>can take place in two different </a:t>
            </a:r>
            <a:r>
              <a:rPr lang="en-US" dirty="0" smtClean="0"/>
              <a:t>ways</a:t>
            </a:r>
          </a:p>
          <a:p>
            <a:pPr lvl="1"/>
            <a:r>
              <a:rPr lang="en-US" dirty="0" smtClean="0"/>
              <a:t>Build runtime system that provides instruction set to be used for executing applications</a:t>
            </a:r>
          </a:p>
          <a:p>
            <a:pPr lvl="2"/>
            <a:r>
              <a:rPr lang="en-US" dirty="0"/>
              <a:t>Instructions can be </a:t>
            </a:r>
            <a:r>
              <a:rPr lang="en-US" dirty="0" smtClean="0"/>
              <a:t>interpreted (JVM)</a:t>
            </a:r>
          </a:p>
          <a:p>
            <a:pPr lvl="2"/>
            <a:r>
              <a:rPr lang="en-US" dirty="0"/>
              <a:t>Instructions can be </a:t>
            </a:r>
            <a:r>
              <a:rPr lang="en-US" dirty="0" smtClean="0"/>
              <a:t>emulated (</a:t>
            </a:r>
            <a:r>
              <a:rPr lang="en-US" dirty="0"/>
              <a:t>R</a:t>
            </a:r>
            <a:r>
              <a:rPr lang="en-US" dirty="0" smtClean="0"/>
              <a:t>unning </a:t>
            </a:r>
            <a:r>
              <a:rPr lang="en-US" dirty="0"/>
              <a:t>Windows applications on Unix </a:t>
            </a:r>
            <a:r>
              <a:rPr lang="en-US" dirty="0" smtClean="0"/>
              <a:t>platforms (Wine)</a:t>
            </a:r>
          </a:p>
          <a:p>
            <a:pPr lvl="3"/>
            <a:r>
              <a:rPr lang="en-US" dirty="0" smtClean="0"/>
              <a:t>The emulator has to mimic the system calls </a:t>
            </a:r>
          </a:p>
          <a:p>
            <a:pPr lvl="1"/>
            <a:r>
              <a:rPr lang="en-US" dirty="0" smtClean="0"/>
              <a:t>Provide a system </a:t>
            </a:r>
            <a:r>
              <a:rPr lang="en-US" dirty="0"/>
              <a:t>that is essentially implemented as a layer completely shielding the original </a:t>
            </a:r>
            <a:r>
              <a:rPr lang="en-US" dirty="0" smtClean="0"/>
              <a:t>hardware</a:t>
            </a:r>
          </a:p>
          <a:p>
            <a:pPr lvl="2"/>
            <a:r>
              <a:rPr lang="en-US" dirty="0" smtClean="0"/>
              <a:t>The layer is called virtual </a:t>
            </a:r>
            <a:r>
              <a:rPr lang="en-US" dirty="0"/>
              <a:t>machine monitor (VMM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It offers the </a:t>
            </a:r>
            <a:r>
              <a:rPr lang="en-US" dirty="0"/>
              <a:t>complete instruction set of that same (or other hardware) as an </a:t>
            </a:r>
            <a:r>
              <a:rPr lang="en-US" dirty="0" smtClean="0"/>
              <a:t>interface</a:t>
            </a:r>
          </a:p>
          <a:p>
            <a:pPr lvl="2"/>
            <a:r>
              <a:rPr lang="en-GB" dirty="0" smtClean="0"/>
              <a:t>Examples: </a:t>
            </a:r>
            <a:r>
              <a:rPr lang="en-GB" dirty="0" err="1" smtClean="0"/>
              <a:t>VirtualBox</a:t>
            </a:r>
            <a:r>
              <a:rPr lang="en-GB" dirty="0" smtClean="0"/>
              <a:t>, VMware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smtClean="0"/>
              <a:t>Process VMs versus VM Monitors</a:t>
            </a: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GB" sz="2000" dirty="0" smtClean="0"/>
              <a:t>(a). </a:t>
            </a:r>
            <a:r>
              <a:rPr lang="en-GB" sz="2000" b="1" dirty="0" smtClean="0"/>
              <a:t>Process VM</a:t>
            </a:r>
            <a:r>
              <a:rPr lang="en-GB" sz="2000" dirty="0" smtClean="0"/>
              <a:t>: A program is compiled to intermediate (portable) code, which is then executed by a runtime system (Example: Java VM).</a:t>
            </a:r>
          </a:p>
          <a:p>
            <a:r>
              <a:rPr lang="en-GB" sz="2000" dirty="0" smtClean="0"/>
              <a:t>(b) </a:t>
            </a:r>
            <a:r>
              <a:rPr lang="en-GB" sz="2000" b="1" dirty="0" smtClean="0"/>
              <a:t>VM Monitor: </a:t>
            </a:r>
            <a:r>
              <a:rPr lang="en-GB" sz="2000" dirty="0" smtClean="0"/>
              <a:t>A separate software layer mimics the instruction set of hardware ) a complete operating system and its applications can be supported (Example: VMware, </a:t>
            </a:r>
            <a:r>
              <a:rPr lang="en-GB" sz="2000" dirty="0" err="1" smtClean="0"/>
              <a:t>VirtualBox</a:t>
            </a:r>
            <a:r>
              <a:rPr lang="en-GB" sz="2000" dirty="0" smtClean="0"/>
              <a:t>).</a:t>
            </a:r>
            <a:endParaRPr lang="en-US" sz="20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17412" name="Picture 4" descr="03-07"/>
          <p:cNvPicPr>
            <a:picLocks noChangeAspect="1" noChangeArrowheads="1"/>
          </p:cNvPicPr>
          <p:nvPr/>
        </p:nvPicPr>
        <p:blipFill>
          <a:blip r:embed="rId3" cstate="print"/>
          <a:srcRect r="56078"/>
          <a:stretch>
            <a:fillRect/>
          </a:stretch>
        </p:blipFill>
        <p:spPr bwMode="auto">
          <a:xfrm>
            <a:off x="958561" y="1316759"/>
            <a:ext cx="3225512" cy="291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03-07"/>
          <p:cNvPicPr>
            <a:picLocks noChangeAspect="1" noChangeArrowheads="1"/>
          </p:cNvPicPr>
          <p:nvPr/>
        </p:nvPicPr>
        <p:blipFill>
          <a:blip r:embed="rId3" cstate="print"/>
          <a:srcRect l="52492"/>
          <a:stretch>
            <a:fillRect/>
          </a:stretch>
        </p:blipFill>
        <p:spPr bwMode="auto">
          <a:xfrm>
            <a:off x="4381979" y="1391583"/>
            <a:ext cx="3309793" cy="276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Application of virtual machines to distributed systems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80795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From the perspective of distributed systems, the most important application </a:t>
            </a:r>
            <a:r>
              <a:rPr lang="en-US" sz="2200" dirty="0" smtClean="0"/>
              <a:t>of virtualization </a:t>
            </a:r>
            <a:r>
              <a:rPr lang="en-US" sz="2200" dirty="0"/>
              <a:t>lies in </a:t>
            </a:r>
            <a:r>
              <a:rPr lang="en-US" sz="2200" dirty="0">
                <a:solidFill>
                  <a:srgbClr val="FF0000"/>
                </a:solidFill>
              </a:rPr>
              <a:t>cloud computing</a:t>
            </a:r>
            <a:r>
              <a:rPr lang="en-US" sz="2200" dirty="0"/>
              <a:t>.</a:t>
            </a:r>
            <a:endParaRPr lang="en-US" sz="2200" dirty="0" smtClean="0"/>
          </a:p>
          <a:p>
            <a:r>
              <a:rPr lang="en-US" dirty="0"/>
              <a:t>cloud providers offer roughly three different types of services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Infrastructure-as-a-Service:- </a:t>
            </a:r>
            <a:r>
              <a:rPr lang="en-US" dirty="0"/>
              <a:t>covering the basic infrastructure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Platform-as-a-Service:-</a:t>
            </a:r>
            <a:r>
              <a:rPr lang="en-US" dirty="0" smtClean="0"/>
              <a:t> covering system-level services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Software-as-a-Service:-</a:t>
            </a:r>
            <a:r>
              <a:rPr lang="en-US" dirty="0" smtClean="0"/>
              <a:t> containing actual applications</a:t>
            </a:r>
          </a:p>
          <a:p>
            <a:r>
              <a:rPr lang="en-US" dirty="0" smtClean="0"/>
              <a:t>Virtualization plays a key role in IaaS.</a:t>
            </a:r>
          </a:p>
          <a:p>
            <a:pPr lvl="1"/>
            <a:r>
              <a:rPr lang="en-US" dirty="0" smtClean="0"/>
              <a:t>Instead of renting out a physical machine, a cloud provider will rent out a VM (or VMM) that may possibly be sharing a physical machine with other customers </a:t>
            </a:r>
          </a:p>
          <a:p>
            <a:pPr lvl="1"/>
            <a:r>
              <a:rPr lang="en-US" dirty="0" smtClean="0"/>
              <a:t>Allows for almost complete isolation between customers (although performance isolation may not be reached).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Migration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It is an act of moving a piece of code/process from one machine to another </a:t>
            </a:r>
          </a:p>
          <a:p>
            <a:r>
              <a:rPr lang="en-GB" sz="2400" dirty="0" smtClean="0"/>
              <a:t>Reasons for code migration</a:t>
            </a:r>
          </a:p>
          <a:p>
            <a:pPr lvl="1"/>
            <a:r>
              <a:rPr lang="en-GB" sz="2000" dirty="0" smtClean="0"/>
              <a:t>Load balancing</a:t>
            </a:r>
          </a:p>
          <a:p>
            <a:pPr lvl="2"/>
            <a:r>
              <a:rPr lang="en-GB" sz="1700" dirty="0" smtClean="0"/>
              <a:t>Improving performance by moving process from heavily-loaded system to lightly-loaded system /Load balancing/ </a:t>
            </a:r>
          </a:p>
          <a:p>
            <a:pPr lvl="1"/>
            <a:r>
              <a:rPr lang="en-GB" sz="2000" dirty="0" smtClean="0"/>
              <a:t>Provide flexibility, i.e., clients don’t have to pre-install all software</a:t>
            </a:r>
          </a:p>
          <a:p>
            <a:pPr lvl="1"/>
            <a:r>
              <a:rPr lang="en-GB" sz="2000" dirty="0" smtClean="0"/>
              <a:t>Minimizing communication costs</a:t>
            </a:r>
          </a:p>
          <a:p>
            <a:pPr lvl="1"/>
            <a:r>
              <a:rPr lang="en-GB" sz="2000" dirty="0" smtClean="0"/>
              <a:t>Improving scalability</a:t>
            </a:r>
          </a:p>
          <a:p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26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moving </a:t>
            </a:r>
            <a:r>
              <a:rPr lang="en-US" dirty="0"/>
              <a:t>code to a client when needed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 client first fetches the necessary software, and then invokes the server.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Figure</a:t>
            </a:r>
            <a:r>
              <a:rPr lang="en-US" dirty="0" smtClean="0"/>
              <a:t> The principle of dynamically configuring a client to communicate to a server. </a:t>
            </a:r>
          </a:p>
        </p:txBody>
      </p:sp>
      <p:pic>
        <p:nvPicPr>
          <p:cNvPr id="33796" name="Picture 4" descr="03-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5564" y="2322868"/>
            <a:ext cx="4353973" cy="279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27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Migration Examples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Example 1: (Send Client code to Server)</a:t>
            </a:r>
          </a:p>
          <a:p>
            <a:pPr lvl="1"/>
            <a:r>
              <a:rPr lang="en-GB" dirty="0" smtClean="0"/>
              <a:t>In a client-Server system, the server holds a huge database. </a:t>
            </a:r>
          </a:p>
          <a:p>
            <a:pPr lvl="1"/>
            <a:r>
              <a:rPr lang="en-GB" dirty="0" smtClean="0"/>
              <a:t>If a client needs to perform many database operations, it may be better to </a:t>
            </a:r>
          </a:p>
          <a:p>
            <a:pPr lvl="2"/>
            <a:r>
              <a:rPr lang="en-GB" sz="1800" dirty="0" smtClean="0"/>
              <a:t>Ship part of the client application to the server and server sends only the results across the network.</a:t>
            </a:r>
          </a:p>
          <a:p>
            <a:pPr lvl="2">
              <a:buNone/>
            </a:pPr>
            <a:endParaRPr lang="en-GB" sz="1800" dirty="0" smtClean="0"/>
          </a:p>
          <a:p>
            <a:r>
              <a:rPr lang="en-GB" dirty="0" smtClean="0"/>
              <a:t>Example 2: (Send Server code to Client)</a:t>
            </a:r>
          </a:p>
          <a:p>
            <a:pPr lvl="1"/>
            <a:r>
              <a:rPr lang="en-GB" dirty="0" smtClean="0"/>
              <a:t>In many interactive DB applications, clients need to fill in forms that are subsequently translated into a series of DB operation </a:t>
            </a:r>
          </a:p>
          <a:p>
            <a:pPr lvl="1"/>
            <a:r>
              <a:rPr lang="en-GB" dirty="0" smtClean="0"/>
              <a:t>The validation of the form can be done at server side, but</a:t>
            </a:r>
          </a:p>
          <a:p>
            <a:pPr lvl="1"/>
            <a:r>
              <a:rPr lang="en-GB" dirty="0" smtClean="0"/>
              <a:t>We can move the validation code to the client side:</a:t>
            </a:r>
          </a:p>
          <a:p>
            <a:pPr lvl="2"/>
            <a:r>
              <a:rPr lang="en-GB" dirty="0" smtClean="0"/>
              <a:t>To save the computation power of the server</a:t>
            </a:r>
          </a:p>
          <a:p>
            <a:pPr lvl="2"/>
            <a:r>
              <a:rPr lang="en-GB" dirty="0" smtClean="0"/>
              <a:t>To reduce Server-Client communication cost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28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Example 3: </a:t>
            </a:r>
          </a:p>
          <a:p>
            <a:pPr lvl="1"/>
            <a:r>
              <a:rPr lang="en-GB" dirty="0" smtClean="0"/>
              <a:t>System administrator may be forced to shut down a server but does not want to stop the running processes (e.g. to change a part or even permanent shut down)</a:t>
            </a:r>
          </a:p>
          <a:p>
            <a:pPr lvl="1"/>
            <a:r>
              <a:rPr lang="en-GB" dirty="0" smtClean="0"/>
              <a:t>Temporarily freeze an environment, move to another machine and unfreeze (e.g. for debugging server production issues)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29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0124" y="1129259"/>
            <a:ext cx="8229600" cy="5376472"/>
          </a:xfrm>
        </p:spPr>
        <p:txBody>
          <a:bodyPr/>
          <a:lstStyle/>
          <a:p>
            <a:r>
              <a:rPr lang="en-GB" b="1" dirty="0"/>
              <a:t>Thread</a:t>
            </a:r>
            <a:r>
              <a:rPr lang="en-GB" dirty="0"/>
              <a:t> is a basic unit of CPU utilization;</a:t>
            </a:r>
          </a:p>
          <a:p>
            <a:pPr lvl="1"/>
            <a:r>
              <a:rPr lang="en-GB" dirty="0"/>
              <a:t>Belongs to a process</a:t>
            </a:r>
          </a:p>
          <a:p>
            <a:pPr lvl="1"/>
            <a:r>
              <a:rPr lang="en-GB" dirty="0"/>
              <a:t>Is a flow of control within a process </a:t>
            </a:r>
            <a:endParaRPr lang="en-GB" dirty="0" smtClean="0"/>
          </a:p>
          <a:p>
            <a:pPr lvl="1"/>
            <a:r>
              <a:rPr lang="en-GB" dirty="0"/>
              <a:t>consists of a program </a:t>
            </a:r>
            <a:r>
              <a:rPr lang="en-GB" dirty="0">
                <a:solidFill>
                  <a:srgbClr val="FF0000"/>
                </a:solidFill>
              </a:rPr>
              <a:t>counter (PC), a register set</a:t>
            </a:r>
            <a:r>
              <a:rPr lang="en-GB" dirty="0"/>
              <a:t>, and </a:t>
            </a:r>
            <a:r>
              <a:rPr lang="en-GB" dirty="0">
                <a:solidFill>
                  <a:srgbClr val="FF0000"/>
                </a:solidFill>
              </a:rPr>
              <a:t>a stack 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process can have a single or multiple thread </a:t>
            </a:r>
          </a:p>
          <a:p>
            <a:endParaRPr lang="en-US" dirty="0"/>
          </a:p>
        </p:txBody>
      </p:sp>
      <p:pic>
        <p:nvPicPr>
          <p:cNvPr id="5" name="Picture 1" descr="4_01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4571" y="3292267"/>
            <a:ext cx="5160706" cy="334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10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Approaches to Code Migration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434137" cy="506128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process consists of three segments</a:t>
            </a:r>
          </a:p>
          <a:p>
            <a:pPr lvl="1"/>
            <a:r>
              <a:rPr lang="en-GB" sz="1800" dirty="0" smtClean="0">
                <a:solidFill>
                  <a:srgbClr val="0070C0"/>
                </a:solidFill>
              </a:rPr>
              <a:t>Code segment: </a:t>
            </a:r>
            <a:r>
              <a:rPr lang="en-GB" sz="1800" dirty="0" smtClean="0"/>
              <a:t>contains the actual code </a:t>
            </a:r>
          </a:p>
          <a:p>
            <a:pPr lvl="1"/>
            <a:r>
              <a:rPr lang="en-GB" sz="1800" dirty="0">
                <a:solidFill>
                  <a:srgbClr val="0070C0"/>
                </a:solidFill>
              </a:rPr>
              <a:t>Resource segment: </a:t>
            </a:r>
            <a:r>
              <a:rPr lang="en-GB" sz="1800" dirty="0" smtClean="0"/>
              <a:t>contains references to external resources needed by the process. E.g., files, printers, devices, other processes </a:t>
            </a:r>
          </a:p>
          <a:p>
            <a:pPr lvl="1"/>
            <a:r>
              <a:rPr lang="en-GB" sz="1800" dirty="0">
                <a:solidFill>
                  <a:srgbClr val="0070C0"/>
                </a:solidFill>
              </a:rPr>
              <a:t>Execution segment: </a:t>
            </a:r>
            <a:r>
              <a:rPr lang="en-GB" sz="1800" dirty="0" smtClean="0"/>
              <a:t>stores the current execution state of a process, consisting of private data, the stack, and the program counter</a:t>
            </a:r>
          </a:p>
          <a:p>
            <a:r>
              <a:rPr lang="en-GB" sz="2000" dirty="0" smtClean="0"/>
              <a:t>Weak mobility</a:t>
            </a:r>
          </a:p>
          <a:p>
            <a:pPr lvl="1"/>
            <a:r>
              <a:rPr lang="en-US" sz="1800" dirty="0"/>
              <a:t>Move only code segment and </a:t>
            </a:r>
            <a:r>
              <a:rPr lang="en-US" sz="1800" dirty="0" smtClean="0"/>
              <a:t>some </a:t>
            </a:r>
            <a:r>
              <a:rPr lang="en-US" sz="1800" dirty="0"/>
              <a:t>initialization data (and reboot execution</a:t>
            </a:r>
            <a:r>
              <a:rPr lang="en-US" sz="1800" dirty="0" smtClean="0"/>
              <a:t>):</a:t>
            </a:r>
          </a:p>
          <a:p>
            <a:pPr lvl="1"/>
            <a:r>
              <a:rPr lang="en-US" sz="1800" dirty="0" smtClean="0"/>
              <a:t>The transferred program always start as new. </a:t>
            </a:r>
            <a:r>
              <a:rPr lang="en-US" sz="1800" dirty="0" err="1" smtClean="0"/>
              <a:t>E.g</a:t>
            </a:r>
            <a:r>
              <a:rPr lang="en-US" sz="1800" dirty="0" smtClean="0"/>
              <a:t> Java Applets</a:t>
            </a:r>
          </a:p>
          <a:p>
            <a:r>
              <a:rPr lang="en-GB" sz="2000" dirty="0"/>
              <a:t>Strong </a:t>
            </a:r>
            <a:r>
              <a:rPr lang="en-GB" sz="2000" dirty="0" smtClean="0"/>
              <a:t>Mobility, </a:t>
            </a:r>
            <a:r>
              <a:rPr lang="en-GB" sz="2100" dirty="0"/>
              <a:t>Migrate all three segments </a:t>
            </a:r>
          </a:p>
          <a:p>
            <a:pPr lvl="1"/>
            <a:r>
              <a:rPr lang="en-US" sz="1900" dirty="0">
                <a:solidFill>
                  <a:srgbClr val="0070C0"/>
                </a:solidFill>
              </a:rPr>
              <a:t>Migration</a:t>
            </a:r>
            <a:r>
              <a:rPr lang="en-US" sz="1900" dirty="0"/>
              <a:t>: move entire object from one machine to the </a:t>
            </a:r>
            <a:r>
              <a:rPr lang="en-US" sz="1900" dirty="0" smtClean="0"/>
              <a:t>other </a:t>
            </a:r>
          </a:p>
          <a:p>
            <a:pPr lvl="2"/>
            <a:r>
              <a:rPr lang="en-US" sz="1700" dirty="0" smtClean="0"/>
              <a:t>A </a:t>
            </a:r>
            <a:r>
              <a:rPr lang="en-US" sz="1700" dirty="0"/>
              <a:t>process could be stopped, moved to another machine and resumed execution where it left off</a:t>
            </a:r>
            <a:r>
              <a:rPr lang="en-US" sz="1700" dirty="0" smtClean="0"/>
              <a:t>.</a:t>
            </a:r>
          </a:p>
          <a:p>
            <a:pPr lvl="1"/>
            <a:r>
              <a:rPr lang="en-US" sz="1900" dirty="0" smtClean="0">
                <a:solidFill>
                  <a:srgbClr val="0070C0"/>
                </a:solidFill>
              </a:rPr>
              <a:t>Cloning</a:t>
            </a:r>
            <a:r>
              <a:rPr lang="en-US" sz="1900" dirty="0"/>
              <a:t>: start a clone, and set it in the same execution </a:t>
            </a:r>
            <a:r>
              <a:rPr lang="en-US" sz="1900" dirty="0" smtClean="0"/>
              <a:t>state.</a:t>
            </a:r>
            <a:endParaRPr lang="en-GB" sz="1200" dirty="0"/>
          </a:p>
          <a:p>
            <a:pPr lvl="2"/>
            <a:r>
              <a:rPr lang="en-GB" sz="1600" dirty="0" smtClean="0"/>
              <a:t>Multiple copies could run in parallel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30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Models for Code Migration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31</a:t>
            </a:fld>
            <a:endParaRPr kumimoji="0"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199"/>
            <a:ext cx="8229600" cy="5109411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Mobility of code can be </a:t>
            </a:r>
          </a:p>
          <a:p>
            <a:pPr lvl="1"/>
            <a:r>
              <a:rPr lang="en-GB" sz="1700" dirty="0"/>
              <a:t>Receiver-Initiated: Receiver requests code</a:t>
            </a:r>
          </a:p>
          <a:p>
            <a:pPr lvl="1"/>
            <a:r>
              <a:rPr lang="en-GB" sz="1700" dirty="0"/>
              <a:t>Sender-initiated: Sender pushes code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Figure. Alternatives for code migration.</a:t>
            </a:r>
            <a:endParaRPr lang="en-US" sz="2000" dirty="0" smtClean="0"/>
          </a:p>
        </p:txBody>
      </p:sp>
      <p:pic>
        <p:nvPicPr>
          <p:cNvPr id="34820" name="Picture 4" descr="03-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612" y="2249906"/>
            <a:ext cx="7910010" cy="3597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Migration and Local Resource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Problem</a:t>
            </a:r>
          </a:p>
          <a:p>
            <a:pPr lvl="1"/>
            <a:r>
              <a:rPr lang="en-GB" dirty="0" smtClean="0"/>
              <a:t>An object uses local resources that may or may not be available at the target site.</a:t>
            </a:r>
          </a:p>
          <a:p>
            <a:r>
              <a:rPr lang="en-GB" dirty="0" smtClean="0"/>
              <a:t>Resource Types:</a:t>
            </a:r>
          </a:p>
          <a:p>
            <a:pPr lvl="1"/>
            <a:r>
              <a:rPr lang="en-GB" b="1" dirty="0" smtClean="0"/>
              <a:t>Fixed Resources</a:t>
            </a:r>
            <a:r>
              <a:rPr lang="en-GB" dirty="0" smtClean="0"/>
              <a:t>: bound to a specific machine or environment and can not be moved (e.g. Local disk drives, communication ports)</a:t>
            </a:r>
          </a:p>
          <a:p>
            <a:pPr lvl="2"/>
            <a:r>
              <a:rPr lang="en-US" dirty="0">
                <a:latin typeface="Arial" charset="0"/>
              </a:rPr>
              <a:t>Re-Bind to locally available </a:t>
            </a:r>
            <a:r>
              <a:rPr lang="en-US" dirty="0" smtClean="0">
                <a:latin typeface="Arial" charset="0"/>
              </a:rPr>
              <a:t>resources</a:t>
            </a:r>
            <a:endParaRPr lang="en-GB" dirty="0" smtClean="0"/>
          </a:p>
          <a:p>
            <a:pPr lvl="1"/>
            <a:r>
              <a:rPr lang="en-GB" b="1" dirty="0" smtClean="0"/>
              <a:t>Unattached resources</a:t>
            </a:r>
            <a:r>
              <a:rPr lang="en-GB" dirty="0" smtClean="0"/>
              <a:t>: can easily be moved (e.g. Data files)</a:t>
            </a:r>
          </a:p>
          <a:p>
            <a:pPr lvl="2"/>
            <a:r>
              <a:rPr lang="en-GB" dirty="0" smtClean="0"/>
              <a:t>Move</a:t>
            </a:r>
          </a:p>
          <a:p>
            <a:pPr lvl="1"/>
            <a:r>
              <a:rPr lang="en-GB" b="1" dirty="0" smtClean="0"/>
              <a:t>Fastened resources</a:t>
            </a:r>
            <a:r>
              <a:rPr lang="en-GB" dirty="0" smtClean="0"/>
              <a:t>: may be possible but very costly (e.g. local databases or complete web sites)</a:t>
            </a:r>
          </a:p>
          <a:p>
            <a:pPr lvl="2"/>
            <a:r>
              <a:rPr lang="en-GB" dirty="0" smtClean="0"/>
              <a:t>Global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32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Migration in Heterogeneous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33</a:t>
            </a:fld>
            <a:endParaRPr kumimoji="0"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4853" y="1219199"/>
            <a:ext cx="8590547" cy="5205663"/>
          </a:xfrm>
        </p:spPr>
        <p:txBody>
          <a:bodyPr>
            <a:normAutofit/>
          </a:bodyPr>
          <a:lstStyle/>
          <a:p>
            <a:r>
              <a:rPr lang="en-GB" dirty="0" smtClean="0"/>
              <a:t>Main problem</a:t>
            </a:r>
          </a:p>
          <a:p>
            <a:pPr lvl="1"/>
            <a:r>
              <a:rPr lang="en-GB" dirty="0" smtClean="0"/>
              <a:t>The target machine may not be suitable to execute the migrated code</a:t>
            </a:r>
          </a:p>
          <a:p>
            <a:pPr lvl="2"/>
            <a:r>
              <a:rPr lang="en-GB" dirty="0" smtClean="0"/>
              <a:t>The definition of process/thread/processor context is highly dependent on local hardware, operating system and runtime system</a:t>
            </a:r>
          </a:p>
          <a:p>
            <a:r>
              <a:rPr lang="en-GB" dirty="0" smtClean="0"/>
              <a:t>Only solution - Virtualization</a:t>
            </a:r>
          </a:p>
          <a:p>
            <a:pPr lvl="1"/>
            <a:r>
              <a:rPr lang="en-GB" dirty="0" smtClean="0"/>
              <a:t>Make use of an abstract machine that is implemented on different platforms:</a:t>
            </a:r>
          </a:p>
          <a:p>
            <a:pPr lvl="2"/>
            <a:r>
              <a:rPr lang="en-GB" sz="2000" dirty="0" smtClean="0"/>
              <a:t>Interpreted languages, effectively having their own VM </a:t>
            </a:r>
          </a:p>
          <a:p>
            <a:pPr lvl="1"/>
            <a:r>
              <a:rPr lang="en-GB" dirty="0" smtClean="0"/>
              <a:t>Virtual machine monitors allowing migration of complete OS + apps.</a:t>
            </a:r>
          </a:p>
          <a:p>
            <a:pPr lvl="2"/>
            <a:r>
              <a:rPr lang="en-US" dirty="0" smtClean="0"/>
              <a:t>Takes considerable time</a:t>
            </a:r>
          </a:p>
          <a:p>
            <a:pPr lvl="2"/>
            <a:r>
              <a:rPr lang="en-US" dirty="0" smtClean="0"/>
              <a:t>During migration service will be unavailable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" y="1293090"/>
            <a:ext cx="5911273" cy="4063999"/>
          </a:xfrm>
        </p:spPr>
      </p:pic>
    </p:spTree>
    <p:extLst>
      <p:ext uri="{BB962C8B-B14F-4D97-AF65-F5344CB8AC3E}">
        <p14:creationId xmlns:p14="http://schemas.microsoft.com/office/powerpoint/2010/main" val="152468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End of Chapter </a:t>
            </a:r>
            <a:r>
              <a:rPr lang="en-GB" sz="4000" dirty="0" smtClean="0"/>
              <a:t>3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35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of Thread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338457" cy="49377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build </a:t>
            </a:r>
            <a:r>
              <a:rPr lang="en-US" dirty="0">
                <a:solidFill>
                  <a:srgbClr val="FF0000"/>
                </a:solidFill>
              </a:rPr>
              <a:t>virtual processors </a:t>
            </a:r>
            <a:r>
              <a:rPr lang="en-US" dirty="0"/>
              <a:t>in software, on top of physical processors</a:t>
            </a:r>
            <a:r>
              <a:rPr lang="en-US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Processor: </a:t>
            </a:r>
            <a:r>
              <a:rPr lang="en-US" dirty="0"/>
              <a:t>Provides a set of instructions along with the capability </a:t>
            </a:r>
            <a:r>
              <a:rPr lang="en-US" dirty="0" smtClean="0"/>
              <a:t>of automatically </a:t>
            </a:r>
            <a:r>
              <a:rPr lang="en-US" dirty="0"/>
              <a:t>executing a series of those instructions.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Thread: </a:t>
            </a:r>
            <a:r>
              <a:rPr lang="en-US" dirty="0" smtClean="0"/>
              <a:t>A minimal software processor in whose context a series of instructions can be executed. Saving a thread context implies stopping the current execution and saving all the data needed to continue the execution at a later stage.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Process: </a:t>
            </a:r>
            <a:r>
              <a:rPr lang="en-US" dirty="0"/>
              <a:t>A software processor in whose context one or more threads may be executed. Executing a thread, means executing a series of instructions in the context of that thread.</a:t>
            </a:r>
          </a:p>
        </p:txBody>
      </p:sp>
    </p:spTree>
    <p:extLst>
      <p:ext uri="{BB962C8B-B14F-4D97-AF65-F5344CB8AC3E}">
        <p14:creationId xmlns:p14="http://schemas.microsoft.com/office/powerpoint/2010/main" val="20849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482263" cy="506128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 technique used for pausing what the system is doing and taking on another “possibly” urgent job.</a:t>
            </a:r>
          </a:p>
          <a:p>
            <a:pPr lvl="1"/>
            <a:r>
              <a:rPr lang="en-US" sz="2100" dirty="0"/>
              <a:t>Save the </a:t>
            </a:r>
            <a:r>
              <a:rPr lang="en-US" sz="2100" dirty="0" smtClean="0"/>
              <a:t>context of </a:t>
            </a:r>
            <a:r>
              <a:rPr lang="en-US" sz="2100" dirty="0"/>
              <a:t>the current job so that it can resume back from where it has left off</a:t>
            </a:r>
          </a:p>
          <a:p>
            <a:pPr lvl="1"/>
            <a:r>
              <a:rPr lang="en-US" sz="2100" dirty="0"/>
              <a:t>Load the </a:t>
            </a:r>
            <a:r>
              <a:rPr lang="en-US" sz="2100" dirty="0" smtClean="0"/>
              <a:t>context of </a:t>
            </a:r>
            <a:r>
              <a:rPr lang="en-US" sz="2100" dirty="0"/>
              <a:t>the new job</a:t>
            </a:r>
          </a:p>
          <a:p>
            <a:pPr lvl="1"/>
            <a:r>
              <a:rPr lang="en-US" sz="2100" dirty="0"/>
              <a:t>Context switching is an overhead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Processor </a:t>
            </a:r>
            <a:r>
              <a:rPr lang="en-US" sz="2400" dirty="0">
                <a:solidFill>
                  <a:srgbClr val="0070C0"/>
                </a:solidFill>
              </a:rPr>
              <a:t>context: </a:t>
            </a:r>
            <a:r>
              <a:rPr lang="en-US" sz="2400" dirty="0"/>
              <a:t>The minimal collection of values stored in the </a:t>
            </a:r>
            <a:r>
              <a:rPr lang="en-US" sz="2400" dirty="0" smtClean="0"/>
              <a:t>registers of </a:t>
            </a:r>
            <a:r>
              <a:rPr lang="en-US" sz="2400" dirty="0"/>
              <a:t>a processor used for the execution of a series of instructions (e.g</a:t>
            </a:r>
            <a:r>
              <a:rPr lang="en-US" sz="2400" dirty="0" smtClean="0"/>
              <a:t>., stack </a:t>
            </a:r>
            <a:r>
              <a:rPr lang="en-US" sz="2400" dirty="0"/>
              <a:t>pointer, addressing registers, program counter</a:t>
            </a:r>
            <a:r>
              <a:rPr lang="en-US" sz="2400" dirty="0" smtClean="0"/>
              <a:t>).</a:t>
            </a:r>
          </a:p>
          <a:p>
            <a:pPr lvl="1"/>
            <a:r>
              <a:rPr lang="en-US" sz="2100" dirty="0" smtClean="0"/>
              <a:t>Allows to handle interrupt and resume back later on</a:t>
            </a:r>
            <a:endParaRPr lang="en-US" sz="2100" dirty="0"/>
          </a:p>
          <a:p>
            <a:r>
              <a:rPr lang="en-US" sz="2400" dirty="0">
                <a:solidFill>
                  <a:srgbClr val="0070C0"/>
                </a:solidFill>
              </a:rPr>
              <a:t>Thread context: </a:t>
            </a:r>
            <a:r>
              <a:rPr lang="en-US" sz="2400" dirty="0"/>
              <a:t>The minimal collection of values stored in registers </a:t>
            </a:r>
            <a:r>
              <a:rPr lang="en-US" sz="2400" dirty="0" smtClean="0"/>
              <a:t>and memory</a:t>
            </a:r>
            <a:r>
              <a:rPr lang="en-US" sz="2400" dirty="0"/>
              <a:t>, used for the execution of a series of instructions (i.e., </a:t>
            </a:r>
            <a:r>
              <a:rPr lang="en-US" sz="2400" dirty="0" smtClean="0"/>
              <a:t>processor context</a:t>
            </a:r>
            <a:r>
              <a:rPr lang="en-US" sz="2400" dirty="0"/>
              <a:t>, state</a:t>
            </a:r>
            <a:r>
              <a:rPr lang="en-US" sz="2400" dirty="0" smtClean="0"/>
              <a:t>).</a:t>
            </a:r>
            <a:endParaRPr lang="en-US" sz="2100" dirty="0"/>
          </a:p>
          <a:p>
            <a:r>
              <a:rPr lang="en-US" sz="2400" dirty="0">
                <a:solidFill>
                  <a:srgbClr val="0070C0"/>
                </a:solidFill>
              </a:rPr>
              <a:t>Process context: </a:t>
            </a:r>
            <a:r>
              <a:rPr lang="en-US" sz="2400" dirty="0"/>
              <a:t>The minimal collection of values stored in registers </a:t>
            </a:r>
            <a:r>
              <a:rPr lang="en-US" sz="2400" dirty="0" smtClean="0"/>
              <a:t>and memory</a:t>
            </a:r>
            <a:r>
              <a:rPr lang="en-US" sz="2400" dirty="0"/>
              <a:t>, used for the execution of a thread (i.e., thread context, but </a:t>
            </a:r>
            <a:r>
              <a:rPr lang="en-US" sz="2400" dirty="0" smtClean="0"/>
              <a:t>now also </a:t>
            </a:r>
            <a:r>
              <a:rPr lang="en-US" sz="2400" dirty="0"/>
              <a:t>at least MMU register values).</a:t>
            </a:r>
          </a:p>
        </p:txBody>
      </p:sp>
    </p:spTree>
    <p:extLst>
      <p:ext uri="{BB962C8B-B14F-4D97-AF65-F5344CB8AC3E}">
        <p14:creationId xmlns:p14="http://schemas.microsoft.com/office/powerpoint/2010/main" val="8600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Threads share the same address space. </a:t>
            </a:r>
          </a:p>
          <a:p>
            <a:pPr lvl="1"/>
            <a:r>
              <a:rPr lang="en-GB" dirty="0" smtClean="0"/>
              <a:t>Thread context switching can be done entirely independent of the operating system.</a:t>
            </a:r>
          </a:p>
          <a:p>
            <a:r>
              <a:rPr lang="en-GB" dirty="0" smtClean="0"/>
              <a:t>Process switching is generally more expensive </a:t>
            </a:r>
          </a:p>
          <a:p>
            <a:pPr lvl="1"/>
            <a:r>
              <a:rPr lang="en-GB" dirty="0" smtClean="0"/>
              <a:t>As it involves getting the OS in the loop, i.e., trapping to the kernel.</a:t>
            </a:r>
          </a:p>
          <a:p>
            <a:r>
              <a:rPr lang="en-GB" dirty="0" smtClean="0"/>
              <a:t>Creating and destroying threads is much cheaper than doing so for processes.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threads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</a:t>
            </a:r>
            <a:r>
              <a:rPr lang="en-US" dirty="0"/>
              <a:t>simple </a:t>
            </a:r>
            <a:r>
              <a:rPr lang="en-US" dirty="0" smtClean="0"/>
              <a:t>reasons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Avoid needless blocking: </a:t>
            </a:r>
            <a:r>
              <a:rPr lang="en-US" dirty="0"/>
              <a:t>a single-threaded process will block when </a:t>
            </a:r>
            <a:r>
              <a:rPr lang="en-US" dirty="0" smtClean="0"/>
              <a:t>doing I/O</a:t>
            </a:r>
            <a:r>
              <a:rPr lang="en-US" dirty="0"/>
              <a:t>; in a </a:t>
            </a:r>
            <a:r>
              <a:rPr lang="en-US" dirty="0">
                <a:solidFill>
                  <a:srgbClr val="FF0000"/>
                </a:solidFill>
              </a:rPr>
              <a:t>multi-threaded</a:t>
            </a:r>
            <a:r>
              <a:rPr lang="en-US" dirty="0"/>
              <a:t> process, the operating system can switch the </a:t>
            </a:r>
            <a:r>
              <a:rPr lang="en-US" dirty="0" smtClean="0"/>
              <a:t>CPU to </a:t>
            </a:r>
            <a:r>
              <a:rPr lang="en-US" dirty="0"/>
              <a:t>another thread in that process.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Exploit parallelism: </a:t>
            </a:r>
            <a:r>
              <a:rPr lang="en-US" dirty="0"/>
              <a:t>the threads in a multi-threaded process can </a:t>
            </a:r>
            <a:r>
              <a:rPr lang="en-US" dirty="0" smtClean="0"/>
              <a:t>be scheduled </a:t>
            </a:r>
            <a:r>
              <a:rPr lang="en-US" dirty="0"/>
              <a:t>to run in parallel on a multiprocessor or multicore processor.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Avoid process switching: </a:t>
            </a:r>
            <a:r>
              <a:rPr lang="en-US" dirty="0"/>
              <a:t>structure large applications not as a collection </a:t>
            </a:r>
            <a:r>
              <a:rPr lang="en-US" dirty="0" smtClean="0"/>
              <a:t>of processes</a:t>
            </a:r>
            <a:r>
              <a:rPr lang="en-US" dirty="0"/>
              <a:t>, but through multiple threads.</a:t>
            </a:r>
          </a:p>
        </p:txBody>
      </p:sp>
    </p:spTree>
    <p:extLst>
      <p:ext uri="{BB962C8B-B14F-4D97-AF65-F5344CB8AC3E}">
        <p14:creationId xmlns:p14="http://schemas.microsoft.com/office/powerpoint/2010/main" val="15762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Thread Implementation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Threads are generally provided in the form of a thread package.</a:t>
            </a:r>
          </a:p>
          <a:p>
            <a:r>
              <a:rPr lang="en-GB" dirty="0" smtClean="0"/>
              <a:t>Thread package contains: </a:t>
            </a:r>
          </a:p>
          <a:p>
            <a:pPr lvl="1"/>
            <a:r>
              <a:rPr lang="en-GB" sz="2600" dirty="0" smtClean="0"/>
              <a:t>Operations to create and destroy threads. </a:t>
            </a:r>
          </a:p>
          <a:p>
            <a:pPr lvl="1"/>
            <a:r>
              <a:rPr lang="en-GB" sz="2600" dirty="0" smtClean="0"/>
              <a:t>Operations on synchronization variables (mutexes and conditional variables). </a:t>
            </a:r>
          </a:p>
          <a:p>
            <a:r>
              <a:rPr lang="en-GB" dirty="0" smtClean="0"/>
              <a:t>Three approaches to thread package implementation: </a:t>
            </a:r>
          </a:p>
          <a:p>
            <a:pPr lvl="1"/>
            <a:r>
              <a:rPr lang="en-GB" sz="2600" dirty="0" smtClean="0"/>
              <a:t>User-Level Solution </a:t>
            </a:r>
          </a:p>
          <a:p>
            <a:pPr lvl="1"/>
            <a:r>
              <a:rPr lang="en-GB" sz="2600" dirty="0" smtClean="0"/>
              <a:t>Kernel-Level Solution </a:t>
            </a:r>
          </a:p>
          <a:p>
            <a:pPr lvl="1"/>
            <a:r>
              <a:rPr lang="en-GB" sz="2600" dirty="0" smtClean="0"/>
              <a:t>Lightweight Process (LWP) Solution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User level solution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sz="2200" dirty="0" smtClean="0"/>
              <a:t>All operations can be completely handled within a single process. </a:t>
            </a:r>
          </a:p>
          <a:p>
            <a:pPr algn="just"/>
            <a:r>
              <a:rPr lang="en-GB" sz="2200" dirty="0" smtClean="0"/>
              <a:t>All services provided by the kernel are done on </a:t>
            </a:r>
            <a:r>
              <a:rPr lang="en-GB" sz="2200" b="1" dirty="0" smtClean="0"/>
              <a:t>behalf of the process</a:t>
            </a:r>
            <a:r>
              <a:rPr lang="en-GB" sz="2200" dirty="0" smtClean="0"/>
              <a:t> in which a thread resides. </a:t>
            </a:r>
          </a:p>
          <a:p>
            <a:r>
              <a:rPr lang="en-GB" b="1" dirty="0" smtClean="0"/>
              <a:t>Pros</a:t>
            </a:r>
            <a:r>
              <a:rPr lang="en-GB" dirty="0" smtClean="0"/>
              <a:t>: </a:t>
            </a:r>
          </a:p>
          <a:p>
            <a:pPr lvl="1"/>
            <a:r>
              <a:rPr lang="en-GB" sz="2600" dirty="0" smtClean="0"/>
              <a:t>Cheap to create and destroy threads. </a:t>
            </a:r>
          </a:p>
          <a:p>
            <a:pPr lvl="2" algn="just"/>
            <a:r>
              <a:rPr lang="en-US" sz="2100" dirty="0"/>
              <a:t>Because all thread administration is kept in </a:t>
            </a:r>
            <a:r>
              <a:rPr lang="en-US" sz="2100" dirty="0" smtClean="0"/>
              <a:t>the user’s </a:t>
            </a:r>
            <a:r>
              <a:rPr lang="en-US" sz="2100" dirty="0"/>
              <a:t>address space, </a:t>
            </a:r>
            <a:endParaRPr lang="en-US" sz="2100" dirty="0" smtClean="0"/>
          </a:p>
          <a:p>
            <a:pPr lvl="2" algn="just"/>
            <a:r>
              <a:rPr lang="en-US" sz="2100" dirty="0" smtClean="0"/>
              <a:t>The price </a:t>
            </a:r>
            <a:r>
              <a:rPr lang="en-US" sz="2100" dirty="0"/>
              <a:t>of creating a thread is primarily </a:t>
            </a:r>
            <a:r>
              <a:rPr lang="en-US" sz="2100" dirty="0" smtClean="0"/>
              <a:t>determined by </a:t>
            </a:r>
            <a:r>
              <a:rPr lang="en-US" sz="2100" dirty="0"/>
              <a:t>the cost for allocating memory to set up a thread stack. </a:t>
            </a:r>
            <a:endParaRPr lang="en-US" sz="2100" dirty="0" smtClean="0"/>
          </a:p>
          <a:p>
            <a:pPr lvl="2" algn="just"/>
            <a:r>
              <a:rPr lang="en-US" sz="2100" dirty="0" smtClean="0"/>
              <a:t>Analogously, destroying </a:t>
            </a:r>
            <a:r>
              <a:rPr lang="en-US" sz="2100" dirty="0"/>
              <a:t>a thread mainly involves freeing memory for the stack, which </a:t>
            </a:r>
            <a:r>
              <a:rPr lang="en-US" sz="2100" dirty="0" smtClean="0"/>
              <a:t>is no </a:t>
            </a:r>
            <a:r>
              <a:rPr lang="en-US" sz="2100" dirty="0"/>
              <a:t>longer used. </a:t>
            </a:r>
            <a:endParaRPr lang="en-US" sz="2100" dirty="0" smtClean="0"/>
          </a:p>
          <a:p>
            <a:pPr lvl="2" algn="just"/>
            <a:r>
              <a:rPr lang="en-US" sz="2100" dirty="0" smtClean="0"/>
              <a:t>Both </a:t>
            </a:r>
            <a:r>
              <a:rPr lang="en-US" sz="2100" dirty="0"/>
              <a:t>operations are cheap.</a:t>
            </a:r>
            <a:endParaRPr lang="en-GB" sz="6400" dirty="0" smtClean="0"/>
          </a:p>
          <a:p>
            <a:pPr lvl="1"/>
            <a:r>
              <a:rPr lang="en-GB" sz="2600" dirty="0" smtClean="0"/>
              <a:t>Fast thread context switching. </a:t>
            </a:r>
          </a:p>
          <a:p>
            <a:r>
              <a:rPr lang="en-GB" b="1" dirty="0" smtClean="0"/>
              <a:t>Cons</a:t>
            </a:r>
            <a:r>
              <a:rPr lang="en-GB" dirty="0" smtClean="0"/>
              <a:t>: </a:t>
            </a:r>
          </a:p>
          <a:p>
            <a:pPr lvl="1" algn="just"/>
            <a:r>
              <a:rPr lang="en-GB" sz="2200" dirty="0"/>
              <a:t>If the kernel decides to block a thread, then entire process will be blocked. </a:t>
            </a:r>
            <a:endParaRPr lang="en-GB" sz="2200" dirty="0" smtClean="0"/>
          </a:p>
          <a:p>
            <a:pPr lvl="1" algn="just"/>
            <a:r>
              <a:rPr lang="en-US" sz="2200" dirty="0"/>
              <a:t>Threads are used when there are lots of external events: </a:t>
            </a:r>
            <a:r>
              <a:rPr lang="en-US" sz="2200" dirty="0" smtClean="0"/>
              <a:t>(threads </a:t>
            </a:r>
            <a:r>
              <a:rPr lang="en-US" sz="2200" dirty="0"/>
              <a:t>block </a:t>
            </a:r>
            <a:r>
              <a:rPr lang="en-US" sz="2200" dirty="0" smtClean="0"/>
              <a:t>on a </a:t>
            </a:r>
            <a:r>
              <a:rPr lang="en-US" sz="2200" dirty="0"/>
              <a:t>per-event basis ) if the kernel can’t distinguish threads, how can </a:t>
            </a:r>
            <a:r>
              <a:rPr lang="en-US" sz="2200" dirty="0" smtClean="0"/>
              <a:t>it support </a:t>
            </a:r>
            <a:r>
              <a:rPr lang="en-US" sz="2200" dirty="0"/>
              <a:t>signaling events to them?</a:t>
            </a:r>
            <a:endParaRPr lang="en-GB" sz="6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7661</TotalTime>
  <Words>2681</Words>
  <Application>Microsoft Office PowerPoint</Application>
  <PresentationFormat>On-screen Show (4:3)</PresentationFormat>
  <Paragraphs>360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Bookman Old Style</vt:lpstr>
      <vt:lpstr>Gill Sans MT</vt:lpstr>
      <vt:lpstr>Times New Roman</vt:lpstr>
      <vt:lpstr>Wingdings</vt:lpstr>
      <vt:lpstr>Wingdings 3</vt:lpstr>
      <vt:lpstr>Origin</vt:lpstr>
      <vt:lpstr>Chapter 3-Processes</vt:lpstr>
      <vt:lpstr>Introduction</vt:lpstr>
      <vt:lpstr>Thread</vt:lpstr>
      <vt:lpstr>Basic idea of Thread</vt:lpstr>
      <vt:lpstr>Context Switching</vt:lpstr>
      <vt:lpstr>Observations</vt:lpstr>
      <vt:lpstr>Why use threads</vt:lpstr>
      <vt:lpstr>Thread Implementation</vt:lpstr>
      <vt:lpstr>User level solution</vt:lpstr>
      <vt:lpstr>Kernel-level solution</vt:lpstr>
      <vt:lpstr>Cont…</vt:lpstr>
      <vt:lpstr>Lightweight processes</vt:lpstr>
      <vt:lpstr>Principle operation</vt:lpstr>
      <vt:lpstr>Threads in Distributed Systems</vt:lpstr>
      <vt:lpstr>Cont…</vt:lpstr>
      <vt:lpstr>Multi-threaded servers</vt:lpstr>
      <vt:lpstr>Multithreaded Servers </vt:lpstr>
      <vt:lpstr>Virtualization</vt:lpstr>
      <vt:lpstr>Cont…</vt:lpstr>
      <vt:lpstr>The Role of Virtualization in Distributed Systems</vt:lpstr>
      <vt:lpstr>Architectures of Virtual Machines</vt:lpstr>
      <vt:lpstr>Logic View of the Three Interfaces</vt:lpstr>
      <vt:lpstr>Ways of virtualization</vt:lpstr>
      <vt:lpstr>Process VMs versus VM Monitors</vt:lpstr>
      <vt:lpstr>Application of virtual machines to distributed systems</vt:lpstr>
      <vt:lpstr>Code Migration</vt:lpstr>
      <vt:lpstr>Flexibility</vt:lpstr>
      <vt:lpstr>Code Migration Examples </vt:lpstr>
      <vt:lpstr>Cont...</vt:lpstr>
      <vt:lpstr>Approaches to Code Migration</vt:lpstr>
      <vt:lpstr>Models for Code Migration</vt:lpstr>
      <vt:lpstr>Migration and Local Resource</vt:lpstr>
      <vt:lpstr>Migration in Heterogeneous Systems</vt:lpstr>
      <vt:lpstr>.</vt:lpstr>
      <vt:lpstr>End of Chapter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Armstrong</dc:creator>
  <cp:lastModifiedBy>hp</cp:lastModifiedBy>
  <cp:revision>298</cp:revision>
  <dcterms:created xsi:type="dcterms:W3CDTF">2005-10-24T20:12:14Z</dcterms:created>
  <dcterms:modified xsi:type="dcterms:W3CDTF">2024-03-09T10:13:07Z</dcterms:modified>
</cp:coreProperties>
</file>