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34"/>
  </p:notesMasterIdLst>
  <p:sldIdLst>
    <p:sldId id="256" r:id="rId2"/>
    <p:sldId id="286" r:id="rId3"/>
    <p:sldId id="288" r:id="rId4"/>
    <p:sldId id="257" r:id="rId5"/>
    <p:sldId id="258" r:id="rId6"/>
    <p:sldId id="308" r:id="rId7"/>
    <p:sldId id="309" r:id="rId8"/>
    <p:sldId id="259" r:id="rId9"/>
    <p:sldId id="310" r:id="rId10"/>
    <p:sldId id="261" r:id="rId11"/>
    <p:sldId id="311" r:id="rId12"/>
    <p:sldId id="260" r:id="rId13"/>
    <p:sldId id="312" r:id="rId14"/>
    <p:sldId id="289" r:id="rId15"/>
    <p:sldId id="290" r:id="rId16"/>
    <p:sldId id="291" r:id="rId17"/>
    <p:sldId id="300" r:id="rId18"/>
    <p:sldId id="293" r:id="rId19"/>
    <p:sldId id="294" r:id="rId20"/>
    <p:sldId id="265" r:id="rId21"/>
    <p:sldId id="295" r:id="rId22"/>
    <p:sldId id="296" r:id="rId23"/>
    <p:sldId id="304" r:id="rId24"/>
    <p:sldId id="297" r:id="rId25"/>
    <p:sldId id="301" r:id="rId26"/>
    <p:sldId id="302" r:id="rId27"/>
    <p:sldId id="306" r:id="rId28"/>
    <p:sldId id="307" r:id="rId29"/>
    <p:sldId id="305" r:id="rId30"/>
    <p:sldId id="298" r:id="rId31"/>
    <p:sldId id="313" r:id="rId32"/>
    <p:sldId id="299" r:id="rId33"/>
  </p:sldIdLst>
  <p:sldSz cx="9144000" cy="73152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79961" autoAdjust="0"/>
  </p:normalViewPr>
  <p:slideViewPr>
    <p:cSldViewPr snapToGrid="0">
      <p:cViewPr varScale="1">
        <p:scale>
          <a:sx n="66" d="100"/>
          <a:sy n="66" d="100"/>
        </p:scale>
        <p:origin x="1930" y="4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685800"/>
            <a:ext cx="42862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5DFFE05-551B-4194-ADFC-9756D5C090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13CDEA-D397-4B41-98CE-E589CC5AA9F7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2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75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71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C14FB-9E13-4364-9B94-58A22D5B21E8}" type="slidenum">
              <a:rPr lang="en-US"/>
              <a:pPr/>
              <a:t>20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54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0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1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44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5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2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8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E23D7-5D2A-45A5-AAA0-842266BC122F}" type="slidenum">
              <a:rPr lang="en-US"/>
              <a:pPr/>
              <a:t>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9DF34-54C9-4674-A1E5-ED87C3568191}" type="slidenum">
              <a:rPr lang="en-US"/>
              <a:pPr/>
              <a:t>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15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22337-F231-4965-A5E5-9EF95330CE9B}" type="slidenum">
              <a:rPr lang="en-US"/>
              <a:pPr/>
              <a:t>8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41416-492F-409C-BAA8-56DD24DB7E5B}" type="slidenum">
              <a:rPr lang="en-US"/>
              <a:pPr/>
              <a:t>10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45D29-6CD3-40CE-AC01-986AACBF2414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FFE05-551B-4194-ADFC-9756D5C090B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145280"/>
            <a:ext cx="6858000" cy="105664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466080"/>
            <a:ext cx="6858000" cy="5689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1" y="6778752"/>
            <a:ext cx="2286000" cy="390144"/>
          </a:xfrm>
        </p:spPr>
        <p:txBody>
          <a:bodyPr/>
          <a:lstStyle>
            <a:lvl1pPr>
              <a:defRPr sz="1400"/>
            </a:lvl1pPr>
          </a:lstStyle>
          <a:p>
            <a:fld id="{45EDF959-CA3B-4668-B84F-5FBED6A898E9}" type="datetime1">
              <a:rPr lang="en-US" smtClean="0"/>
              <a:t>3/9/2024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778752"/>
            <a:ext cx="3474720" cy="3901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4" y="6778752"/>
            <a:ext cx="1219200" cy="390144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891280"/>
            <a:ext cx="7315200" cy="1365504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384800"/>
            <a:ext cx="7315200" cy="73152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891280"/>
            <a:ext cx="228600" cy="13655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384800"/>
            <a:ext cx="228600" cy="73152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CD80-B597-4041-9DE3-29C00908145D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92950"/>
            <a:ext cx="2057400" cy="624162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950"/>
            <a:ext cx="6019800" cy="624162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E015-F608-4B6F-A747-0CC538FA3F0A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776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434534" y="3415417"/>
            <a:ext cx="624230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B392-5922-4B19-B6B0-BC1F3DCAB64F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00480"/>
            <a:ext cx="8229600" cy="52669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169920"/>
            <a:ext cx="6858000" cy="113792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51680"/>
            <a:ext cx="6781800" cy="12192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778752"/>
            <a:ext cx="2286000" cy="390144"/>
          </a:xfrm>
        </p:spPr>
        <p:txBody>
          <a:bodyPr/>
          <a:lstStyle/>
          <a:p>
            <a:fld id="{1053F29D-E5D1-404C-9EA8-AB0608D6DFEE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778752"/>
            <a:ext cx="3474720" cy="390144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50" y="6778752"/>
            <a:ext cx="1520953" cy="390144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3007360"/>
            <a:ext cx="7315200" cy="1365504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3007360"/>
            <a:ext cx="228600" cy="136550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8229600" cy="9753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9FF1F-053D-4A9C-B15B-48ECD42519D0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300480"/>
            <a:ext cx="4041648" cy="52669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97229"/>
            <a:ext cx="4041648" cy="52669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8229600" cy="97536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71600"/>
            <a:ext cx="4040188" cy="73152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4" y="1381760"/>
            <a:ext cx="4041775" cy="73152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15713-53FA-44AF-BCE3-7C9425779625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275840"/>
            <a:ext cx="4038600" cy="43078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275840"/>
            <a:ext cx="4038600" cy="430784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"/>
            <a:ext cx="8229600" cy="97536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D2B6-D484-44EB-A381-D8C31227E903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940-6C80-4F84-BE81-B4F467D71418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776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1" y="325120"/>
            <a:ext cx="2514600" cy="89408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1" y="1300483"/>
            <a:ext cx="2514600" cy="5166361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9DD1-482F-4C2F-8731-3F23A1580D36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776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2959477" y="3545840"/>
            <a:ext cx="6437376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1" y="325120"/>
            <a:ext cx="571500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248"/>
            <a:ext cx="8229600" cy="719667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032000"/>
            <a:ext cx="8229600" cy="4554931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00480"/>
            <a:ext cx="8229600" cy="56896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EF2B-443F-4F00-9704-DA542B5EF0A5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776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34247"/>
            <a:ext cx="182880" cy="7315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62560"/>
            <a:ext cx="8229600" cy="105664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300480"/>
            <a:ext cx="8229600" cy="523768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780106"/>
            <a:ext cx="2289048" cy="39014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0AD99D-BAD5-4815-8C1F-F503E040EFD8}" type="datetime1">
              <a:rPr lang="en-US" smtClean="0"/>
              <a:t>3/9/2024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780106"/>
            <a:ext cx="3505200" cy="39014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780106"/>
            <a:ext cx="1981200" cy="39014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776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219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2743" y="6902652"/>
            <a:ext cx="203572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/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3200" dirty="0" smtClean="0"/>
              <a:t>Chapter 2: </a:t>
            </a:r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Agmas</a:t>
            </a:r>
            <a:r>
              <a:rPr lang="en-GB" dirty="0" smtClean="0"/>
              <a:t> G.</a:t>
            </a:r>
            <a:r>
              <a:rPr lang="en-GB" dirty="0" smtClean="0"/>
              <a:t>. 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Resource-based architectures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 smtClean="0"/>
              <a:t>Viewed as </a:t>
            </a:r>
            <a:r>
              <a:rPr lang="en-US" sz="2200" dirty="0"/>
              <a:t>a huge </a:t>
            </a:r>
            <a:r>
              <a:rPr lang="en-US" sz="2200" dirty="0" smtClean="0"/>
              <a:t>collection of </a:t>
            </a:r>
            <a:r>
              <a:rPr lang="en-US" sz="2200" dirty="0"/>
              <a:t>resources that are individually managed by components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Resources may </a:t>
            </a:r>
            <a:r>
              <a:rPr lang="en-US" sz="2200" dirty="0"/>
              <a:t>be added or removed by (remote) applications, and likewise </a:t>
            </a:r>
            <a:r>
              <a:rPr lang="en-US" sz="2200" dirty="0" smtClean="0"/>
              <a:t>can be retrieved </a:t>
            </a:r>
            <a:r>
              <a:rPr lang="en-US" sz="2200" dirty="0"/>
              <a:t>or modified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This approach has now been widely adopted </a:t>
            </a:r>
            <a:r>
              <a:rPr lang="en-US" sz="2200" dirty="0" smtClean="0"/>
              <a:t>for the </a:t>
            </a:r>
            <a:r>
              <a:rPr lang="en-US" sz="2200" dirty="0"/>
              <a:t>Web and is known as </a:t>
            </a:r>
            <a:r>
              <a:rPr lang="en-US" sz="2200" b="1" dirty="0"/>
              <a:t>Representational State Transfer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b="1" dirty="0">
                <a:solidFill>
                  <a:srgbClr val="FF0000"/>
                </a:solidFill>
              </a:rPr>
              <a:t>REST</a:t>
            </a:r>
            <a:r>
              <a:rPr lang="en-US" sz="2200" dirty="0"/>
              <a:t>) [</a:t>
            </a:r>
            <a:r>
              <a:rPr lang="en-US" sz="2200" dirty="0" smtClean="0"/>
              <a:t>Fielding, 2000].</a:t>
            </a:r>
          </a:p>
          <a:p>
            <a:pPr algn="just"/>
            <a:r>
              <a:rPr lang="en-US" sz="2200" dirty="0"/>
              <a:t>There are four key characteristics of what are known as </a:t>
            </a:r>
            <a:r>
              <a:rPr lang="en-US" sz="2200" b="1" dirty="0" smtClean="0"/>
              <a:t>RESTful </a:t>
            </a:r>
            <a:r>
              <a:rPr lang="fr-FR" sz="2200" b="1" dirty="0" smtClean="0"/>
              <a:t>architectures </a:t>
            </a:r>
            <a:r>
              <a:rPr lang="fr-FR" sz="2200" dirty="0"/>
              <a:t>[Pautasso et al., 2008]:</a:t>
            </a:r>
            <a:endParaRPr lang="en-GB" sz="2200" dirty="0" smtClean="0"/>
          </a:p>
          <a:p>
            <a:pPr marL="731520" lvl="1" indent="-457200" algn="just">
              <a:buFont typeface="+mj-lt"/>
              <a:buAutoNum type="arabicPeriod"/>
            </a:pPr>
            <a:r>
              <a:rPr lang="en-US" sz="2000" dirty="0" smtClean="0"/>
              <a:t>Resources </a:t>
            </a:r>
            <a:r>
              <a:rPr lang="en-US" sz="2000" dirty="0"/>
              <a:t>are identified through a single naming scheme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dirty="0"/>
              <a:t>services offer the same interface, consisting of at most four </a:t>
            </a:r>
            <a:r>
              <a:rPr lang="en-US" sz="2000" dirty="0" smtClean="0"/>
              <a:t>operations, as </a:t>
            </a:r>
            <a:r>
              <a:rPr lang="en-US" sz="2000" dirty="0"/>
              <a:t>shown in </a:t>
            </a:r>
            <a:r>
              <a:rPr lang="en-US" sz="2000" dirty="0" smtClean="0"/>
              <a:t>the following figure. 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000" dirty="0" smtClean="0"/>
              <a:t>Messages </a:t>
            </a:r>
            <a:r>
              <a:rPr lang="en-US" sz="2000" dirty="0"/>
              <a:t>sent to or from a service are fully </a:t>
            </a:r>
            <a:r>
              <a:rPr lang="en-US" sz="2000" dirty="0" smtClean="0"/>
              <a:t>self-described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 sz="2000" dirty="0" smtClean="0"/>
              <a:t>After </a:t>
            </a:r>
            <a:r>
              <a:rPr lang="en-US" sz="2000" dirty="0"/>
              <a:t>executing an operation at a service, that component forgets </a:t>
            </a:r>
            <a:r>
              <a:rPr lang="en-US" sz="2000" dirty="0" smtClean="0"/>
              <a:t>everything about </a:t>
            </a:r>
            <a:r>
              <a:rPr lang="en-US" sz="2000" dirty="0"/>
              <a:t>the </a:t>
            </a:r>
            <a:r>
              <a:rPr lang="en-US" sz="2000" dirty="0" smtClean="0"/>
              <a:t>caller(</a:t>
            </a:r>
            <a:r>
              <a:rPr lang="en-US" sz="1800" b="1" dirty="0"/>
              <a:t>stateless </a:t>
            </a:r>
            <a:r>
              <a:rPr lang="en-US" sz="1800" b="1" dirty="0" smtClean="0"/>
              <a:t>execution)</a:t>
            </a:r>
            <a:endParaRPr lang="en-US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four operations available in RESTful architectures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Components </a:t>
            </a:r>
          </a:p>
          <a:p>
            <a:pPr lvl="1"/>
            <a:r>
              <a:rPr lang="en-US" dirty="0" smtClean="0"/>
              <a:t>Resources </a:t>
            </a:r>
          </a:p>
          <a:p>
            <a:pPr lvl="1"/>
            <a:r>
              <a:rPr lang="en-GB" sz="2200" dirty="0" smtClean="0"/>
              <a:t>Components</a:t>
            </a:r>
            <a:r>
              <a:rPr lang="en-GB" sz="2200" dirty="0"/>
              <a:t>, that interact with the </a:t>
            </a:r>
            <a:r>
              <a:rPr lang="en-GB" sz="2200" dirty="0" smtClean="0"/>
              <a:t>resource </a:t>
            </a:r>
            <a:endParaRPr lang="en-GB" sz="2200" dirty="0"/>
          </a:p>
          <a:p>
            <a:r>
              <a:rPr lang="en-US" dirty="0" smtClean="0"/>
              <a:t>Connectors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Queries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9" y="1823171"/>
            <a:ext cx="7878475" cy="21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Event–based Architecture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Event based architecture supports </a:t>
            </a:r>
            <a:r>
              <a:rPr lang="en-GB" sz="2000" dirty="0" smtClean="0">
                <a:solidFill>
                  <a:srgbClr val="FF0000"/>
                </a:solidFill>
              </a:rPr>
              <a:t>publish-subscribe</a:t>
            </a:r>
            <a:r>
              <a:rPr lang="en-GB" sz="2000" dirty="0" smtClean="0"/>
              <a:t> communication</a:t>
            </a:r>
          </a:p>
          <a:p>
            <a:pPr lvl="1"/>
            <a:r>
              <a:rPr lang="en-GB" sz="1800" b="1" dirty="0"/>
              <a:t>Publisher</a:t>
            </a:r>
            <a:r>
              <a:rPr lang="en-GB" sz="1800" dirty="0"/>
              <a:t>: </a:t>
            </a:r>
            <a:r>
              <a:rPr lang="en-GB" sz="1800" dirty="0" smtClean="0"/>
              <a:t>components that announce </a:t>
            </a:r>
            <a:r>
              <a:rPr lang="en-GB" sz="1800" dirty="0"/>
              <a:t>data </a:t>
            </a:r>
            <a:r>
              <a:rPr lang="en-GB" sz="1800" dirty="0" smtClean="0"/>
              <a:t>to be shared </a:t>
            </a:r>
            <a:endParaRPr lang="en-GB" sz="1800" dirty="0"/>
          </a:p>
          <a:p>
            <a:pPr lvl="1"/>
            <a:r>
              <a:rPr lang="en-GB" sz="1800" b="1" dirty="0"/>
              <a:t>Subscriber</a:t>
            </a:r>
            <a:r>
              <a:rPr lang="en-GB" sz="1800" dirty="0"/>
              <a:t>: </a:t>
            </a:r>
            <a:r>
              <a:rPr lang="en-GB" sz="1800" dirty="0" smtClean="0"/>
              <a:t>components </a:t>
            </a:r>
            <a:r>
              <a:rPr lang="en-GB" sz="1800" dirty="0"/>
              <a:t>register their interest for published data. </a:t>
            </a:r>
            <a:endParaRPr lang="en-GB" sz="1800" dirty="0" smtClean="0"/>
          </a:p>
          <a:p>
            <a:r>
              <a:rPr lang="en-GB" sz="2000" dirty="0" smtClean="0"/>
              <a:t>Decouples sender and receiver (asynchronous communication)</a:t>
            </a:r>
          </a:p>
          <a:p>
            <a:pPr lvl="1"/>
            <a:r>
              <a:rPr lang="en-GB" sz="1800" dirty="0" smtClean="0"/>
              <a:t>Both parties don’t need to be up at the time of communication</a:t>
            </a:r>
          </a:p>
          <a:p>
            <a:r>
              <a:rPr lang="en-GB" sz="2000" dirty="0" smtClean="0"/>
              <a:t>Event can be considered as “</a:t>
            </a:r>
            <a:r>
              <a:rPr lang="en-US" sz="2000" dirty="0" smtClean="0"/>
              <a:t>a significant change in state”</a:t>
            </a:r>
            <a:endParaRPr lang="en-GB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0" y="32756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74474"/>
            <a:ext cx="8074152" cy="34347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200" dirty="0"/>
              <a:t>Components</a:t>
            </a:r>
            <a:r>
              <a:rPr lang="en-GB" dirty="0"/>
              <a:t>: </a:t>
            </a:r>
          </a:p>
          <a:p>
            <a:pPr lvl="1"/>
            <a:r>
              <a:rPr lang="en-GB" sz="2200" dirty="0"/>
              <a:t>Can be an instance of a class or simply a module. </a:t>
            </a:r>
          </a:p>
          <a:p>
            <a:r>
              <a:rPr lang="en-GB" sz="2200" dirty="0"/>
              <a:t>Connectors</a:t>
            </a:r>
            <a:r>
              <a:rPr lang="en-GB" dirty="0"/>
              <a:t>: </a:t>
            </a:r>
          </a:p>
          <a:p>
            <a:pPr lvl="1"/>
            <a:r>
              <a:rPr lang="en-GB" sz="2200" dirty="0"/>
              <a:t>Event </a:t>
            </a:r>
            <a:r>
              <a:rPr lang="en-GB" sz="2200" dirty="0" smtClean="0"/>
              <a:t>buses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software components, their interactions, and their placement leads to an instance of a software architecture, also called a </a:t>
            </a:r>
            <a:r>
              <a:rPr lang="en-GB" dirty="0" smtClean="0">
                <a:solidFill>
                  <a:srgbClr val="FF0000"/>
                </a:solidFill>
              </a:rPr>
              <a:t>system architecture</a:t>
            </a:r>
            <a:r>
              <a:rPr lang="en-GB" dirty="0" smtClean="0"/>
              <a:t>. </a:t>
            </a:r>
          </a:p>
          <a:p>
            <a:r>
              <a:rPr lang="en-GB" dirty="0" smtClean="0"/>
              <a:t>System architecture are of three types: </a:t>
            </a:r>
          </a:p>
          <a:p>
            <a:pPr lvl="1"/>
            <a:r>
              <a:rPr lang="en-GB" b="1" dirty="0" smtClean="0"/>
              <a:t>Centralized</a:t>
            </a:r>
            <a:r>
              <a:rPr lang="en-GB" dirty="0" smtClean="0"/>
              <a:t> - most components located on a single machine </a:t>
            </a:r>
          </a:p>
          <a:p>
            <a:pPr lvl="1"/>
            <a:r>
              <a:rPr lang="en-GB" b="1" dirty="0" smtClean="0"/>
              <a:t>Decentralized</a:t>
            </a:r>
            <a:r>
              <a:rPr lang="en-GB" dirty="0" smtClean="0"/>
              <a:t> - most machines have approximately the same functionality </a:t>
            </a:r>
          </a:p>
          <a:p>
            <a:pPr lvl="1"/>
            <a:r>
              <a:rPr lang="en-GB" b="1" dirty="0" smtClean="0"/>
              <a:t>Hybrid</a:t>
            </a:r>
            <a:r>
              <a:rPr lang="en-GB" dirty="0" smtClean="0"/>
              <a:t> - some combination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Centralized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0480"/>
            <a:ext cx="8445500" cy="5266944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 smtClean="0"/>
              <a:t>In the basic client-server model, processes in a distributed system are divided into two (possibly overlapping) groups.</a:t>
            </a:r>
          </a:p>
          <a:p>
            <a:pPr lvl="1"/>
            <a:r>
              <a:rPr lang="en-GB" sz="2800" dirty="0" smtClean="0"/>
              <a:t>Server:- is a process implementing a specific service </a:t>
            </a:r>
            <a:r>
              <a:rPr lang="en-GB" sz="2800" dirty="0" err="1" smtClean="0"/>
              <a:t>E.g</a:t>
            </a:r>
            <a:r>
              <a:rPr lang="en-GB" sz="2800" dirty="0" smtClean="0"/>
              <a:t> File server</a:t>
            </a:r>
          </a:p>
          <a:p>
            <a:pPr lvl="1"/>
            <a:r>
              <a:rPr lang="en-GB" sz="2800" dirty="0" smtClean="0"/>
              <a:t>Client:-is a process that requests a service</a:t>
            </a:r>
          </a:p>
          <a:p>
            <a:r>
              <a:rPr lang="en-US" sz="2800" dirty="0"/>
              <a:t>Clients and servers can be on different machines</a:t>
            </a:r>
          </a:p>
          <a:p>
            <a:r>
              <a:rPr lang="en-US" sz="2800" dirty="0"/>
              <a:t>Clients follow request/reply model with respect to using services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US" dirty="0" smtClean="0"/>
          </a:p>
          <a:p>
            <a:r>
              <a:rPr lang="en-US" dirty="0" smtClean="0"/>
              <a:t>Figure General interaction between a client and a server.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4" descr="02-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7983" y="3507124"/>
            <a:ext cx="6034517" cy="245095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Communication between a client and a server can be implemented by :</a:t>
            </a:r>
          </a:p>
          <a:p>
            <a:pPr lvl="1"/>
            <a:r>
              <a:rPr lang="en-GB" sz="1900" b="1" dirty="0" smtClean="0"/>
              <a:t>Connectionless</a:t>
            </a:r>
            <a:r>
              <a:rPr lang="en-GB" sz="1900" dirty="0" smtClean="0"/>
              <a:t> protocol when the underlying network is fairly reliable like </a:t>
            </a:r>
            <a:r>
              <a:rPr lang="en-GB" sz="1900" dirty="0" smtClean="0">
                <a:solidFill>
                  <a:srgbClr val="FF0000"/>
                </a:solidFill>
              </a:rPr>
              <a:t>local-area networks </a:t>
            </a:r>
            <a:r>
              <a:rPr lang="en-GB" sz="1900" dirty="0" smtClean="0"/>
              <a:t>(UDP)</a:t>
            </a:r>
          </a:p>
          <a:p>
            <a:pPr lvl="1"/>
            <a:r>
              <a:rPr lang="en-GB" sz="1900" b="1" dirty="0" smtClean="0"/>
              <a:t>Connection-oriented</a:t>
            </a:r>
            <a:r>
              <a:rPr lang="en-GB" sz="1900" dirty="0" smtClean="0"/>
              <a:t> protocol in WANs, (TCP)</a:t>
            </a:r>
          </a:p>
          <a:p>
            <a:r>
              <a:rPr lang="en-GB" sz="2000" dirty="0" smtClean="0"/>
              <a:t>Connectionless communication is efficient</a:t>
            </a:r>
          </a:p>
          <a:p>
            <a:pPr lvl="1"/>
            <a:r>
              <a:rPr lang="en-GB" sz="1800" dirty="0" smtClean="0"/>
              <a:t>Simply packages a message for the server, identifying the service it wants, along with the necessary input data</a:t>
            </a:r>
          </a:p>
          <a:p>
            <a:pPr lvl="1"/>
            <a:endParaRPr lang="en-GB" sz="1000" dirty="0" smtClean="0"/>
          </a:p>
          <a:p>
            <a:r>
              <a:rPr lang="en-GB" sz="2000" dirty="0" smtClean="0"/>
              <a:t>But, it is hard for a sender to detect if the message is successfully received</a:t>
            </a:r>
          </a:p>
          <a:p>
            <a:pPr lvl="1"/>
            <a:r>
              <a:rPr lang="en-GB" sz="1800" dirty="0" smtClean="0"/>
              <a:t>Failure of any sort means no reply</a:t>
            </a:r>
          </a:p>
          <a:p>
            <a:pPr lvl="1"/>
            <a:endParaRPr lang="en-GB" sz="1000" dirty="0" smtClean="0"/>
          </a:p>
          <a:p>
            <a:r>
              <a:rPr lang="en-GB" sz="2000" dirty="0" smtClean="0"/>
              <a:t>Possibilities: </a:t>
            </a:r>
          </a:p>
          <a:p>
            <a:pPr lvl="1"/>
            <a:r>
              <a:rPr lang="en-GB" sz="1800" dirty="0" smtClean="0"/>
              <a:t>Request message was lost </a:t>
            </a:r>
          </a:p>
          <a:p>
            <a:pPr lvl="1"/>
            <a:r>
              <a:rPr lang="en-GB" sz="1800" dirty="0" smtClean="0"/>
              <a:t>Reply message was lost </a:t>
            </a:r>
          </a:p>
          <a:p>
            <a:pPr lvl="1"/>
            <a:r>
              <a:rPr lang="en-GB" sz="1800" dirty="0" smtClean="0"/>
              <a:t>Server failed either before, during or after performing the service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 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100" y="1300480"/>
            <a:ext cx="8750300" cy="5266944"/>
          </a:xfrm>
        </p:spPr>
        <p:txBody>
          <a:bodyPr/>
          <a:lstStyle/>
          <a:p>
            <a:r>
              <a:rPr lang="en-GB" sz="2200" dirty="0" smtClean="0"/>
              <a:t>Common approach to lost request in connectionless communication: </a:t>
            </a:r>
          </a:p>
          <a:p>
            <a:pPr lvl="1"/>
            <a:r>
              <a:rPr lang="en-GB" sz="2200" dirty="0" smtClean="0"/>
              <a:t>Re-transmission (resending request )</a:t>
            </a:r>
          </a:p>
          <a:p>
            <a:pPr lvl="2"/>
            <a:r>
              <a:rPr lang="en-GB" dirty="0" smtClean="0"/>
              <a:t>Good for idempotent operations, </a:t>
            </a:r>
            <a:r>
              <a:rPr lang="en-GB" sz="1800" dirty="0" smtClean="0"/>
              <a:t>i.e., operations that could be </a:t>
            </a:r>
            <a:r>
              <a:rPr lang="en-GB" sz="2000" dirty="0" smtClean="0"/>
              <a:t>repeated more than once without harm. E.g., “Return current value of X”</a:t>
            </a:r>
          </a:p>
          <a:p>
            <a:pPr lvl="2"/>
            <a:r>
              <a:rPr lang="en-GB" dirty="0" smtClean="0"/>
              <a:t>Not good for non idempotent operations like “ increase value of x by 100”</a:t>
            </a:r>
          </a:p>
          <a:p>
            <a:pPr lvl="3"/>
            <a:r>
              <a:rPr lang="en-GB" dirty="0" smtClean="0"/>
              <a:t>Because, </a:t>
            </a:r>
            <a:r>
              <a:rPr lang="en-US" dirty="0"/>
              <a:t>may result in performing the operation twice</a:t>
            </a:r>
            <a:endParaRPr lang="en-GB" dirty="0" smtClean="0"/>
          </a:p>
          <a:p>
            <a:pPr lvl="3"/>
            <a:r>
              <a:rPr lang="en-GB" dirty="0" smtClean="0"/>
              <a:t>In this case reporting an error is appropriate, than resending </a:t>
            </a:r>
          </a:p>
          <a:p>
            <a:pPr lvl="3"/>
            <a:endParaRPr lang="en-GB" sz="1400" dirty="0" smtClean="0"/>
          </a:p>
          <a:p>
            <a:r>
              <a:rPr lang="en-GB" sz="2000" dirty="0" smtClean="0"/>
              <a:t>For these reason many distributed systems use connection-oriented protocols</a:t>
            </a:r>
          </a:p>
          <a:p>
            <a:pPr lvl="1"/>
            <a:r>
              <a:rPr lang="en-GB" sz="1800" dirty="0" smtClean="0"/>
              <a:t>Not good enough in LAN as it is slow </a:t>
            </a:r>
          </a:p>
          <a:p>
            <a:pPr lvl="1"/>
            <a:r>
              <a:rPr lang="en-GB" sz="1800" dirty="0" smtClean="0"/>
              <a:t>However, it fits the unreliable  WAN environment</a:t>
            </a:r>
          </a:p>
          <a:p>
            <a:pPr lvl="1"/>
            <a:r>
              <a:rPr lang="en-US" sz="1800" dirty="0" smtClean="0"/>
              <a:t>Example, Virtually all internet applications are based on TCP/IP connections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Logical Architecture vs. Physical Architecture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/>
              <a:t>Layer</a:t>
            </a:r>
            <a:r>
              <a:rPr lang="en-GB" sz="2200" dirty="0" smtClean="0"/>
              <a:t> and </a:t>
            </a:r>
            <a:r>
              <a:rPr lang="en-GB" sz="2200" b="1" dirty="0" smtClean="0"/>
              <a:t>tier</a:t>
            </a:r>
            <a:r>
              <a:rPr lang="en-GB" sz="2200" dirty="0" smtClean="0"/>
              <a:t> are roughly equivalent terms, but </a:t>
            </a:r>
          </a:p>
          <a:p>
            <a:pPr lvl="1"/>
            <a:r>
              <a:rPr lang="en-GB" sz="1900" dirty="0" smtClean="0"/>
              <a:t>Layer typically implies </a:t>
            </a:r>
            <a:r>
              <a:rPr lang="en-GB" sz="1900" b="1" dirty="0" smtClean="0"/>
              <a:t>software</a:t>
            </a:r>
            <a:r>
              <a:rPr lang="en-GB" sz="1900" dirty="0" smtClean="0"/>
              <a:t> and </a:t>
            </a:r>
          </a:p>
          <a:p>
            <a:pPr lvl="1"/>
            <a:r>
              <a:rPr lang="en-GB" sz="1900" dirty="0"/>
              <a:t>T</a:t>
            </a:r>
            <a:r>
              <a:rPr lang="en-GB" sz="1900" dirty="0" smtClean="0"/>
              <a:t>ier is more likely to refer to </a:t>
            </a:r>
            <a:r>
              <a:rPr lang="en-GB" sz="1900" b="1" dirty="0" smtClean="0"/>
              <a:t>hardware</a:t>
            </a:r>
            <a:r>
              <a:rPr lang="en-GB" sz="1900" dirty="0" smtClean="0"/>
              <a:t>. </a:t>
            </a:r>
            <a:endParaRPr lang="en-GB" sz="1100" dirty="0" smtClean="0"/>
          </a:p>
          <a:p>
            <a:r>
              <a:rPr lang="en-GB" sz="2200" dirty="0" smtClean="0"/>
              <a:t>Logical organization is not physical organization. </a:t>
            </a:r>
          </a:p>
          <a:p>
            <a:pPr lvl="1"/>
            <a:r>
              <a:rPr lang="en-GB" sz="2000" dirty="0"/>
              <a:t>Physical architecture may or may not match the logical architecture.</a:t>
            </a:r>
          </a:p>
          <a:p>
            <a:pPr lvl="1"/>
            <a:r>
              <a:rPr lang="en-GB" sz="1900" dirty="0" smtClean="0"/>
              <a:t>Meaning, logically separate components might reside on single machine or on different machines</a:t>
            </a:r>
            <a:endParaRPr lang="en-GB" sz="1900" dirty="0"/>
          </a:p>
          <a:p>
            <a:r>
              <a:rPr lang="en-GB" sz="2200" dirty="0" smtClean="0"/>
              <a:t>Clients </a:t>
            </a:r>
            <a:r>
              <a:rPr lang="en-GB" sz="2200" dirty="0"/>
              <a:t>and servers could be placed on the same node, or be distributed according to several different topologies. </a:t>
            </a:r>
          </a:p>
          <a:p>
            <a:pPr lvl="1"/>
            <a:r>
              <a:rPr lang="en-GB" sz="2000" dirty="0" smtClean="0">
                <a:solidFill>
                  <a:srgbClr val="0070C0"/>
                </a:solidFill>
              </a:rPr>
              <a:t>Single-Tier Architecture: </a:t>
            </a:r>
            <a:r>
              <a:rPr lang="en-GB" sz="2000" dirty="0" smtClean="0"/>
              <a:t>dumb terminal/mainframe configuration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Two-Tier Architecture: </a:t>
            </a:r>
            <a:r>
              <a:rPr lang="en-GB" sz="2000" dirty="0" smtClean="0"/>
              <a:t>client/single server configuration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Three-Tier Architecture: </a:t>
            </a:r>
            <a:r>
              <a:rPr lang="en-GB" sz="2000" dirty="0" smtClean="0"/>
              <a:t>each layer on separate machine </a:t>
            </a:r>
          </a:p>
          <a:p>
            <a:r>
              <a:rPr lang="en-GB" sz="2000" b="1" dirty="0" smtClean="0"/>
              <a:t>Two-tier</a:t>
            </a:r>
            <a:r>
              <a:rPr lang="en-GB" sz="2000" dirty="0" smtClean="0"/>
              <a:t> and </a:t>
            </a:r>
            <a:r>
              <a:rPr lang="en-GB" sz="2000" b="1" dirty="0" smtClean="0"/>
              <a:t>three-tier</a:t>
            </a:r>
            <a:r>
              <a:rPr lang="en-GB" sz="2000" dirty="0" smtClean="0"/>
              <a:t> are the most common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Two-Tiered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0480"/>
            <a:ext cx="8318500" cy="5468620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 smtClean="0"/>
              <a:t>Where are the three application-layers placed? </a:t>
            </a:r>
          </a:p>
          <a:p>
            <a:pPr lvl="1"/>
            <a:r>
              <a:rPr lang="en-GB" sz="1700" dirty="0" smtClean="0"/>
              <a:t>On the client machines, or on the server machines? </a:t>
            </a:r>
          </a:p>
          <a:p>
            <a:r>
              <a:rPr lang="en-GB" sz="2000" dirty="0" smtClean="0"/>
              <a:t> </a:t>
            </a:r>
            <a:r>
              <a:rPr lang="en-GB" sz="2200" dirty="0" smtClean="0"/>
              <a:t>A range of possible solutions: </a:t>
            </a:r>
          </a:p>
          <a:p>
            <a:pPr lvl="1"/>
            <a:r>
              <a:rPr lang="en-GB" sz="2000" b="1" dirty="0" smtClean="0"/>
              <a:t>Thin-Client</a:t>
            </a:r>
            <a:r>
              <a:rPr lang="en-GB" sz="2000" dirty="0" smtClean="0"/>
              <a:t>- </a:t>
            </a:r>
            <a:r>
              <a:rPr lang="en-GB" sz="2000" b="1" dirty="0" smtClean="0"/>
              <a:t>A client machine</a:t>
            </a:r>
            <a:r>
              <a:rPr lang="en-GB" sz="2000" dirty="0" smtClean="0"/>
              <a:t> only implements (part of) the user-interface level</a:t>
            </a:r>
          </a:p>
          <a:p>
            <a:pPr lvl="2"/>
            <a:r>
              <a:rPr lang="en-GB" b="1" dirty="0" smtClean="0"/>
              <a:t>A server machin</a:t>
            </a:r>
            <a:r>
              <a:rPr lang="en-GB" dirty="0" smtClean="0"/>
              <a:t>e implementing the rest, </a:t>
            </a:r>
            <a:r>
              <a:rPr lang="en-GB" dirty="0" err="1" smtClean="0"/>
              <a:t>i.e</a:t>
            </a:r>
            <a:r>
              <a:rPr lang="en-GB" dirty="0" smtClean="0"/>
              <a:t>, the processing and data levels</a:t>
            </a:r>
          </a:p>
          <a:p>
            <a:pPr lvl="2"/>
            <a:r>
              <a:rPr lang="en-GB" b="1" dirty="0" smtClean="0"/>
              <a:t>Pros</a:t>
            </a:r>
            <a:r>
              <a:rPr lang="en-GB" dirty="0" smtClean="0"/>
              <a:t>: easier to manage, more reliable, client machines don’t need to be so large and powerful </a:t>
            </a:r>
          </a:p>
          <a:p>
            <a:pPr lvl="2"/>
            <a:r>
              <a:rPr lang="en-GB" b="1" dirty="0" smtClean="0"/>
              <a:t>Con</a:t>
            </a:r>
            <a:r>
              <a:rPr lang="en-GB" dirty="0" smtClean="0"/>
              <a:t>: perceived performance loss at client </a:t>
            </a:r>
          </a:p>
          <a:p>
            <a:pPr lvl="1"/>
            <a:r>
              <a:rPr lang="en-GB" sz="2200" b="1" dirty="0" smtClean="0"/>
              <a:t>Fat-Client</a:t>
            </a:r>
            <a:r>
              <a:rPr lang="en-GB" sz="2200" dirty="0" smtClean="0"/>
              <a:t> - All user interface, application processing and some data resides at the client </a:t>
            </a:r>
          </a:p>
          <a:p>
            <a:pPr lvl="2"/>
            <a:r>
              <a:rPr lang="en-GB" sz="2100" b="1" dirty="0" smtClean="0"/>
              <a:t>Pros</a:t>
            </a:r>
            <a:r>
              <a:rPr lang="en-GB" sz="2100" dirty="0" smtClean="0"/>
              <a:t>: reduces work load at server; </a:t>
            </a:r>
          </a:p>
          <a:p>
            <a:pPr lvl="3"/>
            <a:r>
              <a:rPr lang="en-GB" sz="2100" dirty="0" smtClean="0"/>
              <a:t>More scalable </a:t>
            </a:r>
          </a:p>
          <a:p>
            <a:pPr lvl="2"/>
            <a:r>
              <a:rPr lang="en-GB" sz="2100" b="1" dirty="0" smtClean="0"/>
              <a:t>Cons</a:t>
            </a:r>
            <a:r>
              <a:rPr lang="en-GB" sz="2100" dirty="0" smtClean="0"/>
              <a:t>: harder to manage by system admin,</a:t>
            </a:r>
          </a:p>
          <a:p>
            <a:pPr lvl="3"/>
            <a:r>
              <a:rPr lang="en-GB" sz="2100" dirty="0" smtClean="0"/>
              <a:t> Less secure </a:t>
            </a:r>
          </a:p>
          <a:p>
            <a:pPr lvl="1"/>
            <a:r>
              <a:rPr lang="en-GB" sz="2100" b="1" dirty="0" smtClean="0"/>
              <a:t>Other solutions</a:t>
            </a:r>
            <a:r>
              <a:rPr lang="en-GB" sz="2100" dirty="0" smtClean="0"/>
              <a:t> in between thin-client and fat-client </a:t>
            </a:r>
            <a:endParaRPr lang="en-GB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Distributed systems are complex. </a:t>
            </a:r>
          </a:p>
          <a:p>
            <a:r>
              <a:rPr lang="en-GB" dirty="0" smtClean="0"/>
              <a:t>In order to manage their intrinsic complexity, distributed systems should be organized properly. </a:t>
            </a:r>
          </a:p>
          <a:p>
            <a:pPr lvl="1"/>
            <a:r>
              <a:rPr lang="en-GB" dirty="0" smtClean="0"/>
              <a:t>Organization is mostly expressed in terms of its software components. </a:t>
            </a:r>
          </a:p>
          <a:p>
            <a:r>
              <a:rPr lang="en-GB" dirty="0" smtClean="0"/>
              <a:t>Different ways to look at organization of distributed systems –two obvious ones: </a:t>
            </a:r>
          </a:p>
          <a:p>
            <a:pPr lvl="1"/>
            <a:r>
              <a:rPr lang="en-GB" b="1" dirty="0" smtClean="0"/>
              <a:t>Software architecture </a:t>
            </a:r>
            <a:r>
              <a:rPr lang="en-GB" dirty="0" smtClean="0"/>
              <a:t>– logical organization (of software components and interconnections) </a:t>
            </a:r>
          </a:p>
          <a:p>
            <a:pPr lvl="1"/>
            <a:r>
              <a:rPr lang="en-GB" b="1" dirty="0" smtClean="0"/>
              <a:t>System architecture </a:t>
            </a:r>
            <a:r>
              <a:rPr lang="en-GB" dirty="0" smtClean="0"/>
              <a:t>– physical realization (the instantiation of software components on real machines)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Two-tiered Architectures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8666" y="1278060"/>
            <a:ext cx="8560378" cy="5381297"/>
          </a:xfrm>
        </p:spPr>
        <p:txBody>
          <a:bodyPr/>
          <a:lstStyle/>
          <a:p>
            <a:pPr algn="l"/>
            <a:endParaRPr lang="en-US" sz="1800" dirty="0">
              <a:latin typeface="Arial" charset="0"/>
            </a:endParaRPr>
          </a:p>
        </p:txBody>
      </p:sp>
      <p:pic>
        <p:nvPicPr>
          <p:cNvPr id="4" name="Picture 4" descr="02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995" y="1395776"/>
            <a:ext cx="8326583" cy="41497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 bwMode="auto">
          <a:xfrm>
            <a:off x="734292" y="5596872"/>
            <a:ext cx="8078634" cy="76846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rPr>
              <a:t>Thin client		--------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  <a:sym typeface="Wingdings" pitchFamily="2" charset="2"/>
              </a:rPr>
              <a:t>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" charset="0"/>
              </a:rPr>
              <a:t>			Fat-client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Three-tiered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000" dirty="0" smtClean="0"/>
              <a:t>The server tier in two-tiered architecture becomes more and more distributed</a:t>
            </a:r>
          </a:p>
          <a:p>
            <a:pPr lvl="1"/>
            <a:r>
              <a:rPr lang="en-GB" sz="1800" dirty="0" smtClean="0"/>
              <a:t>A single server is no longer adequate for modern information systems</a:t>
            </a:r>
          </a:p>
          <a:p>
            <a:r>
              <a:rPr lang="en-GB" sz="2000" dirty="0" smtClean="0"/>
              <a:t>This leads to three-tiered architecture</a:t>
            </a:r>
          </a:p>
          <a:p>
            <a:pPr lvl="1"/>
            <a:r>
              <a:rPr lang="en-GB" sz="1800" dirty="0" smtClean="0"/>
              <a:t>Server may acting as a client</a:t>
            </a:r>
          </a:p>
          <a:p>
            <a:r>
              <a:rPr lang="en-GB" sz="2000" dirty="0" smtClean="0"/>
              <a:t>Three-tiered: each of the three layers corresponds to three separate machines. </a:t>
            </a:r>
            <a:endParaRPr lang="en-GB" sz="2000" dirty="0"/>
          </a:p>
        </p:txBody>
      </p:sp>
      <p:pic>
        <p:nvPicPr>
          <p:cNvPr id="4" name="Picture 4" descr="02-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698" y="3758200"/>
            <a:ext cx="7027719" cy="315555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Decentralized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9439" y="1324785"/>
            <a:ext cx="8123128" cy="5368217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Placing logically different components on different machines</a:t>
            </a:r>
            <a:r>
              <a:rPr lang="en-GB" sz="2400" dirty="0"/>
              <a:t> </a:t>
            </a:r>
            <a:r>
              <a:rPr lang="en-GB" sz="2400" dirty="0" smtClean="0"/>
              <a:t>is called </a:t>
            </a:r>
            <a:r>
              <a:rPr lang="en-GB" sz="2400" dirty="0" smtClean="0">
                <a:solidFill>
                  <a:srgbClr val="FF0000"/>
                </a:solidFill>
              </a:rPr>
              <a:t>vertical distribution(VD)</a:t>
            </a:r>
          </a:p>
          <a:p>
            <a:pPr lvl="1"/>
            <a:r>
              <a:rPr lang="en-GB" sz="2100" dirty="0" smtClean="0"/>
              <a:t>User-interface, Processing components and a data level</a:t>
            </a:r>
            <a:r>
              <a:rPr lang="en-GB" sz="2100" dirty="0"/>
              <a:t> </a:t>
            </a:r>
            <a:r>
              <a:rPr lang="en-GB" sz="2100" dirty="0" smtClean="0"/>
              <a:t>are on different machine</a:t>
            </a:r>
          </a:p>
          <a:p>
            <a:pPr lvl="1"/>
            <a:r>
              <a:rPr lang="en-GB" sz="2100" dirty="0" smtClean="0"/>
              <a:t>It is similar with the concept of vertical fragmentation in distributed database where</a:t>
            </a:r>
          </a:p>
          <a:p>
            <a:pPr lvl="2"/>
            <a:r>
              <a:rPr lang="en-GB" sz="1800" dirty="0" smtClean="0"/>
              <a:t>Tables are split into column wise and distributed on different machines</a:t>
            </a:r>
          </a:p>
          <a:p>
            <a:pPr lvl="1"/>
            <a:r>
              <a:rPr lang="en-GB" sz="2100" dirty="0" smtClean="0"/>
              <a:t>The advantage of VD is that each machine can be tailored for specific type of function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An alternative </a:t>
            </a:r>
            <a:r>
              <a:rPr lang="en-GB" sz="2500" dirty="0" smtClean="0"/>
              <a:t>to VD is </a:t>
            </a:r>
            <a:r>
              <a:rPr lang="en-GB" sz="2500" dirty="0" smtClean="0">
                <a:solidFill>
                  <a:srgbClr val="FF0000"/>
                </a:solidFill>
              </a:rPr>
              <a:t>horizontal distribution(HD)</a:t>
            </a:r>
            <a:endParaRPr lang="en-GB" sz="25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A client or server may be physically split up into</a:t>
            </a:r>
            <a:r>
              <a:rPr lang="en-GB" sz="2000" dirty="0"/>
              <a:t> logically equivalent parts</a:t>
            </a:r>
          </a:p>
          <a:p>
            <a:pPr lvl="1"/>
            <a:r>
              <a:rPr lang="en-GB" sz="2000" dirty="0"/>
              <a:t>Each part operates on its own share of the complete data set, </a:t>
            </a:r>
          </a:p>
          <a:p>
            <a:pPr lvl="2"/>
            <a:r>
              <a:rPr lang="en-GB" dirty="0" smtClean="0"/>
              <a:t>This results in balanced work load </a:t>
            </a:r>
            <a:endParaRPr lang="en-GB" sz="3200" dirty="0"/>
          </a:p>
          <a:p>
            <a:pPr lvl="1"/>
            <a:r>
              <a:rPr lang="en-GB" sz="2000" dirty="0"/>
              <a:t>Again this one is similar with that of horizontal fragmentation in distributed database where</a:t>
            </a:r>
          </a:p>
          <a:p>
            <a:pPr lvl="2"/>
            <a:r>
              <a:rPr lang="en-GB" dirty="0"/>
              <a:t>Tables are split row wise, and subset of rows distributed onto different machines</a:t>
            </a:r>
          </a:p>
          <a:p>
            <a:r>
              <a:rPr lang="en-GB" sz="2500" dirty="0">
                <a:solidFill>
                  <a:srgbClr val="0070C0"/>
                </a:solidFill>
              </a:rPr>
              <a:t>Peer-to-peer</a:t>
            </a:r>
            <a:r>
              <a:rPr lang="en-GB" sz="2500" dirty="0"/>
              <a:t> systems are a class of modern architectures that support horizontal distribution.</a:t>
            </a:r>
          </a:p>
          <a:p>
            <a:pPr lvl="1"/>
            <a:r>
              <a:rPr lang="en-US" sz="2000" dirty="0"/>
              <a:t>The functions that need to be carried out are represented by every process that constitute the distributed system</a:t>
            </a:r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Peer-to-peer systems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P2P systems partitions tasks or work loads between peers</a:t>
            </a:r>
          </a:p>
          <a:p>
            <a:pPr lvl="1"/>
            <a:r>
              <a:rPr lang="en-GB" dirty="0" smtClean="0"/>
              <a:t>Often, </a:t>
            </a:r>
            <a:r>
              <a:rPr lang="en-GB" dirty="0"/>
              <a:t>the processes that constitute the system are all equal</a:t>
            </a:r>
          </a:p>
          <a:p>
            <a:pPr lvl="1"/>
            <a:r>
              <a:rPr lang="en-GB" dirty="0"/>
              <a:t>Nodes act as both client and server; </a:t>
            </a:r>
          </a:p>
          <a:p>
            <a:pPr lvl="1"/>
            <a:r>
              <a:rPr lang="en-GB" dirty="0"/>
              <a:t>Much of the interaction is symmetric.</a:t>
            </a:r>
          </a:p>
          <a:p>
            <a:pPr lvl="1"/>
            <a:endParaRPr lang="en-GB" sz="1200" dirty="0" smtClean="0"/>
          </a:p>
          <a:p>
            <a:r>
              <a:rPr lang="en-GB" dirty="0" smtClean="0"/>
              <a:t>Advantages of peer-to-peer system</a:t>
            </a:r>
          </a:p>
          <a:p>
            <a:pPr lvl="1"/>
            <a:r>
              <a:rPr lang="en-GB" dirty="0"/>
              <a:t>Have better load balancing</a:t>
            </a:r>
          </a:p>
          <a:p>
            <a:pPr lvl="1"/>
            <a:r>
              <a:rPr lang="en-GB" dirty="0"/>
              <a:t>More resistant to denial-of-service attacks, </a:t>
            </a:r>
          </a:p>
          <a:p>
            <a:pPr lvl="1"/>
            <a:r>
              <a:rPr lang="en-GB" dirty="0"/>
              <a:t>But, harder to manage than client-server systems. </a:t>
            </a:r>
          </a:p>
          <a:p>
            <a:pPr lvl="1"/>
            <a:endParaRPr lang="en-GB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Overlay network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300480"/>
            <a:ext cx="8331200" cy="53924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Nodes of the P2P distributed system are connected using overlay network</a:t>
            </a:r>
          </a:p>
          <a:p>
            <a:pPr lvl="1"/>
            <a:r>
              <a:rPr lang="en-GB" dirty="0" smtClean="0"/>
              <a:t>It is network that is built on top of another network</a:t>
            </a:r>
          </a:p>
          <a:p>
            <a:pPr lvl="1"/>
            <a:r>
              <a:rPr lang="en-US" dirty="0" smtClean="0"/>
              <a:t>Nodes </a:t>
            </a:r>
            <a:r>
              <a:rPr lang="en-US" dirty="0"/>
              <a:t>are formed by the processes of the network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en-GB" dirty="0" smtClean="0"/>
              <a:t>Overlay </a:t>
            </a:r>
            <a:r>
              <a:rPr lang="en-GB" dirty="0"/>
              <a:t>networks </a:t>
            </a:r>
            <a:r>
              <a:rPr lang="en-GB" dirty="0" smtClean="0"/>
              <a:t>in </a:t>
            </a:r>
            <a:r>
              <a:rPr lang="en-GB" dirty="0"/>
              <a:t>the P2P </a:t>
            </a:r>
            <a:r>
              <a:rPr lang="en-GB" dirty="0" smtClean="0"/>
              <a:t>system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Define </a:t>
            </a:r>
            <a:r>
              <a:rPr lang="en-GB" dirty="0"/>
              <a:t>the structure between nodes in the system. </a:t>
            </a:r>
          </a:p>
          <a:p>
            <a:pPr lvl="1"/>
            <a:r>
              <a:rPr lang="en-GB" dirty="0"/>
              <a:t>Allow nodes to route requests to locations that may not be known at time of request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The main question for peer-to-peer system is </a:t>
            </a:r>
          </a:p>
          <a:p>
            <a:pPr lvl="1"/>
            <a:r>
              <a:rPr lang="en-GB" dirty="0"/>
              <a:t>How to organize the processes in an overlay </a:t>
            </a:r>
            <a:r>
              <a:rPr lang="en-GB" dirty="0" smtClean="0"/>
              <a:t>network</a:t>
            </a:r>
            <a:endParaRPr lang="en-GB" sz="2800" dirty="0" smtClean="0"/>
          </a:p>
          <a:p>
            <a:r>
              <a:rPr lang="en-GB" sz="2800" dirty="0" smtClean="0"/>
              <a:t>Their organization can be: </a:t>
            </a:r>
          </a:p>
          <a:p>
            <a:pPr lvl="1"/>
            <a:r>
              <a:rPr lang="en-GB" sz="2400" dirty="0"/>
              <a:t>Unstructured P2P: </a:t>
            </a:r>
          </a:p>
          <a:p>
            <a:pPr lvl="1"/>
            <a:r>
              <a:rPr lang="en-GB" sz="2400" dirty="0" smtClean="0"/>
              <a:t>Structured P2P:</a:t>
            </a:r>
          </a:p>
          <a:p>
            <a:pPr lvl="1"/>
            <a:r>
              <a:rPr lang="en-GB" sz="2400" dirty="0" smtClean="0"/>
              <a:t>Hybrid P2P: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Unstructured P2P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Largely relying on randomized algorithm to construct the overlay network</a:t>
            </a:r>
          </a:p>
          <a:p>
            <a:pPr lvl="1"/>
            <a:r>
              <a:rPr lang="en-GB" dirty="0" smtClean="0"/>
              <a:t>Each node has a list of neighbours, which is more or less constructed in a random way</a:t>
            </a:r>
          </a:p>
          <a:p>
            <a:r>
              <a:rPr lang="en-GB" dirty="0" smtClean="0"/>
              <a:t>One challenge is how to efficiently locate a needed data item</a:t>
            </a:r>
          </a:p>
          <a:p>
            <a:pPr lvl="1"/>
            <a:r>
              <a:rPr lang="en-GB" dirty="0" smtClean="0"/>
              <a:t>The two common approaches are </a:t>
            </a:r>
          </a:p>
          <a:p>
            <a:pPr lvl="2"/>
            <a:r>
              <a:rPr lang="en-GB" dirty="0" smtClean="0"/>
              <a:t>Flooding</a:t>
            </a:r>
          </a:p>
          <a:p>
            <a:pPr lvl="2"/>
            <a:r>
              <a:rPr lang="en-GB" dirty="0" smtClean="0"/>
              <a:t>Random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Flooding: </a:t>
            </a:r>
          </a:p>
          <a:p>
            <a:pPr lvl="1"/>
            <a:r>
              <a:rPr lang="en-US" sz="2500" dirty="0"/>
              <a:t>Issuing node u passes request for data d to all neighbors. </a:t>
            </a:r>
          </a:p>
          <a:p>
            <a:pPr lvl="1"/>
            <a:r>
              <a:rPr lang="en-US" sz="2500" dirty="0"/>
              <a:t>Request is ignored when receiving node had seen it before. Otherwise, v searches locally for d (recursively). </a:t>
            </a:r>
          </a:p>
          <a:p>
            <a:pPr lvl="1"/>
            <a:r>
              <a:rPr lang="en-US" sz="2500" dirty="0"/>
              <a:t>Return d if found, Otherwise forward the request to the neighbors</a:t>
            </a:r>
          </a:p>
          <a:p>
            <a:pPr lvl="1"/>
            <a:r>
              <a:rPr lang="en-GB" sz="2700" dirty="0"/>
              <a:t>However,  this approach causes high signalling traffic over the network</a:t>
            </a:r>
          </a:p>
          <a:p>
            <a:pPr lvl="2"/>
            <a:r>
              <a:rPr lang="en-US" dirty="0"/>
              <a:t>May be limited by a Time-To-Live: a maximum number of hops.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Random walk: </a:t>
            </a:r>
          </a:p>
          <a:p>
            <a:pPr lvl="1"/>
            <a:r>
              <a:rPr lang="en-US" sz="2500" dirty="0"/>
              <a:t>Issuing node u passes request for d to randomly chosen neighbor, v. </a:t>
            </a:r>
          </a:p>
          <a:p>
            <a:pPr lvl="1"/>
            <a:r>
              <a:rPr lang="en-US" sz="2500" dirty="0"/>
              <a:t>If v does not have d, it forwards request to one of its randomly chosen neighbors, and so on.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1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solidFill>
                  <a:schemeClr val="tx2"/>
                </a:solidFill>
              </a:rPr>
              <a:t>Nodes are organized following a specific distributed data structure.</a:t>
            </a:r>
          </a:p>
          <a:p>
            <a:pPr lvl="1"/>
            <a:r>
              <a:rPr lang="en-US" dirty="0" smtClean="0"/>
              <a:t>The most common one is distributed hash table (DHT)</a:t>
            </a:r>
          </a:p>
          <a:p>
            <a:r>
              <a:rPr lang="en-US" sz="2300" dirty="0">
                <a:solidFill>
                  <a:schemeClr val="tx2"/>
                </a:solidFill>
              </a:rPr>
              <a:t>In such systems, each data item is uniquely associated with a key, in turn used as an index.</a:t>
            </a:r>
          </a:p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dirty="0" smtClean="0"/>
              <a:t>Each </a:t>
            </a:r>
            <a:r>
              <a:rPr lang="en-US" dirty="0"/>
              <a:t>node is responsible to store data that are associated with subset of these keys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P2P system now responsible for storing (key, value) </a:t>
            </a:r>
            <a:r>
              <a:rPr lang="en-US" dirty="0" smtClean="0"/>
              <a:t>pairs</a:t>
            </a:r>
          </a:p>
          <a:p>
            <a:r>
              <a:rPr lang="en-US" sz="2300" dirty="0">
                <a:solidFill>
                  <a:schemeClr val="tx2"/>
                </a:solidFill>
              </a:rPr>
              <a:t>Looking up data d with key </a:t>
            </a:r>
            <a:r>
              <a:rPr lang="en-US" sz="2300" dirty="0" smtClean="0">
                <a:solidFill>
                  <a:schemeClr val="tx2"/>
                </a:solidFill>
              </a:rPr>
              <a:t>k means </a:t>
            </a:r>
            <a:r>
              <a:rPr lang="en-US" sz="2300" dirty="0">
                <a:solidFill>
                  <a:schemeClr val="tx2"/>
                </a:solidFill>
              </a:rPr>
              <a:t>routing request to node with identifier k.</a:t>
            </a:r>
          </a:p>
          <a:p>
            <a:r>
              <a:rPr lang="en-US" sz="2300" dirty="0">
                <a:solidFill>
                  <a:schemeClr val="tx2"/>
                </a:solidFill>
              </a:rPr>
              <a:t>Example </a:t>
            </a:r>
          </a:p>
          <a:p>
            <a:pPr lvl="1"/>
            <a:r>
              <a:rPr lang="en-US" dirty="0" smtClean="0"/>
              <a:t>chord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6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Architectural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8375" y="1300480"/>
            <a:ext cx="8434553" cy="52669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architectural style is formulated in terms of</a:t>
            </a:r>
            <a:r>
              <a:rPr lang="en-GB" sz="2000" dirty="0" smtClean="0"/>
              <a:t> </a:t>
            </a:r>
          </a:p>
          <a:p>
            <a:pPr lvl="1"/>
            <a:r>
              <a:rPr lang="en-GB" dirty="0" smtClean="0"/>
              <a:t>Components, </a:t>
            </a:r>
          </a:p>
          <a:p>
            <a:pPr lvl="1"/>
            <a:r>
              <a:rPr lang="en-GB" dirty="0" smtClean="0"/>
              <a:t>The way that components are connected to each other, </a:t>
            </a:r>
          </a:p>
          <a:p>
            <a:pPr lvl="1"/>
            <a:r>
              <a:rPr lang="en-GB" dirty="0" smtClean="0"/>
              <a:t>The data exchanged between components, and finally </a:t>
            </a:r>
          </a:p>
          <a:p>
            <a:pPr lvl="1"/>
            <a:r>
              <a:rPr lang="en-GB" dirty="0" smtClean="0"/>
              <a:t>How these elements are jointly configured into a system. </a:t>
            </a:r>
          </a:p>
          <a:p>
            <a:r>
              <a:rPr lang="en-GB" dirty="0" smtClean="0"/>
              <a:t>A</a:t>
            </a:r>
            <a:r>
              <a:rPr lang="en-GB" sz="2000" dirty="0" smtClean="0"/>
              <a:t> </a:t>
            </a:r>
            <a:r>
              <a:rPr lang="en-GB" b="1" dirty="0" smtClean="0"/>
              <a:t>component</a:t>
            </a:r>
            <a:r>
              <a:rPr lang="en-GB" sz="2000" dirty="0" smtClean="0"/>
              <a:t> </a:t>
            </a:r>
            <a:r>
              <a:rPr lang="en-GB" dirty="0" smtClean="0"/>
              <a:t>is a modular unit with well-defined interfaces that is replaceable within its environment. </a:t>
            </a:r>
            <a:endParaRPr lang="en-GB" sz="2000" dirty="0" smtClean="0"/>
          </a:p>
          <a:p>
            <a:r>
              <a:rPr lang="en-GB" dirty="0" smtClean="0"/>
              <a:t>A </a:t>
            </a:r>
            <a:r>
              <a:rPr lang="en-GB" b="1" dirty="0" smtClean="0"/>
              <a:t>connector</a:t>
            </a:r>
            <a:r>
              <a:rPr lang="en-GB" dirty="0" smtClean="0"/>
              <a:t> is a mechanism that mediates communication, coordination, or cooperation among components. </a:t>
            </a:r>
          </a:p>
          <a:p>
            <a:pPr lvl="1"/>
            <a:r>
              <a:rPr lang="en-GB" dirty="0" smtClean="0"/>
              <a:t>It allows for the flow of control between components </a:t>
            </a:r>
          </a:p>
          <a:p>
            <a:pPr lvl="2"/>
            <a:r>
              <a:rPr lang="en-GB" dirty="0" smtClean="0"/>
              <a:t>E.g., facilities for remote procedure call, message passing, or streaming data.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Many distributed systems require properties from both client-server and peer-to-peer architectures. </a:t>
            </a:r>
          </a:p>
          <a:p>
            <a:pPr lvl="1"/>
            <a:r>
              <a:rPr lang="en-GB" dirty="0" smtClean="0"/>
              <a:t>So, they put together features from both centralized and decentralized architectures, resulting in hybrid architectures. </a:t>
            </a:r>
          </a:p>
          <a:p>
            <a:r>
              <a:rPr lang="en-GB" dirty="0" smtClean="0"/>
              <a:t>Some nodes are appointed special functions in a well organized fashion </a:t>
            </a:r>
          </a:p>
          <a:p>
            <a:r>
              <a:rPr lang="en-GB" dirty="0" smtClean="0"/>
              <a:t>Examples</a:t>
            </a:r>
          </a:p>
          <a:p>
            <a:r>
              <a:rPr lang="en-GB" dirty="0" smtClean="0"/>
              <a:t>Edge-server systems: placed at the edge of enterprise network</a:t>
            </a:r>
          </a:p>
          <a:p>
            <a:pPr lvl="1"/>
            <a:r>
              <a:rPr lang="en-GB" dirty="0" smtClean="0"/>
              <a:t>E.g., ISPs, which act as servers to their clients, but cooperate with other edge servers to host shared content </a:t>
            </a:r>
          </a:p>
          <a:p>
            <a:r>
              <a:rPr lang="en-GB" dirty="0" smtClean="0"/>
              <a:t>Collaborative distributed systems: </a:t>
            </a:r>
          </a:p>
          <a:p>
            <a:pPr lvl="1"/>
            <a:r>
              <a:rPr lang="en-GB" dirty="0" smtClean="0"/>
              <a:t>E.g., </a:t>
            </a:r>
            <a:r>
              <a:rPr lang="en-GB" dirty="0" err="1" smtClean="0"/>
              <a:t>BitTorrent</a:t>
            </a:r>
            <a:r>
              <a:rPr lang="en-GB" dirty="0" smtClean="0"/>
              <a:t>, which supports parallel downloading and uploading of chunks of a file. </a:t>
            </a:r>
          </a:p>
          <a:p>
            <a:pPr lvl="1"/>
            <a:r>
              <a:rPr lang="en-GB" dirty="0" smtClean="0"/>
              <a:t>First, interact with client-server system to download the torrent file, and then operate in decentralized manner.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521691"/>
            <a:ext cx="5911273" cy="4063999"/>
          </a:xfrm>
        </p:spPr>
      </p:pic>
    </p:spTree>
    <p:extLst>
      <p:ext uri="{BB962C8B-B14F-4D97-AF65-F5344CB8AC3E}">
        <p14:creationId xmlns:p14="http://schemas.microsoft.com/office/powerpoint/2010/main" val="37143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smtClean="0"/>
              <a:t>End of Chapter 2</a:t>
            </a:r>
            <a:endParaRPr lang="en-GB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Architectural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00480"/>
            <a:ext cx="8382000" cy="526694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 smtClean="0"/>
              <a:t>Common architectural styles of distributed </a:t>
            </a:r>
            <a:r>
              <a:rPr lang="en-US" sz="2800" dirty="0"/>
              <a:t>systems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800" dirty="0"/>
              <a:t>Layered architectures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800" dirty="0"/>
              <a:t>Object-based architectures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800" dirty="0" smtClean="0"/>
              <a:t>Resource-centered </a:t>
            </a:r>
            <a:r>
              <a:rPr lang="en-US" sz="2800" dirty="0"/>
              <a:t>architectures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sz="2800" dirty="0"/>
              <a:t>Event-based </a:t>
            </a:r>
            <a:r>
              <a:rPr lang="en-US" sz="2800" dirty="0" smtClean="0"/>
              <a:t>architectures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The common technique: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500" dirty="0" smtClean="0"/>
              <a:t>Organize your system into logically different components, and distribute those components over the various machines.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Goal 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500" dirty="0" smtClean="0"/>
              <a:t>Ach</a:t>
            </a:r>
            <a:r>
              <a:rPr lang="en-US" sz="2200" dirty="0" smtClean="0"/>
              <a:t>i</a:t>
            </a:r>
            <a:r>
              <a:rPr lang="en-US" sz="2500" dirty="0" smtClean="0"/>
              <a:t>eving (</a:t>
            </a:r>
            <a:r>
              <a:rPr lang="en-US" sz="2500" dirty="0"/>
              <a:t>at a reasonable level) distribution transparency.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Layered architectural style</a:t>
            </a:r>
            <a:endParaRPr lang="en-US" b="1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00480"/>
            <a:ext cx="8686800" cy="5405120"/>
          </a:xfrm>
        </p:spPr>
        <p:txBody>
          <a:bodyPr>
            <a:normAutofit fontScale="55000" lnSpcReduction="20000"/>
          </a:bodyPr>
          <a:lstStyle/>
          <a:p>
            <a:r>
              <a:rPr lang="en-GB" sz="3000" dirty="0" smtClean="0">
                <a:latin typeface="+mj-lt"/>
              </a:rPr>
              <a:t>It is hierarchical organization </a:t>
            </a:r>
          </a:p>
          <a:p>
            <a:r>
              <a:rPr lang="en-GB" sz="3000" dirty="0" smtClean="0">
                <a:latin typeface="+mj-lt"/>
              </a:rPr>
              <a:t>Components are organized in a layered fashion </a:t>
            </a:r>
          </a:p>
          <a:p>
            <a:pPr lvl="1"/>
            <a:r>
              <a:rPr lang="en-US" sz="3100" dirty="0" smtClean="0">
                <a:latin typeface="+mj-lt"/>
              </a:rPr>
              <a:t>Component  </a:t>
            </a:r>
            <a:r>
              <a:rPr lang="en-US" sz="3100" dirty="0">
                <a:latin typeface="+mj-lt"/>
              </a:rPr>
              <a:t>at layer Lj can make a </a:t>
            </a:r>
            <a:r>
              <a:rPr lang="en-US" sz="3100" b="1" dirty="0" smtClean="0">
                <a:latin typeface="+mj-lt"/>
              </a:rPr>
              <a:t>down-call</a:t>
            </a:r>
            <a:r>
              <a:rPr lang="en-US" sz="3100" dirty="0" smtClean="0">
                <a:latin typeface="+mj-lt"/>
              </a:rPr>
              <a:t> </a:t>
            </a:r>
            <a:r>
              <a:rPr lang="en-US" sz="3100" dirty="0">
                <a:latin typeface="+mj-lt"/>
              </a:rPr>
              <a:t>to a component at a lower-level layer Li (with i &lt; j) and generally expects a response. </a:t>
            </a:r>
            <a:endParaRPr lang="en-US" sz="3100" dirty="0" smtClean="0">
              <a:latin typeface="+mj-lt"/>
            </a:endParaRPr>
          </a:p>
          <a:p>
            <a:pPr lvl="1"/>
            <a:r>
              <a:rPr lang="en-GB" sz="3200" dirty="0"/>
              <a:t>Only in exception, an up-call is made to higher level component </a:t>
            </a:r>
            <a:endParaRPr lang="en-US" sz="3100" dirty="0">
              <a:latin typeface="+mj-lt"/>
            </a:endParaRPr>
          </a:p>
          <a:p>
            <a:r>
              <a:rPr lang="en-GB" sz="3000" dirty="0" smtClean="0">
                <a:latin typeface="+mj-lt"/>
              </a:rPr>
              <a:t>Each </a:t>
            </a:r>
            <a:r>
              <a:rPr lang="en-GB" sz="3000" dirty="0">
                <a:latin typeface="+mj-lt"/>
              </a:rPr>
              <a:t>layer exposes an interface to be used by above layers </a:t>
            </a:r>
          </a:p>
          <a:p>
            <a:pPr lvl="1"/>
            <a:r>
              <a:rPr lang="en-GB" sz="3100" dirty="0">
                <a:latin typeface="+mj-lt"/>
              </a:rPr>
              <a:t>“Multi-level client-server” </a:t>
            </a:r>
          </a:p>
          <a:p>
            <a:r>
              <a:rPr lang="en-GB" sz="3000" dirty="0">
                <a:latin typeface="+mj-lt"/>
              </a:rPr>
              <a:t>Each layer acts as a </a:t>
            </a:r>
          </a:p>
          <a:p>
            <a:pPr lvl="1"/>
            <a:r>
              <a:rPr lang="en-GB" sz="3100" b="1" dirty="0">
                <a:latin typeface="+mj-lt"/>
              </a:rPr>
              <a:t>Server</a:t>
            </a:r>
            <a:r>
              <a:rPr lang="en-GB" sz="3100" dirty="0">
                <a:latin typeface="+mj-lt"/>
              </a:rPr>
              <a:t>: service provider to layers “above” </a:t>
            </a:r>
          </a:p>
          <a:p>
            <a:pPr lvl="1"/>
            <a:r>
              <a:rPr lang="en-GB" sz="3100" b="1" dirty="0">
                <a:latin typeface="+mj-lt"/>
              </a:rPr>
              <a:t>Client</a:t>
            </a:r>
            <a:r>
              <a:rPr lang="en-GB" sz="3100" dirty="0">
                <a:latin typeface="+mj-lt"/>
              </a:rPr>
              <a:t> :service consumer of layer(s) “below”</a:t>
            </a:r>
          </a:p>
          <a:p>
            <a:r>
              <a:rPr lang="en-GB" sz="3000" dirty="0">
                <a:latin typeface="+mj-lt"/>
              </a:rPr>
              <a:t>Communication protocol-stacks are a typical examples </a:t>
            </a:r>
            <a:endParaRPr lang="en-US" sz="3000" dirty="0">
              <a:latin typeface="+mj-lt"/>
            </a:endParaRPr>
          </a:p>
          <a:p>
            <a:pPr lvl="1"/>
            <a:r>
              <a:rPr lang="en-US" sz="3100" dirty="0">
                <a:latin typeface="+mj-lt"/>
              </a:rPr>
              <a:t>OSI Reference model</a:t>
            </a:r>
          </a:p>
          <a:p>
            <a:pPr lvl="1"/>
            <a:r>
              <a:rPr lang="en-US" sz="3100" dirty="0">
                <a:latin typeface="+mj-lt"/>
              </a:rPr>
              <a:t>TCP/IP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sz="3100" dirty="0">
                <a:latin typeface="+mj-lt"/>
              </a:rPr>
              <a:t>Figure 2-1. The (a) layered architectural style </a:t>
            </a:r>
          </a:p>
        </p:txBody>
      </p:sp>
      <p:pic>
        <p:nvPicPr>
          <p:cNvPr id="77828" name="Picture 4" descr="02-01"/>
          <p:cNvPicPr>
            <a:picLocks noChangeAspect="1" noChangeArrowheads="1"/>
          </p:cNvPicPr>
          <p:nvPr/>
        </p:nvPicPr>
        <p:blipFill>
          <a:blip r:embed="rId3" cstate="print"/>
          <a:srcRect r="50987"/>
          <a:stretch>
            <a:fillRect/>
          </a:stretch>
        </p:blipFill>
        <p:spPr bwMode="auto">
          <a:xfrm>
            <a:off x="5777344" y="4275051"/>
            <a:ext cx="2909455" cy="2546482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three common </a:t>
            </a:r>
            <a:r>
              <a:rPr lang="en-US" dirty="0" smtClean="0"/>
              <a:t>cases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9" y="1919414"/>
            <a:ext cx="8578129" cy="46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Essentially, layered architectural style</a:t>
            </a:r>
            <a:r>
              <a:rPr lang="en-US" dirty="0"/>
              <a:t> </a:t>
            </a:r>
            <a:r>
              <a:rPr lang="en-US" dirty="0" smtClean="0"/>
              <a:t>contains </a:t>
            </a:r>
            <a:r>
              <a:rPr lang="en-US" dirty="0"/>
              <a:t>three logical </a:t>
            </a:r>
            <a:r>
              <a:rPr lang="en-US" dirty="0" smtClean="0"/>
              <a:t>levels commonly know as </a:t>
            </a:r>
            <a:r>
              <a:rPr lang="en-US" b="1" dirty="0" smtClean="0"/>
              <a:t>application layers</a:t>
            </a:r>
            <a:endParaRPr lang="en-US" b="1" dirty="0"/>
          </a:p>
          <a:p>
            <a:pPr lvl="2"/>
            <a:r>
              <a:rPr lang="en-US" sz="2400" dirty="0" smtClean="0"/>
              <a:t>The application(user)-interface </a:t>
            </a:r>
            <a:r>
              <a:rPr lang="en-US" sz="2400" dirty="0"/>
              <a:t>level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processing level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data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8" y="3519423"/>
            <a:ext cx="8411441" cy="33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Object-Based Architectures</a:t>
            </a:r>
            <a:endParaRPr lang="en-US" b="1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latin typeface="+mj-lt"/>
              </a:rPr>
              <a:t>Components</a:t>
            </a:r>
            <a:r>
              <a:rPr lang="en-GB" sz="2000" dirty="0" smtClean="0">
                <a:latin typeface="+mj-lt"/>
              </a:rPr>
              <a:t> are objects </a:t>
            </a:r>
            <a:endParaRPr lang="en-GB" sz="2000" dirty="0">
              <a:latin typeface="+mj-lt"/>
            </a:endParaRPr>
          </a:p>
          <a:p>
            <a:pPr lvl="1"/>
            <a:r>
              <a:rPr lang="en-GB" sz="1600" dirty="0" smtClean="0">
                <a:latin typeface="+mj-lt"/>
              </a:rPr>
              <a:t>Objects are easy to be replaced so long as the interface is not touched</a:t>
            </a:r>
          </a:p>
          <a:p>
            <a:r>
              <a:rPr lang="en-GB" sz="2000" dirty="0" smtClean="0">
                <a:latin typeface="+mj-lt"/>
              </a:rPr>
              <a:t>It is less structured and hence a relatively loose organization </a:t>
            </a:r>
          </a:p>
          <a:p>
            <a:r>
              <a:rPr lang="en-GB" sz="2000" dirty="0" smtClean="0">
                <a:latin typeface="+mj-lt"/>
              </a:rPr>
              <a:t>The calling object might not run on the same machine as the called object</a:t>
            </a:r>
          </a:p>
          <a:p>
            <a:r>
              <a:rPr lang="en-GB" sz="2000" b="1" dirty="0" smtClean="0">
                <a:latin typeface="+mj-lt"/>
              </a:rPr>
              <a:t>Connectors</a:t>
            </a:r>
            <a:r>
              <a:rPr lang="en-GB" sz="2000" dirty="0" smtClean="0">
                <a:latin typeface="+mj-lt"/>
              </a:rPr>
              <a:t> are RPC and RMI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Oval 5"/>
          <p:cNvSpPr/>
          <p:nvPr/>
        </p:nvSpPr>
        <p:spPr>
          <a:xfrm>
            <a:off x="4627418" y="6567424"/>
            <a:ext cx="554182" cy="21268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95" y="3500870"/>
            <a:ext cx="5436178" cy="298527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Con’t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Note:</a:t>
            </a:r>
          </a:p>
          <a:p>
            <a:pPr lvl="1" algn="just"/>
            <a:r>
              <a:rPr lang="en-US" sz="2100" dirty="0" smtClean="0"/>
              <a:t>Object-based </a:t>
            </a:r>
            <a:r>
              <a:rPr lang="en-US" sz="2100" dirty="0"/>
              <a:t>architectures are </a:t>
            </a:r>
            <a:r>
              <a:rPr lang="en-US" sz="2100" dirty="0">
                <a:solidFill>
                  <a:srgbClr val="FF0000"/>
                </a:solidFill>
              </a:rPr>
              <a:t>attractive</a:t>
            </a:r>
            <a:r>
              <a:rPr lang="en-US" sz="2100" dirty="0"/>
              <a:t> because they provide a </a:t>
            </a:r>
            <a:r>
              <a:rPr lang="en-US" sz="2100" dirty="0" smtClean="0"/>
              <a:t>natural way </a:t>
            </a:r>
            <a:r>
              <a:rPr lang="en-US" sz="2100" dirty="0"/>
              <a:t>of </a:t>
            </a:r>
            <a:r>
              <a:rPr lang="en-US" sz="2100" dirty="0">
                <a:solidFill>
                  <a:srgbClr val="FF0000"/>
                </a:solidFill>
              </a:rPr>
              <a:t>encapsulating data </a:t>
            </a:r>
            <a:r>
              <a:rPr lang="en-US" sz="2100" dirty="0"/>
              <a:t>(called an object’s </a:t>
            </a:r>
            <a:r>
              <a:rPr lang="en-US" sz="2100" b="1" dirty="0"/>
              <a:t>state</a:t>
            </a:r>
            <a:r>
              <a:rPr lang="en-US" sz="2100" dirty="0"/>
              <a:t>) and the operations that </a:t>
            </a:r>
            <a:r>
              <a:rPr lang="en-US" sz="2100" dirty="0" smtClean="0"/>
              <a:t>can be </a:t>
            </a:r>
            <a:r>
              <a:rPr lang="en-US" sz="2100" dirty="0"/>
              <a:t>performed on that data (which are referred to as an object’s </a:t>
            </a:r>
            <a:r>
              <a:rPr lang="en-US" sz="2100" b="1" dirty="0"/>
              <a:t>methods</a:t>
            </a:r>
            <a:r>
              <a:rPr lang="en-US" sz="2100" dirty="0"/>
              <a:t>) </a:t>
            </a:r>
            <a:r>
              <a:rPr lang="en-US" sz="2100" dirty="0" smtClean="0"/>
              <a:t>into a </a:t>
            </a:r>
            <a:r>
              <a:rPr lang="en-US" sz="2100" dirty="0"/>
              <a:t>single entity.</a:t>
            </a:r>
          </a:p>
        </p:txBody>
      </p:sp>
    </p:spTree>
    <p:extLst>
      <p:ext uri="{BB962C8B-B14F-4D97-AF65-F5344CB8AC3E}">
        <p14:creationId xmlns:p14="http://schemas.microsoft.com/office/powerpoint/2010/main" val="15724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8571</TotalTime>
  <Words>2088</Words>
  <Application>Microsoft Office PowerPoint</Application>
  <PresentationFormat>Custom</PresentationFormat>
  <Paragraphs>316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Bookman Old Style</vt:lpstr>
      <vt:lpstr>Gill Sans MT</vt:lpstr>
      <vt:lpstr>Times</vt:lpstr>
      <vt:lpstr>Times New Roman</vt:lpstr>
      <vt:lpstr>Wingdings</vt:lpstr>
      <vt:lpstr>Wingdings 3</vt:lpstr>
      <vt:lpstr>Origin</vt:lpstr>
      <vt:lpstr> Chapter 2: ARCHITECTURES</vt:lpstr>
      <vt:lpstr>Architectures</vt:lpstr>
      <vt:lpstr>Architectural style</vt:lpstr>
      <vt:lpstr>Types of Architectural Styles</vt:lpstr>
      <vt:lpstr>Layered architectural style</vt:lpstr>
      <vt:lpstr>Con’t</vt:lpstr>
      <vt:lpstr>Con’t</vt:lpstr>
      <vt:lpstr>Object-Based Architectures</vt:lpstr>
      <vt:lpstr>Con’t</vt:lpstr>
      <vt:lpstr>Resource-based architectures</vt:lpstr>
      <vt:lpstr>Con’t</vt:lpstr>
      <vt:lpstr>Event–based Architecture</vt:lpstr>
      <vt:lpstr>Con’t</vt:lpstr>
      <vt:lpstr>System Architectures</vt:lpstr>
      <vt:lpstr>Centralized Architecture</vt:lpstr>
      <vt:lpstr>Cont...</vt:lpstr>
      <vt:lpstr>Cont ...</vt:lpstr>
      <vt:lpstr>Logical Architecture vs. Physical Architecture</vt:lpstr>
      <vt:lpstr>Two-Tiered Architecture</vt:lpstr>
      <vt:lpstr>Two-tiered Architectures</vt:lpstr>
      <vt:lpstr>Three-tiered</vt:lpstr>
      <vt:lpstr>Decentralized Architectures</vt:lpstr>
      <vt:lpstr>Cont…</vt:lpstr>
      <vt:lpstr>Peer-to-peer systems</vt:lpstr>
      <vt:lpstr>Overlay network</vt:lpstr>
      <vt:lpstr>Unstructured P2P architecture</vt:lpstr>
      <vt:lpstr>Cont…</vt:lpstr>
      <vt:lpstr>Cont…</vt:lpstr>
      <vt:lpstr>Structured P2P</vt:lpstr>
      <vt:lpstr>Hybrid Architectures</vt:lpstr>
      <vt:lpstr>.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hp</cp:lastModifiedBy>
  <cp:revision>266</cp:revision>
  <dcterms:created xsi:type="dcterms:W3CDTF">2005-10-24T20:12:14Z</dcterms:created>
  <dcterms:modified xsi:type="dcterms:W3CDTF">2024-03-09T10:13:24Z</dcterms:modified>
</cp:coreProperties>
</file>