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39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84" r:id="rId1"/>
  </p:sldMasterIdLst>
  <p:notesMasterIdLst>
    <p:notesMasterId r:id="rId2"/>
  </p:notesMasterIdLst>
  <p:sldIdLst>
    <p:sldId id="567" r:id="rId3"/>
    <p:sldId id="568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76" r:id="rId12"/>
    <p:sldId id="578" r:id="rId13"/>
    <p:sldId id="579" r:id="rId14"/>
    <p:sldId id="580" r:id="rId15"/>
    <p:sldId id="581" r:id="rId16"/>
    <p:sldId id="582" r:id="rId17"/>
    <p:sldId id="583" r:id="rId18"/>
    <p:sldId id="584" r:id="rId19"/>
    <p:sldId id="585" r:id="rId20"/>
    <p:sldId id="586" r:id="rId21"/>
    <p:sldId id="587" r:id="rId22"/>
    <p:sldId id="588" r:id="rId23"/>
    <p:sldId id="589" r:id="rId24"/>
    <p:sldId id="590" r:id="rId25"/>
    <p:sldId id="591" r:id="rId26"/>
    <p:sldId id="592" r:id="rId27"/>
    <p:sldId id="593" r:id="rId28"/>
    <p:sldId id="594" r:id="rId29"/>
    <p:sldId id="595" r:id="rId30"/>
    <p:sldId id="596" r:id="rId31"/>
    <p:sldId id="597" r:id="rId32"/>
    <p:sldId id="598" r:id="rId33"/>
    <p:sldId id="599" r:id="rId34"/>
    <p:sldId id="600" r:id="rId35"/>
    <p:sldId id="601" r:id="rId36"/>
    <p:sldId id="602" r:id="rId37"/>
    <p:sldId id="603" r:id="rId38"/>
    <p:sldId id="604" r:id="rId39"/>
    <p:sldId id="605" r:id="rId40"/>
    <p:sldId id="606" r:id="rId41"/>
    <p:sldId id="607" r:id="rId42"/>
    <p:sldId id="608" r:id="rId43"/>
  </p:sldIdLst>
  <p:sldSz type="screen4x3" cy="6858000" cx="9144000"/>
  <p:notesSz cx="6858000" cy="9144000"/>
  <p:defaultTextStyle>
    <a:defPPr>
      <a:defRPr lang="en-US"/>
    </a:defPPr>
    <a:lvl1pPr algn="ctr" fontAlgn="base" rtl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algn="ctr" fontAlgn="base" marL="457200" rtl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algn="ctr" fontAlgn="base" marL="914400" rtl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algn="ctr" fontAlgn="base" marL="1371600" rtl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algn="ctr" fontAlgn="base" marL="1828800" rtl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algn="l" defTabSz="914400" eaLnBrk="1" hangingPunct="1" latinLnBrk="0" marL="2286000" rtl="0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algn="l" defTabSz="914400" eaLnBrk="1" hangingPunct="1" latinLnBrk="0" marL="2743200" rtl="0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algn="l" defTabSz="914400" eaLnBrk="1" hangingPunct="1" latinLnBrk="0" marL="3200400" rtl="0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algn="l" defTabSz="914400" eaLnBrk="1" hangingPunct="1" latinLnBrk="0" marL="3657600" rtl="0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69" autoAdjust="0"/>
    <p:restoredTop sz="90366" autoAdjust="0"/>
  </p:normalViewPr>
  <p:slideViewPr>
    <p:cSldViewPr snapToGrid="0">
      <p:cViewPr>
        <p:scale>
          <a:sx n="105" d="100"/>
          <a:sy n="105" d="100"/>
        </p:scale>
        <p:origin x="-14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tableStyles" Target="tableStyles.xml"/><Relationship Id="rId45" Type="http://schemas.openxmlformats.org/officeDocument/2006/relationships/presProps" Target="presProps.xml"/><Relationship Id="rId46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90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90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90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90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9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05D85FC-18F4-493B-9899-5D24193BFEBD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7.xml.rels><?xml version="1.0" encoding="UTF-8" standalone="yes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28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29.xml.rels><?xml version="1.0" encoding="UTF-8" standalone="yes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0.xml.rels><?xml version="1.0" encoding="UTF-8" standalone="yes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3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</file>

<file path=ppt/notesSlides/_rels/notesSlide3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</file>

<file path=ppt/notesSlides/_rels/notesSlide3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34.xml.rels><?xml version="1.0" encoding="UTF-8" standalone="yes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</file>

<file path=ppt/notesSlides/_rels/notesSlide35.xml.rels><?xml version="1.0" encoding="UTF-8" standalone="yes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</file>

<file path=ppt/notesSlides/_rels/notesSlide36.xml.rels><?xml version="1.0" encoding="UTF-8" standalone="yes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</file>

<file path=ppt/notesSlides/_rels/notesSlide37.xml.rels><?xml version="1.0" encoding="UTF-8" standalone="yes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</file>

<file path=ppt/notesSlides/_rels/notesSlide38.xml.rels><?xml version="1.0" encoding="UTF-8" standalone="yes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</file>

<file path=ppt/notesSlides/_rels/notesSlide39.xml.rels><?xml version="1.0" encoding="UTF-8" standalone="yes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CBF5BEF9-D2E7-41B5-8B64-65D507836598}" type="slidenum">
              <a:rPr lang="en-US"/>
            </a:fld>
            <a:endParaRPr lang="en-US"/>
          </a:p>
        </p:txBody>
      </p:sp>
      <p:sp>
        <p:nvSpPr>
          <p:cNvPr id="1048597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5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overrideClrMapping accent1="dk1" accent2="dk1" accent3="dk1" accent4="dk1" accent5="dk1" accent6="dk1" bg1="dk1" bg2="dk1" tx1="dk1" tx2="dk1" hlink="dk1" folHlink="dk1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6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5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5D85FC-18F4-493B-9899-5D24193BFE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F75E27F6-66AF-45AF-B14E-42C81100F951}" type="slidenum">
              <a:rPr lang="en-US"/>
            </a:fld>
            <a:endParaRPr lang="en-US"/>
          </a:p>
        </p:txBody>
      </p:sp>
      <p:sp>
        <p:nvSpPr>
          <p:cNvPr id="1048662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8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6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5D85FC-18F4-493B-9899-5D24193BFE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GB" smtClean="0"/>
              <a:t>This node is referred to as the successor of k and denoted as </a:t>
            </a:r>
            <a:r>
              <a:rPr dirty="0" lang="en-GB" err="1" smtClean="0"/>
              <a:t>succ</a:t>
            </a:r>
            <a:r>
              <a:rPr dirty="0" lang="en-GB" smtClean="0"/>
              <a:t>(k).</a:t>
            </a:r>
            <a:endParaRPr dirty="0" lang="en-GB"/>
          </a:p>
        </p:txBody>
      </p:sp>
      <p:sp>
        <p:nvSpPr>
          <p:cNvPr id="104867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5D85FC-18F4-493B-9899-5D24193BFE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5D85FC-18F4-493B-9899-5D24193BFE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7D31ABF9-66AF-4412-97C1-2A9306BE87F1}" type="slidenum">
              <a:rPr lang="en-US"/>
            </a:fld>
            <a:endParaRPr lang="en-US"/>
          </a:p>
        </p:txBody>
      </p:sp>
      <p:sp>
        <p:nvSpPr>
          <p:cNvPr id="1048686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2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9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5D85FC-18F4-493B-9899-5D24193BFE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866FB11C-7931-43CB-A5B9-C5181EE49ED8}" type="slidenum">
              <a:rPr lang="en-US"/>
            </a:fld>
            <a:endParaRPr lang="en-US"/>
          </a:p>
        </p:txBody>
      </p:sp>
      <p:sp>
        <p:nvSpPr>
          <p:cNvPr id="1048698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78BA4324-8598-4AFE-8205-52528A11CAD8}" type="slidenum">
              <a:rPr lang="en-US"/>
            </a:fld>
            <a:endParaRPr lang="en-US"/>
          </a:p>
        </p:txBody>
      </p:sp>
      <p:sp>
        <p:nvSpPr>
          <p:cNvPr id="1048704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79085224-7434-4E48-8774-7760DB149A8B}" type="slidenum">
              <a:rPr lang="en-US"/>
            </a:fld>
            <a:endParaRPr lang="en-US"/>
          </a:p>
        </p:txBody>
      </p:sp>
      <p:sp>
        <p:nvSpPr>
          <p:cNvPr id="1048710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8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0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5D85FC-18F4-493B-9899-5D24193BFE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51EFC316-D4EC-4E98-ADF8-EDA8EC521D58}" type="slidenum">
              <a:rPr lang="en-US"/>
            </a:fld>
            <a:endParaRPr lang="en-US"/>
          </a:p>
        </p:txBody>
      </p:sp>
      <p:sp>
        <p:nvSpPr>
          <p:cNvPr id="1048716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2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7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5D85FC-18F4-493B-9899-5D24193BFE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C75A380E-B0E4-465F-8BF4-C26A82782B44}" type="slidenum">
              <a:rPr lang="en-US"/>
            </a:fld>
            <a:endParaRPr lang="en-US"/>
          </a:p>
        </p:txBody>
      </p:sp>
      <p:sp>
        <p:nvSpPr>
          <p:cNvPr id="1048731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7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GB" smtClean="0"/>
              <a:t>Knowing how and where to start name resolution is generally referred to as a closure mechanism. Essentially, a closure mechanism deals with</a:t>
            </a:r>
          </a:p>
          <a:p>
            <a:r>
              <a:rPr dirty="0" lang="en-GB" smtClean="0"/>
              <a:t>selecting the initial node in a name space from which name resolution is to start</a:t>
            </a:r>
            <a:endParaRPr dirty="0" lang="en-GB"/>
          </a:p>
        </p:txBody>
      </p:sp>
      <p:sp>
        <p:nvSpPr>
          <p:cNvPr id="10487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5D85FC-18F4-493B-9899-5D24193BFE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4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7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5D85FC-18F4-493B-9899-5D24193BFE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7806CC78-1459-4EA0-A5AA-008E553DEC87}" type="slidenum">
              <a:rPr lang="en-US"/>
            </a:fld>
            <a:endParaRPr lang="en-US"/>
          </a:p>
        </p:txBody>
      </p:sp>
      <p:sp>
        <p:nvSpPr>
          <p:cNvPr id="1048749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55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75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5D85FC-18F4-493B-9899-5D24193BFE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12BE6150-B12B-4034-8C25-B2DA329A167C}" type="slidenum">
              <a:rPr lang="en-US"/>
            </a:fld>
            <a:endParaRPr lang="en-US"/>
          </a:p>
        </p:txBody>
      </p:sp>
      <p:sp>
        <p:nvSpPr>
          <p:cNvPr id="1048764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7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7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5D85FC-18F4-493B-9899-5D24193BFE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9ED7EA66-E088-4895-999D-A1E9F6EFC7A3}" type="slidenum">
              <a:rPr lang="en-US"/>
            </a:fld>
            <a:endParaRPr lang="en-US"/>
          </a:p>
        </p:txBody>
      </p:sp>
      <p:sp>
        <p:nvSpPr>
          <p:cNvPr id="1048776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GB" smtClean="0"/>
              <a:t>In a distributed system, a typical example of an access point is a host running a specific server, with its address formed by the combination of, for example, an IP address and port number (i.e., the server's transport-level address).</a:t>
            </a:r>
          </a:p>
          <a:p>
            <a:r>
              <a:rPr dirty="0" lang="en-GB" smtClean="0"/>
              <a:t>An entity may change its access points in the course of time. For example. when a mobile computer moves to another location, it is often assigned a different IP address than the one it had before. </a:t>
            </a:r>
          </a:p>
          <a:p>
            <a:r>
              <a:rPr dirty="0" lang="en-GB" smtClean="0"/>
              <a:t>Because an access point is tightly associated with an entity, it would seem convenient to use the address of an access point as a regular name for the associated entity. Nevertheless, this is hardly ever done as such naming is generally very inflexible and often human unfriendly.</a:t>
            </a:r>
            <a:endParaRPr dirty="0" lang="en-GB"/>
          </a:p>
        </p:txBody>
      </p:sp>
      <p:sp>
        <p:nvSpPr>
          <p:cNvPr id="10486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5D85FC-18F4-493B-9899-5D24193BFE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8CEA8494-8EEA-4471-8B34-60C40D160BA2}" type="slidenum">
              <a:rPr lang="en-US"/>
            </a:fld>
            <a:endParaRPr lang="en-US"/>
          </a:p>
        </p:txBody>
      </p:sp>
      <p:sp>
        <p:nvSpPr>
          <p:cNvPr id="1048782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88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78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5D85FC-18F4-493B-9899-5D24193BFE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B4A78B87-40A2-4583-87E4-73B6614C459B}" type="slidenum">
              <a:rPr lang="en-US"/>
            </a:fld>
            <a:endParaRPr lang="en-US"/>
          </a:p>
        </p:txBody>
      </p:sp>
      <p:sp>
        <p:nvSpPr>
          <p:cNvPr id="1048794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8E3CCB26-AF54-4A35-A752-148E680B1E11}" type="slidenum">
              <a:rPr lang="en-US"/>
            </a:fld>
            <a:endParaRPr lang="en-US"/>
          </a:p>
        </p:txBody>
      </p:sp>
      <p:sp>
        <p:nvSpPr>
          <p:cNvPr id="1048800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66235084-E07A-44EA-83AA-BC7007994E2E}" type="slidenum">
              <a:rPr lang="en-US"/>
            </a:fld>
            <a:endParaRPr lang="en-US"/>
          </a:p>
        </p:txBody>
      </p:sp>
      <p:sp>
        <p:nvSpPr>
          <p:cNvPr id="1048806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BBF9224B-0D11-4A1A-B5C3-860212DECFBE}" type="slidenum">
              <a:rPr lang="en-US"/>
            </a:fld>
            <a:endParaRPr lang="en-US"/>
          </a:p>
        </p:txBody>
      </p:sp>
      <p:sp>
        <p:nvSpPr>
          <p:cNvPr id="1048812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18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8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5D85FC-18F4-493B-9899-5D24193BFE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CAD928EA-4E2D-4E14-B9DC-A688CD6FF7B0}" type="slidenum">
              <a:rPr lang="en-US"/>
            </a:fld>
            <a:endParaRPr lang="en-US"/>
          </a:p>
        </p:txBody>
      </p:sp>
      <p:sp>
        <p:nvSpPr>
          <p:cNvPr id="1048824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3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8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5D85FC-18F4-493B-9899-5D24193BFE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36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8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5D85FC-18F4-493B-9899-5D24193BFE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5D85FC-18F4-493B-9899-5D24193BFE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6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5D85FC-18F4-493B-9899-5D24193BFE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2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5D85FC-18F4-493B-9899-5D24193BFE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8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5D85FC-18F4-493B-9899-5D24193BFE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5D85FC-18F4-493B-9899-5D24193BFE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2F104CFF-F525-445F-AC3A-45DB517D2526}" type="slidenum">
              <a:rPr lang="en-US"/>
            </a:fld>
            <a:endParaRPr lang="en-US"/>
          </a:p>
        </p:txBody>
      </p:sp>
      <p:sp>
        <p:nvSpPr>
          <p:cNvPr id="1048650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5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algn="r" indent="0" marL="0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6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hangingPunct="1" latinLnBrk="0"/>
            <a:r>
              <a:rPr lang="en-US" smtClean="0"/>
              <a:t>3/30/2018</a:t>
            </a:r>
            <a:endParaRPr dirty="0" sz="1600" lang="en-US"/>
          </a:p>
        </p:txBody>
      </p:sp>
      <p:sp>
        <p:nvSpPr>
          <p:cNvPr id="104858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p>
            <a:endParaRPr dirty="0" kumimoji="0" lang="en-US"/>
          </a:p>
        </p:txBody>
      </p:sp>
      <p:sp>
        <p:nvSpPr>
          <p:cNvPr id="104858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p>
            <a:fld id="{EA7C8D44-3667-46F6-9772-CC52308E2A7F}" type="slidenum">
              <a:rPr kumimoji="0" lang="en-US" smtClean="0"/>
              <a:pPr eaLnBrk="1" hangingPunct="1" latinLnBrk="0"/>
            </a:fld>
            <a:endParaRPr dirty="0" kumimoji="0" lang="en-US"/>
          </a:p>
        </p:txBody>
      </p:sp>
      <p:sp>
        <p:nvSpPr>
          <p:cNvPr id="1048589" name="Rectangle 20"/>
          <p:cNvSpPr/>
          <p:nvPr/>
        </p:nvSpPr>
        <p:spPr>
          <a:xfrm>
            <a:off x="904875" y="3648075"/>
            <a:ext cx="7315200" cy="1280160"/>
          </a:xfrm>
          <a:prstGeom prst="rect"/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0" name="Rectangle 32"/>
          <p:cNvSpPr/>
          <p:nvPr/>
        </p:nvSpPr>
        <p:spPr>
          <a:xfrm>
            <a:off x="914400" y="5048250"/>
            <a:ext cx="7315200" cy="685800"/>
          </a:xfrm>
          <a:prstGeom prst="rect"/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1" name="Rectangle 21"/>
          <p:cNvSpPr/>
          <p:nvPr/>
        </p:nvSpPr>
        <p:spPr>
          <a:xfrm>
            <a:off x="904875" y="3648075"/>
            <a:ext cx="228600" cy="1280160"/>
          </a:xfrm>
          <a:prstGeom prst="rect"/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Rectangle 31"/>
          <p:cNvSpPr/>
          <p:nvPr/>
        </p:nvSpPr>
        <p:spPr>
          <a:xfrm>
            <a:off x="914400" y="5048250"/>
            <a:ext cx="228600" cy="685800"/>
          </a:xfrm>
          <a:prstGeom prst="rect"/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6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hangingPunct="1" latinLnBrk="0"/>
            <a:r>
              <a:rPr lang="en-US" smtClean="0"/>
              <a:t>3/30/2018</a:t>
            </a:r>
            <a:endParaRPr lang="en-US"/>
          </a:p>
        </p:txBody>
      </p:sp>
      <p:sp>
        <p:nvSpPr>
          <p:cNvPr id="10488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8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7C8D44-3667-46F6-9772-CC52308E2A7F}" type="slidenum">
              <a:rPr kumimoji="0" lang="en-US" smtClean="0"/>
              <a:pPr eaLnBrk="1" hangingPunct="1" latinLnBrk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4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hangingPunct="1" latinLnBrk="0"/>
            <a:r>
              <a:rPr lang="en-US" smtClean="0"/>
              <a:t>3/30/2018</a:t>
            </a:r>
            <a:endParaRPr lang="en-US"/>
          </a:p>
        </p:txBody>
      </p:sp>
      <p:sp>
        <p:nvSpPr>
          <p:cNvPr id="10488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8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7C8D44-3667-46F6-9772-CC52308E2A7F}" type="slidenum">
              <a:rPr kumimoji="0" lang="en-US" smtClean="0"/>
              <a:pPr eaLnBrk="1" hangingPunct="1" latinLnBrk="0"/>
            </a:fld>
            <a:endParaRPr kumimoji="0" lang="en-US"/>
          </a:p>
        </p:txBody>
      </p:sp>
      <p:sp>
        <p:nvSpPr>
          <p:cNvPr id="1048848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/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849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850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/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hangingPunct="1" latinLnBrk="0"/>
            <a:r>
              <a:rPr lang="en-US" smtClean="0"/>
              <a:t>3/30/2018</a:t>
            </a:r>
            <a:endParaRPr dirty="0"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7C8D44-3667-46F6-9772-CC52308E2A7F}" type="slidenum">
              <a:rPr kumimoji="0" lang="en-US" smtClean="0"/>
              <a:pPr eaLnBrk="1" hangingPunct="1" latinLnBrk="0"/>
            </a:fld>
            <a:endParaRPr dirty="0" kumimoji="0" lang="en-US"/>
          </a:p>
        </p:txBody>
      </p:sp>
      <p:sp>
        <p:nvSpPr>
          <p:cNvPr id="1048603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baseline="0" b="0" cap="none" sz="32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66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867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p>
            <a:pPr eaLnBrk="1" hangingPunct="1" latinLnBrk="0"/>
            <a:r>
              <a:rPr lang="en-US" smtClean="0"/>
              <a:t>3/30/2018</a:t>
            </a:r>
            <a:endParaRPr dirty="0" lang="en-US"/>
          </a:p>
        </p:txBody>
      </p:sp>
      <p:sp>
        <p:nvSpPr>
          <p:cNvPr id="104886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p>
            <a:endParaRPr dirty="0" kumimoji="0" lang="en-US"/>
          </a:p>
        </p:txBody>
      </p:sp>
      <p:sp>
        <p:nvSpPr>
          <p:cNvPr id="10488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p>
            <a:fld id="{EA7C8D44-3667-46F6-9772-CC52308E2A7F}" type="slidenum">
              <a:rPr kumimoji="0" lang="en-US" smtClean="0"/>
              <a:pPr eaLnBrk="1" hangingPunct="1" latinLnBrk="0"/>
            </a:fld>
            <a:endParaRPr dirty="0" kumimoji="0" lang="en-US"/>
          </a:p>
        </p:txBody>
      </p:sp>
      <p:sp>
        <p:nvSpPr>
          <p:cNvPr id="1048870" name="Rectangle 6"/>
          <p:cNvSpPr/>
          <p:nvPr/>
        </p:nvSpPr>
        <p:spPr>
          <a:xfrm>
            <a:off x="914400" y="2819400"/>
            <a:ext cx="7315200" cy="1280160"/>
          </a:xfrm>
          <a:prstGeom prst="rect"/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871" name="Rectangle 7"/>
          <p:cNvSpPr/>
          <p:nvPr/>
        </p:nvSpPr>
        <p:spPr>
          <a:xfrm>
            <a:off x="914400" y="2819400"/>
            <a:ext cx="228600" cy="1280160"/>
          </a:xfrm>
          <a:prstGeom prst="rect"/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7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hangingPunct="1" latinLnBrk="0"/>
            <a:r>
              <a:rPr lang="en-US" smtClean="0"/>
              <a:t>3/30/2018</a:t>
            </a:r>
            <a:endParaRPr lang="en-US"/>
          </a:p>
        </p:txBody>
      </p:sp>
      <p:sp>
        <p:nvSpPr>
          <p:cNvPr id="10488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8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7C8D44-3667-46F6-9772-CC52308E2A7F}" type="slidenum">
              <a:rPr kumimoji="0" lang="en-US" smtClean="0"/>
              <a:pPr eaLnBrk="1" hangingPunct="1" latinLnBrk="0"/>
            </a:fld>
            <a:endParaRPr kumimoji="0" lang="en-US"/>
          </a:p>
        </p:txBody>
      </p:sp>
      <p:sp>
        <p:nvSpPr>
          <p:cNvPr id="1048876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77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7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 anchorCtr="0" lIns="91440">
            <a:noAutofit/>
          </a:bodyPr>
          <a:lstStyle>
            <a:lvl1pPr indent="0" marL="0">
              <a:buNone/>
              <a:defRPr b="1" sz="2400">
                <a:solidFill>
                  <a:schemeClr val="accent2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880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 anchorCtr="0" lIns="91440"/>
          <a:lstStyle>
            <a:lvl1pPr indent="0" marL="0">
              <a:buNone/>
              <a:defRPr b="1" sz="2400">
                <a:solidFill>
                  <a:schemeClr val="accent2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88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hangingPunct="1" latinLnBrk="0"/>
            <a:r>
              <a:rPr lang="en-US" smtClean="0"/>
              <a:t>3/30/2018</a:t>
            </a:r>
            <a:endParaRPr lang="en-US"/>
          </a:p>
        </p:txBody>
      </p:sp>
      <p:sp>
        <p:nvSpPr>
          <p:cNvPr id="104888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88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7C8D44-3667-46F6-9772-CC52308E2A7F}" type="slidenum">
              <a:rPr kumimoji="0" lang="en-US" smtClean="0"/>
              <a:pPr eaLnBrk="1" hangingPunct="1" latinLnBrk="0"/>
            </a:fld>
            <a:endParaRPr kumimoji="0" lang="en-US"/>
          </a:p>
        </p:txBody>
      </p:sp>
      <p:sp>
        <p:nvSpPr>
          <p:cNvPr id="1048884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85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3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hangingPunct="1" latinLnBrk="0"/>
            <a:r>
              <a:rPr lang="en-US" smtClean="0"/>
              <a:t>3/30/2018</a:t>
            </a:r>
            <a:endParaRPr lang="en-US"/>
          </a:p>
        </p:txBody>
      </p:sp>
      <p:sp>
        <p:nvSpPr>
          <p:cNvPr id="10488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8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7C8D44-3667-46F6-9772-CC52308E2A7F}" type="slidenum">
              <a:rPr kumimoji="0" lang="en-US" smtClean="0"/>
              <a:pPr eaLnBrk="1" hangingPunct="1" latinLnBrk="0"/>
            </a:fld>
            <a:endParaRPr kumimoji="0" lang="en-US"/>
          </a:p>
        </p:txBody>
      </p:sp>
      <p:sp>
        <p:nvSpPr>
          <p:cNvPr id="1048842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hangingPunct="1" latinLnBrk="0"/>
            <a:r>
              <a:rPr lang="en-US" smtClean="0"/>
              <a:t>3/30/2018</a:t>
            </a:r>
            <a:endParaRPr lang="en-US"/>
          </a:p>
        </p:txBody>
      </p:sp>
      <p:sp>
        <p:nvSpPr>
          <p:cNvPr id="104888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88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7C8D44-3667-46F6-9772-CC52308E2A7F}" type="slidenum">
              <a:rPr kumimoji="0" lang="en-US" smtClean="0"/>
              <a:pPr eaLnBrk="1" hangingPunct="1" latinLnBrk="0"/>
            </a:fld>
            <a:endParaRPr kumimoji="0" lang="en-US"/>
          </a:p>
        </p:txBody>
      </p:sp>
      <p:sp>
        <p:nvSpPr>
          <p:cNvPr id="1048889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/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890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b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92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indent="0" marL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8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hangingPunct="1" latinLnBrk="0"/>
            <a:r>
              <a:rPr lang="en-US" smtClean="0"/>
              <a:t>3/30/2018</a:t>
            </a:r>
            <a:endParaRPr lang="en-US"/>
          </a:p>
        </p:txBody>
      </p:sp>
      <p:sp>
        <p:nvSpPr>
          <p:cNvPr id="10488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8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7C8D44-3667-46F6-9772-CC52308E2A7F}" type="slidenum">
              <a:rPr kumimoji="0" lang="en-US" smtClean="0"/>
              <a:pPr eaLnBrk="1" hangingPunct="1" latinLnBrk="0"/>
            </a:fld>
            <a:endParaRPr kumimoji="0" lang="en-US"/>
          </a:p>
        </p:txBody>
      </p:sp>
      <p:sp>
        <p:nvSpPr>
          <p:cNvPr id="1048896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/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897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/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898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899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bg>
      <p:bgRef idx="1001">
        <a:schemeClr val="bg2"/>
      </p:bgRef>
    </p:bg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anchor="ctr" lIns="274320"/>
          <a:lstStyle>
            <a:lvl1pPr algn="r">
              <a:buNone/>
              <a:defRPr b="0" sz="20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52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indent="0" marL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85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algn="l" indent="0" marL="0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8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hangingPunct="1" latinLnBrk="0"/>
            <a:r>
              <a:rPr lang="en-US" smtClean="0"/>
              <a:t>3/30/2018</a:t>
            </a:r>
            <a:endParaRPr lang="en-US"/>
          </a:p>
        </p:txBody>
      </p:sp>
      <p:sp>
        <p:nvSpPr>
          <p:cNvPr id="10488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8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7C8D44-3667-46F6-9772-CC52308E2A7F}" type="slidenum">
              <a:rPr kumimoji="0" lang="en-US" smtClean="0"/>
              <a:pPr eaLnBrk="1" hangingPunct="1" latinLnBrk="0"/>
            </a:fld>
            <a:endParaRPr kumimoji="0" lang="en-US"/>
          </a:p>
        </p:txBody>
      </p:sp>
      <p:sp>
        <p:nvSpPr>
          <p:cNvPr id="1048857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/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858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859" name="Rectangle 9"/>
          <p:cNvSpPr/>
          <p:nvPr/>
        </p:nvSpPr>
        <p:spPr>
          <a:xfrm>
            <a:off x="457200" y="500856"/>
            <a:ext cx="182880" cy="685800"/>
          </a:xfrm>
          <a:prstGeom prst="rect"/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/>
        </p:spPr>
        <p:txBody>
          <a:bodyPr anchor="b" anchorCtr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7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8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/>
        </p:spPr>
        <p:txBody>
          <a:bodyPr vert="horz"/>
          <a:lstStyle>
            <a:lvl1pPr algn="l"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pPr eaLnBrk="1" hangingPunct="1" latinLnBrk="0"/>
            <a:r>
              <a:rPr lang="en-US" smtClean="0"/>
              <a:t>3/30/2018</a:t>
            </a:r>
            <a:endParaRPr dirty="0" sz="1400" lang="en-US">
              <a:solidFill>
                <a:schemeClr val="tx2"/>
              </a:solidFill>
            </a:endParaRPr>
          </a:p>
        </p:txBody>
      </p:sp>
      <p:sp>
        <p:nvSpPr>
          <p:cNvPr id="104857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/>
        </p:spPr>
        <p:txBody>
          <a:bodyPr vert="horz"/>
          <a:lstStyle>
            <a:lvl1pPr algn="r"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pPr algn="r" eaLnBrk="1" hangingPunct="1" latinLnBrk="0"/>
            <a:endParaRPr dirty="0" sz="1400" kumimoji="0" lang="en-US">
              <a:solidFill>
                <a:schemeClr val="tx2"/>
              </a:solidFill>
            </a:endParaRPr>
          </a:p>
        </p:txBody>
      </p:sp>
      <p:sp>
        <p:nvSpPr>
          <p:cNvPr id="104858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/>
        </p:spPr>
        <p:txBody>
          <a:bodyPr vert="horz"/>
          <a:lstStyle>
            <a:lvl1pPr algn="l"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pPr algn="l" eaLnBrk="1" hangingPunct="1" latinLnBrk="0"/>
            <a:fld id="{EA7C8D44-3667-46F6-9772-CC52308E2A7F}" type="slidenum">
              <a:rPr kumimoji="0" lang="en-US" smtClean="0"/>
              <a:pPr algn="l" eaLnBrk="1" hangingPunct="1" latinLnBrk="0"/>
            </a:fld>
            <a:endParaRPr dirty="0" sz="1600" kumimoji="0" lang="en-US">
              <a:solidFill>
                <a:schemeClr val="tx2"/>
              </a:solidFill>
            </a:endParaRPr>
          </a:p>
        </p:txBody>
      </p:sp>
      <p:sp>
        <p:nvSpPr>
          <p:cNvPr id="104858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/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/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 sldNum="1"/>
  <p:txStyles>
    <p:titleStyle>
      <a:lvl1pPr algn="l" eaLnBrk="1" hangingPunct="1" latinLnBrk="0" rtl="0">
        <a:spcBef>
          <a:spcPct val="0"/>
        </a:spcBef>
        <a:buNone/>
        <a:defRPr sz="32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6000"/>
        <a:buFont typeface="Wingdings 3"/>
        <a:buChar char="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548640" rtl="0">
        <a:spcBef>
          <a:spcPts val="500"/>
        </a:spcBef>
        <a:buClr>
          <a:schemeClr val="accent2"/>
        </a:buClr>
        <a:buSzPct val="76000"/>
        <a:buFont typeface="Wingdings 3"/>
        <a:buChar char=""/>
        <a:defRPr sz="2300" kern="1200" kumimoji="0">
          <a:solidFill>
            <a:schemeClr val="tx2"/>
          </a:solidFill>
          <a:latin typeface="+mn-lt"/>
          <a:ea typeface="+mn-ea"/>
          <a:cs typeface="+mn-cs"/>
        </a:defRPr>
      </a:lvl2pPr>
      <a:lvl3pPr algn="l" eaLnBrk="1" hangingPunct="1" indent="-228600" latinLnBrk="0" marL="822960" rtl="0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097280" rtl="0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00"/>
        </a:spcBef>
        <a:buClr>
          <a:schemeClr val="accent2"/>
        </a:buClr>
        <a:buSzPct val="70000"/>
        <a:buFont typeface="Wingdings"/>
        <a:buChar char="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645920" rtl="0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sz="1600" kern="1200" kumimoji="0" lang="en-US" smtClean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828800" rtl="0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sz="1400" kern="1200" kumimoji="0" lang="en-US" smtClean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011680" rtl="0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sz="1400" kern="1200" kumimoji="0" lang="en-US" smtClean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194560" rtl="0">
        <a:spcBef>
          <a:spcPts val="300"/>
        </a:spcBef>
        <a:buClr>
          <a:srgbClr val="9FB8CD"/>
        </a:buClr>
        <a:buSzPct val="75000"/>
        <a:buFont typeface="Wingdings 3"/>
        <a:buChar char=""/>
        <a:defRPr sz="1200" kern="1200" kumimoji="0" lang="en-US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" Target="slide29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5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hyperlink" Target="http://www.admu.edu.et/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782028"/>
            <a:ext cx="6858000" cy="928868"/>
          </a:xfrm>
        </p:spPr>
        <p:txBody>
          <a:bodyPr>
            <a:normAutofit/>
          </a:bodyPr>
          <a:p>
            <a:pPr algn="ctr"/>
            <a:r>
              <a:rPr dirty="0" lang="en-US" smtClean="0"/>
              <a:t>Chapter </a:t>
            </a:r>
            <a:r>
              <a:rPr dirty="0" lang="en-US" smtClean="0"/>
              <a:t>4</a:t>
            </a:r>
            <a:r>
              <a:rPr dirty="0" lang="en-US" smtClean="0"/>
              <a:t>-</a:t>
            </a:r>
            <a:r>
              <a:rPr dirty="0" lang="en-US" smtClean="0"/>
              <a:t> Naming</a:t>
            </a:r>
            <a:endParaRPr dirty="0" lang="en-US"/>
          </a:p>
        </p:txBody>
      </p:sp>
      <p:sp>
        <p:nvSpPr>
          <p:cNvPr id="104859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1</a:t>
            </a:fld>
            <a:endParaRPr dirty="0"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  <p:transition spd="slow"/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Home-based solution</a:t>
            </a:r>
            <a:endParaRPr dirty="0" lang="en-GB"/>
          </a:p>
        </p:txBody>
      </p:sp>
      <p:sp>
        <p:nvSpPr>
          <p:cNvPr id="104865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GB" smtClean="0"/>
              <a:t>Let the home keep track where the entity is. </a:t>
            </a:r>
          </a:p>
          <a:p>
            <a:pPr lvl="1"/>
            <a:r>
              <a:rPr dirty="0" lang="en-GB" smtClean="0"/>
              <a:t>Entity’s home address is registered at a naming service. </a:t>
            </a:r>
          </a:p>
          <a:p>
            <a:pPr lvl="2"/>
            <a:r>
              <a:rPr dirty="0" sz="2000" lang="en-GB" smtClean="0"/>
              <a:t>In practice, the home location is often chosen to be the place where an entity was created.</a:t>
            </a:r>
          </a:p>
          <a:p>
            <a:pPr lvl="1"/>
            <a:r>
              <a:rPr dirty="0" lang="en-GB" smtClean="0"/>
              <a:t>The home registers the foreign address of the entity. </a:t>
            </a:r>
          </a:p>
          <a:p>
            <a:pPr lvl="1"/>
            <a:r>
              <a:rPr dirty="0" lang="en-GB" smtClean="0"/>
              <a:t>Clients always contact the home first, and then continue with the foreign location.</a:t>
            </a:r>
            <a:endParaRPr dirty="0" lang="en-GB"/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10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en-US"/>
              <a:t>Home-Based Approaches</a:t>
            </a:r>
          </a:p>
        </p:txBody>
      </p:sp>
      <p:sp>
        <p:nvSpPr>
          <p:cNvPr id="1048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3289" y="5829300"/>
            <a:ext cx="6929314" cy="421029"/>
          </a:xfrm>
        </p:spPr>
        <p:txBody>
          <a:bodyPr>
            <a:normAutofit fontScale="96154" lnSpcReduction="10000"/>
          </a:bodyPr>
          <a:p>
            <a:pPr indent="0" marL="0">
              <a:buNone/>
            </a:pPr>
            <a:r>
              <a:rPr dirty="0" lang="en-US"/>
              <a:t>Figure 5-3. The principle of Mobile IP.</a:t>
            </a:r>
          </a:p>
        </p:txBody>
      </p:sp>
      <p:pic>
        <p:nvPicPr>
          <p:cNvPr id="2097153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812800" y="1160463"/>
            <a:ext cx="7739063" cy="46688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66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11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Problems With Home-Based Approaches</a:t>
            </a:r>
          </a:p>
        </p:txBody>
      </p:sp>
      <p:sp>
        <p:nvSpPr>
          <p:cNvPr id="104866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GB" smtClean="0"/>
              <a:t>Home address has to be supported for entity’s lifetime. </a:t>
            </a:r>
          </a:p>
          <a:p>
            <a:r>
              <a:rPr dirty="0" lang="en-GB" smtClean="0"/>
              <a:t>Home address is fixed. </a:t>
            </a:r>
          </a:p>
          <a:p>
            <a:pPr lvl="1"/>
            <a:r>
              <a:rPr dirty="0" lang="en-GB" smtClean="0"/>
              <a:t>Unnecessary burden when the entity permanently moves. </a:t>
            </a:r>
          </a:p>
          <a:p>
            <a:r>
              <a:rPr dirty="0" lang="en-GB" smtClean="0"/>
              <a:t>Poor geographical scalability. </a:t>
            </a:r>
          </a:p>
          <a:p>
            <a:pPr lvl="1"/>
            <a:r>
              <a:rPr dirty="0" lang="en-GB" smtClean="0"/>
              <a:t>Entity may be next to client. </a:t>
            </a:r>
            <a:endParaRPr dirty="0" lang="en-GB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12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Distributed Hash Table (DHT)- Chord</a:t>
            </a:r>
            <a:endParaRPr dirty="0" lang="en-GB"/>
          </a:p>
        </p:txBody>
      </p:sp>
      <p:sp>
        <p:nvSpPr>
          <p:cNvPr id="104867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5652" lnSpcReduction="10000"/>
          </a:bodyPr>
          <a:p>
            <a:r>
              <a:rPr dirty="0" lang="en-GB" smtClean="0"/>
              <a:t>In DHT-based system, </a:t>
            </a:r>
          </a:p>
          <a:p>
            <a:pPr lvl="1"/>
            <a:r>
              <a:rPr dirty="0" lang="en-GB" smtClean="0"/>
              <a:t>Each node has an m-bit random identifier </a:t>
            </a:r>
          </a:p>
          <a:p>
            <a:pPr lvl="1"/>
            <a:r>
              <a:rPr dirty="0" lang="en-GB" smtClean="0"/>
              <a:t>Each entity has an m-bit random key</a:t>
            </a:r>
          </a:p>
          <a:p>
            <a:pPr lvl="1"/>
            <a:r>
              <a:rPr dirty="0" lang="en-GB" smtClean="0"/>
              <a:t>An entity with key k is located on a node with the smallest identifier  that satisfies id &gt;= k, denoted as </a:t>
            </a:r>
            <a:r>
              <a:rPr dirty="0" lang="en-GB" err="1" smtClean="0"/>
              <a:t>succ</a:t>
            </a:r>
            <a:r>
              <a:rPr dirty="0" lang="en-GB" smtClean="0"/>
              <a:t>(k)</a:t>
            </a:r>
          </a:p>
          <a:p>
            <a:r>
              <a:rPr dirty="0" lang="en-GB" smtClean="0"/>
              <a:t>The main issue in DHT-based systems is to efficiently resolve a key k to the address of </a:t>
            </a:r>
            <a:r>
              <a:rPr dirty="0" lang="en-GB" err="1" smtClean="0"/>
              <a:t>succ</a:t>
            </a:r>
            <a:r>
              <a:rPr dirty="0" lang="en-GB" smtClean="0"/>
              <a:t>(k).</a:t>
            </a:r>
          </a:p>
          <a:p>
            <a:r>
              <a:rPr dirty="0" lang="en-GB" smtClean="0"/>
              <a:t>Two approaches: </a:t>
            </a:r>
          </a:p>
          <a:p>
            <a:pPr lvl="1"/>
            <a:r>
              <a:rPr dirty="0" lang="en-GB" smtClean="0"/>
              <a:t>linear approach and finger table</a:t>
            </a:r>
          </a:p>
          <a:p>
            <a:r>
              <a:rPr dirty="0" lang="en-GB" smtClean="0"/>
              <a:t>In linear approach, let each node p keep track of the successor </a:t>
            </a:r>
            <a:r>
              <a:rPr dirty="0" lang="en-GB" err="1" smtClean="0"/>
              <a:t>succ</a:t>
            </a:r>
            <a:r>
              <a:rPr dirty="0" lang="en-GB" smtClean="0"/>
              <a:t>(p+ 1) as well as its predecessor </a:t>
            </a:r>
            <a:r>
              <a:rPr dirty="0" lang="en-GB" err="1" smtClean="0"/>
              <a:t>pred</a:t>
            </a:r>
            <a:r>
              <a:rPr dirty="0" lang="en-GB" smtClean="0"/>
              <a:t>(p)</a:t>
            </a:r>
          </a:p>
          <a:p>
            <a:pPr lvl="1"/>
            <a:r>
              <a:rPr dirty="0" lang="en-GB" smtClean="0"/>
              <a:t>whenever a node p receives a request to resolve key k, it will simply forward the request to one of its two neighbours</a:t>
            </a:r>
            <a:endParaRPr dirty="0" lang="en-GB"/>
          </a:p>
        </p:txBody>
      </p:sp>
      <p:sp>
        <p:nvSpPr>
          <p:cNvPr id="10486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13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Finger table</a:t>
            </a:r>
            <a:endParaRPr dirty="0" lang="en-GB"/>
          </a:p>
        </p:txBody>
      </p:sp>
      <p:sp>
        <p:nvSpPr>
          <p:cNvPr id="104867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GB" smtClean="0"/>
              <a:t>Each node p maintains a finger table </a:t>
            </a:r>
            <a:r>
              <a:rPr dirty="0" lang="en-GB" err="1" smtClean="0"/>
              <a:t>FTp</a:t>
            </a:r>
            <a:r>
              <a:rPr dirty="0" lang="en-GB" smtClean="0"/>
              <a:t>[] with at most m entries: </a:t>
            </a:r>
          </a:p>
          <a:p>
            <a:pPr lvl="1"/>
            <a:r>
              <a:rPr dirty="0" lang="en-GB" err="1" smtClean="0"/>
              <a:t>FTp</a:t>
            </a:r>
            <a:r>
              <a:rPr dirty="0" lang="en-GB" smtClean="0"/>
              <a:t>[</a:t>
            </a:r>
            <a:r>
              <a:rPr dirty="0" lang="en-GB" err="1" smtClean="0"/>
              <a:t>i</a:t>
            </a:r>
            <a:r>
              <a:rPr dirty="0" lang="en-GB" smtClean="0"/>
              <a:t>] = </a:t>
            </a:r>
            <a:r>
              <a:rPr dirty="0" lang="en-GB" err="1" smtClean="0"/>
              <a:t>succ</a:t>
            </a:r>
            <a:r>
              <a:rPr dirty="0" lang="en-GB" smtClean="0"/>
              <a:t> (p+ 2</a:t>
            </a:r>
            <a:r>
              <a:rPr baseline="30000" dirty="0" lang="en-GB" smtClean="0"/>
              <a:t>i−1</a:t>
            </a:r>
            <a:r>
              <a:rPr dirty="0" lang="en-GB" smtClean="0"/>
              <a:t>) </a:t>
            </a:r>
          </a:p>
          <a:p>
            <a:pPr lvl="1"/>
            <a:r>
              <a:rPr dirty="0" lang="en-GB" smtClean="0"/>
              <a:t>Note: </a:t>
            </a:r>
            <a:r>
              <a:rPr dirty="0" lang="en-GB" err="1" smtClean="0"/>
              <a:t>FTp</a:t>
            </a:r>
            <a:r>
              <a:rPr dirty="0" lang="en-GB" smtClean="0"/>
              <a:t>[</a:t>
            </a:r>
            <a:r>
              <a:rPr dirty="0" lang="en-GB" err="1" smtClean="0"/>
              <a:t>i</a:t>
            </a:r>
            <a:r>
              <a:rPr dirty="0" lang="en-GB" smtClean="0"/>
              <a:t>] points to the first node succeeding p by at least 2</a:t>
            </a:r>
            <a:r>
              <a:rPr baseline="30000" dirty="0" lang="en-GB" smtClean="0"/>
              <a:t>i−1</a:t>
            </a:r>
          </a:p>
          <a:p>
            <a:r>
              <a:rPr dirty="0" lang="en-GB" smtClean="0"/>
              <a:t>To look up a key k, node p forwards the request to node q with index j in the figure table satisfying </a:t>
            </a:r>
          </a:p>
          <a:p>
            <a:pPr lvl="1"/>
            <a:r>
              <a:rPr dirty="0" lang="en-GB" smtClean="0"/>
              <a:t>q= </a:t>
            </a:r>
            <a:r>
              <a:rPr dirty="0" lang="en-GB" err="1" smtClean="0"/>
              <a:t>FTp</a:t>
            </a:r>
            <a:r>
              <a:rPr dirty="0" lang="en-GB" smtClean="0"/>
              <a:t>[ j] ≤ k&lt; </a:t>
            </a:r>
            <a:r>
              <a:rPr dirty="0" lang="en-GB" err="1" smtClean="0"/>
              <a:t>FTp</a:t>
            </a:r>
            <a:r>
              <a:rPr dirty="0" lang="en-GB" smtClean="0"/>
              <a:t>[ j+1] </a:t>
            </a:r>
          </a:p>
          <a:p>
            <a:pPr lvl="1"/>
            <a:r>
              <a:rPr dirty="0" lang="en-GB" smtClean="0"/>
              <a:t>If p &lt; k &lt; </a:t>
            </a:r>
            <a:r>
              <a:rPr dirty="0" lang="en-GB" err="1" smtClean="0"/>
              <a:t>FTp</a:t>
            </a:r>
            <a:r>
              <a:rPr dirty="0" lang="en-GB" smtClean="0"/>
              <a:t>[1], the request is also forwarded to </a:t>
            </a:r>
            <a:r>
              <a:rPr dirty="0" lang="en-GB" err="1" smtClean="0"/>
              <a:t>FTp</a:t>
            </a:r>
            <a:r>
              <a:rPr dirty="0" lang="en-GB" smtClean="0"/>
              <a:t>[1].</a:t>
            </a:r>
            <a:endParaRPr dirty="0" lang="en-GB"/>
          </a:p>
        </p:txBody>
      </p:sp>
      <p:sp>
        <p:nvSpPr>
          <p:cNvPr id="10486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14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-14748"/>
            <a:ext cx="7956550" cy="714375"/>
          </a:xfrm>
        </p:spPr>
        <p:txBody>
          <a:bodyPr/>
          <a:p>
            <a:r>
              <a:rPr dirty="0" sz="4000" lang="en-US" smtClean="0"/>
              <a:t>Distributed Hash Tables</a:t>
            </a:r>
            <a:endParaRPr dirty="0" sz="4000"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34179" y="6283146"/>
            <a:ext cx="8185355" cy="574854"/>
          </a:xfrm>
        </p:spPr>
        <p:txBody>
          <a:bodyPr/>
          <a:p>
            <a:pPr algn="l">
              <a:buNone/>
            </a:pPr>
            <a:r>
              <a:rPr dirty="0" sz="1600" lang="en-US"/>
              <a:t>Figure 5-4. Resolving key 26 from node 1 and key 12 from node 28 in a Chord system.</a:t>
            </a:r>
          </a:p>
        </p:txBody>
      </p:sp>
      <p:pic>
        <p:nvPicPr>
          <p:cNvPr id="2097154" name="Picture 4" descr="05-0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879676" y="787078"/>
            <a:ext cx="7569843" cy="5158141"/>
          </a:xfrm>
          <a:prstGeom prst="rect"/>
          <a:noFill/>
        </p:spPr>
      </p:pic>
      <p:sp>
        <p:nvSpPr>
          <p:cNvPr id="104868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15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Exploiting Network Proximity</a:t>
            </a:r>
            <a:endParaRPr dirty="0" lang="en-GB"/>
          </a:p>
        </p:txBody>
      </p:sp>
      <p:sp>
        <p:nvSpPr>
          <p:cNvPr id="104868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5652" lnSpcReduction="20000"/>
          </a:bodyPr>
          <a:p>
            <a:r>
              <a:rPr dirty="0" lang="en-GB" smtClean="0"/>
              <a:t>Problem: </a:t>
            </a:r>
          </a:p>
          <a:p>
            <a:pPr lvl="1"/>
            <a:r>
              <a:rPr dirty="0" lang="en-GB" smtClean="0"/>
              <a:t>The logical organization of nodes in the overlay may lead to erratic message transfers in the underlying Internet </a:t>
            </a:r>
          </a:p>
          <a:p>
            <a:pPr lvl="1"/>
            <a:r>
              <a:rPr dirty="0" lang="en-GB" smtClean="0"/>
              <a:t>Node k and node </a:t>
            </a:r>
            <a:r>
              <a:rPr dirty="0" lang="en-GB" err="1" smtClean="0"/>
              <a:t>succ</a:t>
            </a:r>
            <a:r>
              <a:rPr dirty="0" lang="en-GB" smtClean="0"/>
              <a:t>(k +1) maybe very far apart. </a:t>
            </a:r>
          </a:p>
          <a:p>
            <a:r>
              <a:rPr dirty="0" lang="en-GB" smtClean="0"/>
              <a:t>Solutions: </a:t>
            </a:r>
          </a:p>
          <a:p>
            <a:pPr lvl="1"/>
            <a:r>
              <a:rPr b="1" dirty="0" lang="en-GB" smtClean="0"/>
              <a:t>Topology-aware node assignment:</a:t>
            </a:r>
            <a:r>
              <a:rPr dirty="0" lang="en-GB" smtClean="0"/>
              <a:t> When assigning an ID to a node, make sure that nodes close in the ID space are also close in the network. </a:t>
            </a:r>
          </a:p>
          <a:p>
            <a:pPr lvl="1"/>
            <a:r>
              <a:rPr b="1" dirty="0" lang="en-GB" smtClean="0"/>
              <a:t>Proximity routing</a:t>
            </a:r>
            <a:r>
              <a:rPr dirty="0" lang="en-GB" smtClean="0"/>
              <a:t>: Maintain more than one possible successor, and forward to the closest. </a:t>
            </a:r>
          </a:p>
          <a:p>
            <a:pPr lvl="1"/>
            <a:r>
              <a:rPr b="1" dirty="0" lang="en-GB" smtClean="0"/>
              <a:t>Proximity neighbour selection:</a:t>
            </a:r>
            <a:r>
              <a:rPr dirty="0" lang="en-GB" smtClean="0"/>
              <a:t> When there is a choice of selecting who your neighbour will be, pick the closest one.</a:t>
            </a:r>
            <a:endParaRPr dirty="0" lang="en-GB"/>
          </a:p>
        </p:txBody>
      </p:sp>
      <p:sp>
        <p:nvSpPr>
          <p:cNvPr id="10486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16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Hierarchical Location Services</a:t>
            </a:r>
          </a:p>
        </p:txBody>
      </p:sp>
      <p:sp>
        <p:nvSpPr>
          <p:cNvPr id="10486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p>
            <a:r>
              <a:rPr dirty="0" sz="2000" lang="en-GB" smtClean="0"/>
              <a:t>The basic idea is to build a large-scale search tree for which the underlying network is divided into </a:t>
            </a:r>
            <a:r>
              <a:rPr dirty="0" sz="2000" lang="en-GB" smtClean="0">
                <a:solidFill>
                  <a:srgbClr val="FF0000"/>
                </a:solidFill>
              </a:rPr>
              <a:t>hierarchical domains</a:t>
            </a:r>
            <a:r>
              <a:rPr dirty="0" sz="2000" lang="en-GB" smtClean="0"/>
              <a:t>. </a:t>
            </a:r>
          </a:p>
          <a:p>
            <a:pPr lvl="1"/>
            <a:r>
              <a:rPr dirty="0" sz="1800" lang="en-GB" smtClean="0"/>
              <a:t>Each domain is represented by a separate </a:t>
            </a:r>
            <a:r>
              <a:rPr b="1" dirty="0" sz="1800" lang="en-GB" smtClean="0">
                <a:solidFill>
                  <a:srgbClr val="FF0000"/>
                </a:solidFill>
              </a:rPr>
              <a:t>directory node</a:t>
            </a:r>
            <a:r>
              <a:rPr b="1" dirty="0" sz="1800" lang="en-GB" smtClean="0"/>
              <a:t>. </a:t>
            </a:r>
          </a:p>
          <a:p>
            <a:pPr lvl="1"/>
            <a:r>
              <a:rPr b="1" dirty="0" sz="1800" lang="en-GB" smtClean="0">
                <a:solidFill>
                  <a:srgbClr val="FF0000"/>
                </a:solidFill>
              </a:rPr>
              <a:t>Leaf domains</a:t>
            </a:r>
            <a:r>
              <a:rPr dirty="0" sz="1800" lang="en-GB" smtClean="0">
                <a:solidFill>
                  <a:srgbClr val="FF0000"/>
                </a:solidFill>
              </a:rPr>
              <a:t> </a:t>
            </a:r>
            <a:r>
              <a:rPr dirty="0" sz="1800" lang="en-GB" smtClean="0"/>
              <a:t>typically correspond to a</a:t>
            </a:r>
            <a:r>
              <a:rPr b="1" dirty="0" sz="1800" lang="en-GB" smtClean="0"/>
              <a:t> local-area network or a cell. </a:t>
            </a:r>
          </a:p>
          <a:p>
            <a:pPr lvl="1"/>
            <a:r>
              <a:rPr b="1" dirty="0" sz="1800" lang="en-GB" smtClean="0">
                <a:solidFill>
                  <a:srgbClr val="FF0000"/>
                </a:solidFill>
              </a:rPr>
              <a:t>The root (directory) node</a:t>
            </a:r>
            <a:r>
              <a:rPr dirty="0" sz="1800" lang="en-GB" smtClean="0">
                <a:solidFill>
                  <a:srgbClr val="FF0000"/>
                </a:solidFill>
              </a:rPr>
              <a:t> </a:t>
            </a:r>
            <a:r>
              <a:rPr dirty="0" sz="1800" lang="en-GB" smtClean="0"/>
              <a:t>knows all the entities. </a:t>
            </a:r>
          </a:p>
          <a:p>
            <a:pPr lvl="1"/>
            <a:r>
              <a:rPr dirty="0" sz="1800" lang="en-GB" smtClean="0"/>
              <a:t>Each entity currently in a domain D is represented by </a:t>
            </a:r>
            <a:r>
              <a:rPr dirty="0" sz="1800" lang="en-GB" smtClean="0">
                <a:solidFill>
                  <a:srgbClr val="FF0000"/>
                </a:solidFill>
              </a:rPr>
              <a:t>a location record </a:t>
            </a:r>
            <a:r>
              <a:rPr dirty="0" sz="1800" lang="en-GB" smtClean="0"/>
              <a:t>in the directory node dir(D) which is the entity’s </a:t>
            </a:r>
            <a:r>
              <a:rPr dirty="0" sz="1800" lang="en-GB" smtClean="0">
                <a:solidFill>
                  <a:srgbClr val="FF0000"/>
                </a:solidFill>
              </a:rPr>
              <a:t>current address </a:t>
            </a:r>
            <a:r>
              <a:rPr dirty="0" sz="1800" lang="en-GB" smtClean="0"/>
              <a:t>or </a:t>
            </a:r>
            <a:r>
              <a:rPr dirty="0" sz="1800" lang="en-GB" smtClean="0">
                <a:solidFill>
                  <a:srgbClr val="FF0000"/>
                </a:solidFill>
              </a:rPr>
              <a:t>a pointer</a:t>
            </a:r>
            <a:r>
              <a:rPr dirty="0" sz="1800" lang="en-GB" smtClean="0"/>
              <a:t>.</a:t>
            </a:r>
            <a:endParaRPr dirty="0" sz="1800" lang="en-US" smtClean="0"/>
          </a:p>
        </p:txBody>
      </p:sp>
      <p:pic>
        <p:nvPicPr>
          <p:cNvPr id="2097155" name="Picture 4" descr="05-0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043140" y="3565003"/>
            <a:ext cx="7643660" cy="3144410"/>
          </a:xfrm>
          <a:prstGeom prst="rect"/>
          <a:noFill/>
        </p:spPr>
      </p:pic>
      <p:sp>
        <p:nvSpPr>
          <p:cNvPr id="104869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17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Hierarchical </a:t>
            </a:r>
            <a:r>
              <a:rPr dirty="0" lang="en-US" smtClean="0"/>
              <a:t>Approaches- organization</a:t>
            </a:r>
            <a:endParaRPr dirty="0" lang="en-US"/>
          </a:p>
        </p:txBody>
      </p:sp>
      <p:sp>
        <p:nvSpPr>
          <p:cNvPr id="104870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3750" lnSpcReduction="10000"/>
          </a:bodyPr>
          <a:p>
            <a:r>
              <a:rPr dirty="0" sz="2000" lang="en-GB" smtClean="0"/>
              <a:t>The address of an entity E is stored in </a:t>
            </a:r>
            <a:r>
              <a:rPr dirty="0" sz="2000" lang="en-GB" smtClean="0">
                <a:solidFill>
                  <a:srgbClr val="FF0000"/>
                </a:solidFill>
              </a:rPr>
              <a:t>a leaf </a:t>
            </a:r>
            <a:r>
              <a:rPr dirty="0" sz="2000" lang="en-GB" smtClean="0"/>
              <a:t>or </a:t>
            </a:r>
            <a:r>
              <a:rPr dirty="0" sz="2000" lang="en-GB" smtClean="0">
                <a:solidFill>
                  <a:srgbClr val="FF0000"/>
                </a:solidFill>
              </a:rPr>
              <a:t>intermediate node</a:t>
            </a:r>
            <a:r>
              <a:rPr dirty="0" sz="2000" lang="en-GB" smtClean="0"/>
              <a:t>. </a:t>
            </a:r>
          </a:p>
          <a:p>
            <a:r>
              <a:rPr dirty="0" sz="2000" lang="en-GB" smtClean="0"/>
              <a:t>Intermediate nodes contain a pointer to a child if the sub-tree rooted at the child stores an address of the entity. </a:t>
            </a:r>
          </a:p>
          <a:p>
            <a:r>
              <a:rPr dirty="0" sz="2000" lang="en-GB" smtClean="0"/>
              <a:t>An entity may have multiple addresses (e.g., if it is replicated).</a:t>
            </a:r>
          </a:p>
          <a:p>
            <a:endParaRPr dirty="0" sz="2000" lang="en-GB" smtClean="0"/>
          </a:p>
          <a:p>
            <a:endParaRPr dirty="0" sz="2000" lang="en-GB" smtClean="0"/>
          </a:p>
          <a:p>
            <a:endParaRPr dirty="0" sz="2000" lang="en-GB" smtClean="0"/>
          </a:p>
          <a:p>
            <a:endParaRPr dirty="0" sz="2000" lang="en-GB" smtClean="0"/>
          </a:p>
          <a:p>
            <a:endParaRPr dirty="0" sz="2000" lang="en-GB" smtClean="0"/>
          </a:p>
          <a:p>
            <a:endParaRPr dirty="0" sz="2000" lang="en-GB" smtClean="0"/>
          </a:p>
          <a:p>
            <a:endParaRPr dirty="0" sz="2000" lang="en-GB" smtClean="0"/>
          </a:p>
          <a:p>
            <a:endParaRPr dirty="0" sz="2000" lang="en-GB" smtClean="0"/>
          </a:p>
          <a:p>
            <a:endParaRPr dirty="0" sz="2000" lang="en-GB" smtClean="0"/>
          </a:p>
          <a:p>
            <a:pPr>
              <a:buNone/>
            </a:pPr>
            <a:endParaRPr dirty="0" sz="1600" lang="en-US" smtClean="0"/>
          </a:p>
          <a:p>
            <a:pPr>
              <a:buNone/>
            </a:pPr>
            <a:r>
              <a:rPr dirty="0" sz="1600" lang="en-US" smtClean="0"/>
              <a:t>An </a:t>
            </a:r>
            <a:r>
              <a:rPr dirty="0" sz="1600" lang="en-US"/>
              <a:t>example of storing information of an </a:t>
            </a:r>
            <a:r>
              <a:rPr dirty="0" sz="1600" lang="en-US" smtClean="0"/>
              <a:t>entity having </a:t>
            </a:r>
            <a:r>
              <a:rPr dirty="0" sz="1600" lang="en-US"/>
              <a:t>two addresses in different leaf domains.</a:t>
            </a:r>
          </a:p>
        </p:txBody>
      </p:sp>
      <p:pic>
        <p:nvPicPr>
          <p:cNvPr id="2097156" name="Picture 4" descr="05-0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075511" y="2566429"/>
            <a:ext cx="6461893" cy="3219990"/>
          </a:xfrm>
          <a:prstGeom prst="rect"/>
          <a:noFill/>
        </p:spPr>
      </p:pic>
      <p:sp>
        <p:nvSpPr>
          <p:cNvPr id="104870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18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2800" lang="en-US"/>
              <a:t>Hierarchical Approaches </a:t>
            </a:r>
            <a:r>
              <a:rPr dirty="0" sz="2800" lang="en-US" smtClean="0"/>
              <a:t>- Lookup Operation</a:t>
            </a:r>
            <a:endParaRPr dirty="0" sz="2800" lang="en-US"/>
          </a:p>
        </p:txBody>
      </p:sp>
      <p:sp>
        <p:nvSpPr>
          <p:cNvPr id="1048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5000" lnSpcReduction="20000"/>
          </a:bodyPr>
          <a:p>
            <a:r>
              <a:rPr dirty="0" sz="2000" lang="en-GB" smtClean="0"/>
              <a:t>Start lookup at local leaf node. </a:t>
            </a:r>
          </a:p>
          <a:p>
            <a:r>
              <a:rPr dirty="0" sz="2000" lang="en-GB" smtClean="0"/>
              <a:t>If node knows about entity E, follow downward pointer, otherwise go up. </a:t>
            </a:r>
          </a:p>
          <a:p>
            <a:r>
              <a:rPr dirty="0" sz="2000" lang="en-GB" smtClean="0"/>
              <a:t>Upward lookup always stops at root.</a:t>
            </a:r>
            <a:endParaRPr dirty="0" sz="2000" lang="en-US" smtClean="0"/>
          </a:p>
          <a:p>
            <a:endParaRPr dirty="0" sz="2000" lang="en-US" smtClean="0"/>
          </a:p>
          <a:p>
            <a:endParaRPr dirty="0" sz="2000" lang="en-US" smtClean="0"/>
          </a:p>
          <a:p>
            <a:endParaRPr dirty="0" sz="2000" lang="en-US" smtClean="0"/>
          </a:p>
          <a:p>
            <a:endParaRPr dirty="0" sz="2000" lang="en-US" smtClean="0"/>
          </a:p>
          <a:p>
            <a:endParaRPr dirty="0" sz="2000" lang="en-US" smtClean="0"/>
          </a:p>
          <a:p>
            <a:endParaRPr dirty="0" sz="2000" lang="en-US" smtClean="0"/>
          </a:p>
          <a:p>
            <a:endParaRPr dirty="0" sz="2000" lang="en-US" smtClean="0"/>
          </a:p>
          <a:p>
            <a:endParaRPr dirty="0" sz="2000" lang="en-US" smtClean="0"/>
          </a:p>
          <a:p>
            <a:endParaRPr dirty="0" sz="2000" lang="en-US" smtClean="0"/>
          </a:p>
          <a:p>
            <a:endParaRPr dirty="0" sz="2000" lang="en-US" smtClean="0"/>
          </a:p>
          <a:p>
            <a:pPr>
              <a:buNone/>
            </a:pPr>
            <a:endParaRPr dirty="0" sz="2000" lang="en-US" smtClean="0"/>
          </a:p>
          <a:p>
            <a:pPr>
              <a:buNone/>
            </a:pPr>
            <a:r>
              <a:rPr dirty="0" sz="2000" lang="en-US" smtClean="0"/>
              <a:t>Looking </a:t>
            </a:r>
            <a:r>
              <a:rPr dirty="0" sz="2000" lang="en-US"/>
              <a:t>up a location in a hierarchically </a:t>
            </a:r>
            <a:r>
              <a:rPr dirty="0" sz="2000" lang="en-US" smtClean="0"/>
              <a:t>organized </a:t>
            </a:r>
            <a:r>
              <a:rPr dirty="0" sz="2000" lang="en-US"/>
              <a:t>location service.</a:t>
            </a:r>
          </a:p>
        </p:txBody>
      </p:sp>
      <p:pic>
        <p:nvPicPr>
          <p:cNvPr id="2097157" name="Picture 4" descr="05-07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681316" y="2410125"/>
            <a:ext cx="5692877" cy="3535062"/>
          </a:xfrm>
          <a:prstGeom prst="rect"/>
          <a:noFill/>
        </p:spPr>
      </p:pic>
      <p:sp>
        <p:nvSpPr>
          <p:cNvPr id="104870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19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Naming</a:t>
            </a:r>
            <a:endParaRPr dirty="0" lang="en-GB"/>
          </a:p>
        </p:txBody>
      </p:sp>
      <p:sp>
        <p:nvSpPr>
          <p:cNvPr id="104860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5000" lnSpcReduction="10000"/>
          </a:bodyPr>
          <a:p>
            <a:r>
              <a:rPr dirty="0" lang="en-GB" smtClean="0"/>
              <a:t>Names play a critical role in all computer systems</a:t>
            </a:r>
          </a:p>
          <a:p>
            <a:pPr lvl="1"/>
            <a:r>
              <a:rPr dirty="0" lang="en-GB" smtClean="0"/>
              <a:t>Used to share resources</a:t>
            </a:r>
          </a:p>
          <a:p>
            <a:pPr lvl="1"/>
            <a:r>
              <a:rPr dirty="0" lang="en-GB" smtClean="0"/>
              <a:t>Used to refer to locations</a:t>
            </a:r>
          </a:p>
          <a:p>
            <a:pPr lvl="1"/>
            <a:r>
              <a:rPr dirty="0" lang="en-US" smtClean="0"/>
              <a:t>To uniquely </a:t>
            </a:r>
            <a:r>
              <a:rPr lang="en-US"/>
              <a:t>identify </a:t>
            </a:r>
            <a:r>
              <a:rPr lang="en-US" smtClean="0"/>
              <a:t>entities </a:t>
            </a:r>
            <a:r>
              <a:rPr lang="en-GB" smtClean="0"/>
              <a:t>in </a:t>
            </a:r>
            <a:r>
              <a:rPr dirty="0" lang="en-GB" smtClean="0"/>
              <a:t>a distributed system, and more</a:t>
            </a:r>
          </a:p>
          <a:p>
            <a:r>
              <a:rPr dirty="0" lang="en-GB" smtClean="0"/>
              <a:t>A name in a distributed system is a string of bits or characters that is used to refer to an entity.</a:t>
            </a:r>
          </a:p>
          <a:p>
            <a:pPr lvl="1"/>
            <a:r>
              <a:rPr dirty="0" lang="en-GB" smtClean="0"/>
              <a:t>hosts, printers, disks, files, processes, web-pages</a:t>
            </a:r>
          </a:p>
          <a:p>
            <a:r>
              <a:rPr dirty="0" lang="en-GB" smtClean="0"/>
              <a:t>An important issue in naming is that a name can be resolved to the entity it refers to. </a:t>
            </a:r>
          </a:p>
          <a:p>
            <a:pPr lvl="1"/>
            <a:r>
              <a:rPr dirty="0" lang="en-GB" smtClean="0"/>
              <a:t>Name resolution system thus allows a process to access the named entity. </a:t>
            </a:r>
          </a:p>
          <a:p>
            <a:pPr lvl="1"/>
            <a:r>
              <a:rPr dirty="0" lang="en-GB" smtClean="0"/>
              <a:t>In distributed system, the implementation of a naming system is often distributed across multiple machines. </a:t>
            </a:r>
          </a:p>
          <a:p>
            <a:pPr lvl="2"/>
            <a:r>
              <a:rPr dirty="0" sz="2000" lang="en-GB" smtClean="0"/>
              <a:t>How distribution is done has impact on the performance</a:t>
            </a:r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2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Hierarchical Approaches </a:t>
            </a:r>
            <a:r>
              <a:rPr dirty="0" lang="en-US" smtClean="0"/>
              <a:t>– Insert operation</a:t>
            </a:r>
            <a:endParaRPr dirty="0" lang="en-US"/>
          </a:p>
        </p:txBody>
      </p:sp>
      <p:sp>
        <p:nvSpPr>
          <p:cNvPr id="104871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p>
            <a:r>
              <a:rPr dirty="0" sz="2000" lang="en-GB" smtClean="0"/>
              <a:t>Consider an entity E that has created a replica in leaf domain D for which it needs to insert its address. </a:t>
            </a:r>
          </a:p>
          <a:p>
            <a:pPr lvl="1"/>
            <a:r>
              <a:rPr dirty="0" sz="1600" lang="en-GB" smtClean="0"/>
              <a:t>[A].  An insert request is forwarded to the first node that knows about entity E. </a:t>
            </a:r>
          </a:p>
          <a:p>
            <a:pPr lvl="1"/>
            <a:r>
              <a:rPr dirty="0" sz="1600" lang="en-GB" smtClean="0"/>
              <a:t>[B].  A chain of forwarding pointers to the leaf node is created.</a:t>
            </a:r>
            <a:endParaRPr dirty="0" sz="1600" lang="en-US" smtClean="0"/>
          </a:p>
          <a:p>
            <a:endParaRPr dirty="0" sz="2000" lang="en-US" smtClean="0"/>
          </a:p>
          <a:p>
            <a:endParaRPr dirty="0" sz="2000" lang="en-US" smtClean="0"/>
          </a:p>
          <a:p>
            <a:endParaRPr dirty="0" sz="2000" lang="en-US" smtClean="0"/>
          </a:p>
          <a:p>
            <a:endParaRPr dirty="0" sz="2000" lang="en-US" smtClean="0"/>
          </a:p>
          <a:p>
            <a:endParaRPr dirty="0" sz="2000" lang="en-US" smtClean="0"/>
          </a:p>
          <a:p>
            <a:endParaRPr dirty="0" sz="2000" lang="en-US" smtClean="0"/>
          </a:p>
          <a:p>
            <a:endParaRPr dirty="0" sz="2000" lang="en-US" smtClean="0"/>
          </a:p>
          <a:p>
            <a:endParaRPr dirty="0" sz="2000" lang="en-US" smtClean="0"/>
          </a:p>
          <a:p>
            <a:endParaRPr dirty="0" sz="2000" lang="en-US" smtClean="0"/>
          </a:p>
          <a:p>
            <a:endParaRPr dirty="0" sz="2000" lang="en-US" smtClean="0"/>
          </a:p>
        </p:txBody>
      </p:sp>
      <p:pic>
        <p:nvPicPr>
          <p:cNvPr id="2097158" name="Picture 4" descr="05-08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r="52292"/>
          <a:stretch>
            <a:fillRect/>
          </a:stretch>
        </p:blipFill>
        <p:spPr bwMode="auto">
          <a:xfrm>
            <a:off x="457200" y="2609458"/>
            <a:ext cx="4050316" cy="2911666"/>
          </a:xfrm>
          <a:prstGeom prst="rect"/>
          <a:noFill/>
        </p:spPr>
      </p:pic>
      <p:pic>
        <p:nvPicPr>
          <p:cNvPr id="2097159" name="Picture 4" descr="05-08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47197" t="11205"/>
          <a:stretch>
            <a:fillRect/>
          </a:stretch>
        </p:blipFill>
        <p:spPr bwMode="auto">
          <a:xfrm>
            <a:off x="4572000" y="3277945"/>
            <a:ext cx="4247909" cy="2770019"/>
          </a:xfrm>
          <a:prstGeom prst="rect"/>
          <a:noFill/>
        </p:spPr>
      </p:pic>
      <p:sp>
        <p:nvSpPr>
          <p:cNvPr id="104871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20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Structured Naming</a:t>
            </a:r>
            <a:endParaRPr dirty="0" lang="en-GB"/>
          </a:p>
        </p:txBody>
      </p:sp>
      <p:sp>
        <p:nvSpPr>
          <p:cNvPr id="104871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p>
            <a:r>
              <a:rPr dirty="0" lang="en-GB" smtClean="0"/>
              <a:t>Flat names are not convenient for humans to use</a:t>
            </a:r>
          </a:p>
          <a:p>
            <a:r>
              <a:rPr dirty="0" lang="en-GB" smtClean="0"/>
              <a:t>As a result, naming systems often support structured names that </a:t>
            </a:r>
          </a:p>
          <a:p>
            <a:pPr lvl="1"/>
            <a:r>
              <a:rPr dirty="0" lang="en-GB" smtClean="0"/>
              <a:t>Are composed from simple, human-readable names</a:t>
            </a:r>
          </a:p>
          <a:p>
            <a:pPr lvl="1"/>
            <a:r>
              <a:rPr dirty="0" lang="en-GB" smtClean="0"/>
              <a:t>E.g., file names, Internet domain names</a:t>
            </a:r>
          </a:p>
          <a:p>
            <a:r>
              <a:rPr dirty="0" lang="en-GB" smtClean="0"/>
              <a:t>Structured names are often organized into what is called a </a:t>
            </a:r>
            <a:r>
              <a:rPr b="1" dirty="0" lang="en-GB" smtClean="0">
                <a:solidFill>
                  <a:srgbClr val="FF0000"/>
                </a:solidFill>
              </a:rPr>
              <a:t>name space</a:t>
            </a:r>
          </a:p>
          <a:p>
            <a:pPr lvl="1"/>
            <a:r>
              <a:rPr dirty="0" lang="en-GB" smtClean="0"/>
              <a:t>Holds a collection of valid names recognized by a particular </a:t>
            </a:r>
            <a:r>
              <a:rPr dirty="0" lang="en-GB" smtClean="0">
                <a:solidFill>
                  <a:srgbClr val="FF0000"/>
                </a:solidFill>
              </a:rPr>
              <a:t>service</a:t>
            </a:r>
            <a:r>
              <a:rPr dirty="0" lang="en-GB" smtClean="0"/>
              <a:t>.</a:t>
            </a:r>
          </a:p>
          <a:p>
            <a:pPr lvl="2"/>
            <a:r>
              <a:rPr b="1" dirty="0" sz="2000" lang="en-GB" smtClean="0"/>
              <a:t>Examples: Phone numbers, DNS, URL etc</a:t>
            </a:r>
            <a:r>
              <a:rPr dirty="0" sz="2000" lang="en-GB" smtClean="0"/>
              <a:t> </a:t>
            </a:r>
          </a:p>
          <a:p>
            <a:pPr lvl="1"/>
            <a:r>
              <a:rPr dirty="0" lang="en-GB" smtClean="0"/>
              <a:t>It is represented by a labelled, directed graph with two types of nodes</a:t>
            </a:r>
            <a:r>
              <a:rPr dirty="0" lang="en-GB" smtClean="0">
                <a:solidFill>
                  <a:srgbClr val="FF0000"/>
                </a:solidFill>
              </a:rPr>
              <a:t>, </a:t>
            </a:r>
            <a:r>
              <a:rPr b="1" dirty="0" lang="en-GB" smtClean="0">
                <a:solidFill>
                  <a:srgbClr val="FF0000"/>
                </a:solidFill>
              </a:rPr>
              <a:t>leaf node</a:t>
            </a:r>
            <a:r>
              <a:rPr dirty="0" lang="en-GB" smtClean="0">
                <a:solidFill>
                  <a:srgbClr val="FF0000"/>
                </a:solidFill>
              </a:rPr>
              <a:t> </a:t>
            </a:r>
            <a:r>
              <a:rPr dirty="0" lang="en-GB" smtClean="0"/>
              <a:t>and </a:t>
            </a:r>
            <a:r>
              <a:rPr b="1" dirty="0" lang="en-GB" smtClean="0">
                <a:solidFill>
                  <a:srgbClr val="FF0000"/>
                </a:solidFill>
              </a:rPr>
              <a:t>directory node</a:t>
            </a:r>
          </a:p>
        </p:txBody>
      </p:sp>
      <p:sp>
        <p:nvSpPr>
          <p:cNvPr id="10487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21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Con’t</a:t>
            </a:r>
            <a:endParaRPr dirty="0" lang="en-US"/>
          </a:p>
        </p:txBody>
      </p:sp>
      <p:sp>
        <p:nvSpPr>
          <p:cNvPr id="104872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5652" lnSpcReduction="10000"/>
          </a:bodyPr>
          <a:p>
            <a:r>
              <a:rPr dirty="0" lang="en-US"/>
              <a:t>A </a:t>
            </a:r>
            <a:r>
              <a:rPr b="1" dirty="0" lang="en-US">
                <a:solidFill>
                  <a:srgbClr val="FF0000"/>
                </a:solidFill>
              </a:rPr>
              <a:t>leaf node </a:t>
            </a:r>
            <a:r>
              <a:rPr dirty="0" lang="en-US"/>
              <a:t>represents a named entity and </a:t>
            </a:r>
            <a:r>
              <a:rPr dirty="0" lang="en-US" smtClean="0"/>
              <a:t>has the </a:t>
            </a:r>
            <a:r>
              <a:rPr dirty="0" lang="en-US"/>
              <a:t>property that it has </a:t>
            </a:r>
            <a:r>
              <a:rPr dirty="0" lang="en-US">
                <a:solidFill>
                  <a:srgbClr val="FF0000"/>
                </a:solidFill>
              </a:rPr>
              <a:t>no</a:t>
            </a:r>
            <a:r>
              <a:rPr dirty="0" lang="en-US"/>
              <a:t> </a:t>
            </a:r>
            <a:r>
              <a:rPr dirty="0" lang="en-US">
                <a:solidFill>
                  <a:srgbClr val="FF0000"/>
                </a:solidFill>
              </a:rPr>
              <a:t>outgoing edges</a:t>
            </a:r>
            <a:r>
              <a:rPr dirty="0" lang="en-US"/>
              <a:t>. </a:t>
            </a:r>
            <a:endParaRPr dirty="0" lang="en-US" smtClean="0"/>
          </a:p>
          <a:p>
            <a:r>
              <a:rPr dirty="0" lang="en-US" smtClean="0"/>
              <a:t>A </a:t>
            </a:r>
            <a:r>
              <a:rPr dirty="0" lang="en-US"/>
              <a:t>leaf node generally </a:t>
            </a:r>
            <a:r>
              <a:rPr dirty="0" lang="en-US" smtClean="0">
                <a:solidFill>
                  <a:srgbClr val="FF0000"/>
                </a:solidFill>
              </a:rPr>
              <a:t>stores information </a:t>
            </a:r>
            <a:r>
              <a:rPr dirty="0" lang="en-US"/>
              <a:t>on the entity it is representing–for example, its address–so that </a:t>
            </a:r>
            <a:r>
              <a:rPr dirty="0" lang="en-US" smtClean="0"/>
              <a:t>a client </a:t>
            </a:r>
            <a:r>
              <a:rPr dirty="0" lang="en-US"/>
              <a:t>can access it. </a:t>
            </a:r>
            <a:endParaRPr dirty="0" lang="en-US" smtClean="0"/>
          </a:p>
          <a:p>
            <a:r>
              <a:rPr dirty="0" lang="en-US"/>
              <a:t>A </a:t>
            </a:r>
            <a:r>
              <a:rPr b="1" dirty="0" lang="en-US" smtClean="0">
                <a:solidFill>
                  <a:srgbClr val="FF0000"/>
                </a:solidFill>
              </a:rPr>
              <a:t>directory </a:t>
            </a:r>
            <a:r>
              <a:rPr b="1" dirty="0" lang="en-US">
                <a:solidFill>
                  <a:srgbClr val="FF0000"/>
                </a:solidFill>
              </a:rPr>
              <a:t>node </a:t>
            </a:r>
            <a:r>
              <a:rPr dirty="0" lang="en-US"/>
              <a:t>has a </a:t>
            </a:r>
            <a:r>
              <a:rPr dirty="0" lang="en-US">
                <a:solidFill>
                  <a:srgbClr val="FF0000"/>
                </a:solidFill>
              </a:rPr>
              <a:t>number of </a:t>
            </a:r>
            <a:r>
              <a:rPr dirty="0" lang="en-US" smtClean="0">
                <a:solidFill>
                  <a:srgbClr val="FF0000"/>
                </a:solidFill>
              </a:rPr>
              <a:t>outgoing edges</a:t>
            </a:r>
            <a:r>
              <a:rPr dirty="0" lang="en-US"/>
              <a:t>, each labeled </a:t>
            </a:r>
            <a:r>
              <a:rPr dirty="0" lang="en-US" smtClean="0"/>
              <a:t>with.</a:t>
            </a:r>
          </a:p>
          <a:p>
            <a:pPr lvl="1"/>
            <a:r>
              <a:rPr dirty="0" lang="en-US"/>
              <a:t>Each node in </a:t>
            </a:r>
            <a:r>
              <a:rPr dirty="0" lang="en-US" smtClean="0"/>
              <a:t>a naming </a:t>
            </a:r>
            <a:r>
              <a:rPr dirty="0" lang="en-US"/>
              <a:t>graph is considered as yet another entity in a distributed </a:t>
            </a:r>
            <a:r>
              <a:rPr dirty="0" lang="en-US" smtClean="0"/>
              <a:t>system, and</a:t>
            </a:r>
            <a:r>
              <a:rPr dirty="0" lang="en-US"/>
              <a:t>, in particular, has an associated identifier. </a:t>
            </a:r>
            <a:endParaRPr dirty="0" lang="en-US" smtClean="0"/>
          </a:p>
          <a:p>
            <a:r>
              <a:rPr dirty="0" lang="en-US"/>
              <a:t>A </a:t>
            </a:r>
            <a:r>
              <a:rPr dirty="0" lang="en-US">
                <a:solidFill>
                  <a:srgbClr val="FF0000"/>
                </a:solidFill>
              </a:rPr>
              <a:t>directory node </a:t>
            </a:r>
            <a:r>
              <a:rPr dirty="0" lang="en-US"/>
              <a:t>stores a </a:t>
            </a:r>
            <a:r>
              <a:rPr dirty="0" lang="en-US" smtClean="0"/>
              <a:t>table in </a:t>
            </a:r>
            <a:r>
              <a:rPr dirty="0" lang="en-US"/>
              <a:t>which an outgoing edge is represented as a pair (</a:t>
            </a:r>
            <a:r>
              <a:rPr b="1" dirty="0" lang="en-US"/>
              <a:t>node identifier</a:t>
            </a:r>
            <a:r>
              <a:rPr dirty="0" lang="en-US"/>
              <a:t>, </a:t>
            </a:r>
            <a:r>
              <a:rPr b="1" dirty="0" lang="en-US"/>
              <a:t>edge label</a:t>
            </a:r>
            <a:r>
              <a:rPr dirty="0" lang="en-US" smtClean="0"/>
              <a:t>). Such </a:t>
            </a:r>
            <a:r>
              <a:rPr dirty="0" lang="en-US"/>
              <a:t>a table is called a </a:t>
            </a:r>
            <a:r>
              <a:rPr b="1" dirty="0" lang="en-US">
                <a:solidFill>
                  <a:srgbClr val="FF0000"/>
                </a:solidFill>
              </a:rPr>
              <a:t>directory table</a:t>
            </a:r>
            <a:r>
              <a:rPr dirty="0" lang="en-US"/>
              <a:t>.</a:t>
            </a:r>
            <a:r>
              <a:rPr dirty="0" lang="en-US" smtClean="0"/>
              <a:t> </a:t>
            </a:r>
          </a:p>
        </p:txBody>
      </p:sp>
      <p:sp>
        <p:nvSpPr>
          <p:cNvPr id="10487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22</a:t>
            </a:fld>
            <a:endParaRPr dirty="0" kumimoji="0" lang="en-US"/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Con’t</a:t>
            </a:r>
            <a:endParaRPr dirty="0" lang="en-US"/>
          </a:p>
        </p:txBody>
      </p:sp>
      <p:sp>
        <p:nvSpPr>
          <p:cNvPr id="104872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69231" lnSpcReduction="20000"/>
          </a:bodyPr>
          <a:p>
            <a:r>
              <a:rPr dirty="0" lang="en-US" smtClean="0"/>
              <a:t>A </a:t>
            </a:r>
            <a:r>
              <a:rPr dirty="0" lang="en-US"/>
              <a:t>general naming graph with a single root node</a:t>
            </a:r>
            <a:r>
              <a:rPr dirty="0" lang="en-US" smtClean="0"/>
              <a:t>.</a:t>
            </a:r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b="1" dirty="0" lang="en-GB" smtClean="0"/>
          </a:p>
          <a:p>
            <a:endParaRPr b="1" dirty="0" lang="en-GB"/>
          </a:p>
          <a:p>
            <a:pPr indent="0" marL="0">
              <a:buNone/>
            </a:pPr>
            <a:endParaRPr b="1" dirty="0" lang="en-GB" smtClean="0"/>
          </a:p>
          <a:p>
            <a:pPr indent="0" marL="0">
              <a:buNone/>
            </a:pPr>
            <a:endParaRPr b="1" dirty="0" lang="en-GB"/>
          </a:p>
          <a:p>
            <a:pPr indent="0" marL="0">
              <a:buNone/>
            </a:pPr>
            <a:endParaRPr b="1" dirty="0" lang="en-GB" smtClean="0"/>
          </a:p>
          <a:p>
            <a:pPr indent="0" marL="0">
              <a:buNone/>
            </a:pPr>
            <a:r>
              <a:rPr b="1" dirty="0" lang="en-GB" smtClean="0"/>
              <a:t>Note</a:t>
            </a:r>
            <a:r>
              <a:rPr dirty="0" lang="en-GB" smtClean="0"/>
              <a:t>:- A directory node contains a (directory) table of (node identifier, edge label) pairs.</a:t>
            </a:r>
            <a:endParaRPr dirty="0" lang="en-US"/>
          </a:p>
        </p:txBody>
      </p:sp>
      <p:pic>
        <p:nvPicPr>
          <p:cNvPr id="2097160" name="Picture 4" descr="05-09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618604" y="1655180"/>
            <a:ext cx="8068196" cy="3692324"/>
          </a:xfrm>
          <a:prstGeom prst="rect"/>
          <a:noFill/>
        </p:spPr>
      </p:pic>
      <p:sp>
        <p:nvSpPr>
          <p:cNvPr id="104872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23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Name Resolution</a:t>
            </a:r>
            <a:endParaRPr dirty="0" lang="en-GB"/>
          </a:p>
        </p:txBody>
      </p:sp>
      <p:sp>
        <p:nvSpPr>
          <p:cNvPr id="10487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fontScale="85000" lnSpcReduction="20000"/>
          </a:bodyPr>
          <a:p>
            <a:pPr algn="just"/>
            <a:r>
              <a:rPr dirty="0" lang="en-US">
                <a:solidFill>
                  <a:srgbClr val="FF0000"/>
                </a:solidFill>
              </a:rPr>
              <a:t>Name spaces </a:t>
            </a:r>
            <a:r>
              <a:rPr dirty="0" lang="en-US"/>
              <a:t>offer a convenient mechanism for storing and retrieving </a:t>
            </a:r>
            <a:r>
              <a:rPr dirty="0" lang="en-US" smtClean="0"/>
              <a:t>information about </a:t>
            </a:r>
            <a:r>
              <a:rPr dirty="0" lang="en-US"/>
              <a:t>entities by means of names</a:t>
            </a:r>
            <a:r>
              <a:rPr dirty="0" lang="en-US" smtClean="0"/>
              <a:t>.</a:t>
            </a:r>
          </a:p>
          <a:p>
            <a:pPr algn="just"/>
            <a:r>
              <a:rPr dirty="0" lang="en-US"/>
              <a:t>More generally, given a path </a:t>
            </a:r>
            <a:r>
              <a:rPr dirty="0" lang="en-US" smtClean="0"/>
              <a:t>name, it </a:t>
            </a:r>
            <a:r>
              <a:rPr dirty="0" lang="en-US"/>
              <a:t>should be possible to look up any information stored in the node </a:t>
            </a:r>
            <a:r>
              <a:rPr dirty="0" lang="en-US" smtClean="0"/>
              <a:t>referred to </a:t>
            </a:r>
            <a:r>
              <a:rPr dirty="0" lang="en-US"/>
              <a:t>by that name. </a:t>
            </a:r>
            <a:endParaRPr dirty="0" lang="en-US" smtClean="0"/>
          </a:p>
          <a:p>
            <a:r>
              <a:rPr dirty="0" lang="en-US" smtClean="0"/>
              <a:t>The </a:t>
            </a:r>
            <a:r>
              <a:rPr dirty="0" lang="en-US"/>
              <a:t>process of looking up a name is called </a:t>
            </a:r>
            <a:r>
              <a:rPr b="1" dirty="0" lang="en-US">
                <a:solidFill>
                  <a:srgbClr val="FF0000"/>
                </a:solidFill>
              </a:rPr>
              <a:t>name resolution</a:t>
            </a:r>
            <a:r>
              <a:rPr dirty="0" lang="en-US"/>
              <a:t>.</a:t>
            </a:r>
            <a:endParaRPr dirty="0" lang="en-GB" smtClean="0"/>
          </a:p>
          <a:p>
            <a:r>
              <a:rPr dirty="0" lang="en-GB" smtClean="0"/>
              <a:t>Name resolution refers to the process of looking up a name. </a:t>
            </a:r>
          </a:p>
          <a:p>
            <a:pPr lvl="1"/>
            <a:r>
              <a:rPr dirty="0" lang="en-GB" smtClean="0"/>
              <a:t>To resolve a name we need a </a:t>
            </a:r>
            <a:r>
              <a:rPr dirty="0" lang="en-GB" smtClean="0">
                <a:solidFill>
                  <a:srgbClr val="FF0000"/>
                </a:solidFill>
              </a:rPr>
              <a:t>directory node</a:t>
            </a:r>
            <a:r>
              <a:rPr dirty="0" lang="en-GB" smtClean="0"/>
              <a:t>. </a:t>
            </a:r>
          </a:p>
          <a:p>
            <a:r>
              <a:rPr dirty="0" lang="en-GB" smtClean="0"/>
              <a:t>Problem: </a:t>
            </a:r>
          </a:p>
          <a:p>
            <a:pPr lvl="1"/>
            <a:r>
              <a:rPr dirty="0" lang="en-GB" smtClean="0"/>
              <a:t>How do we actually find that (initial) node? </a:t>
            </a:r>
          </a:p>
          <a:p>
            <a:r>
              <a:rPr dirty="0" lang="en-GB" smtClean="0"/>
              <a:t>Solution: </a:t>
            </a:r>
          </a:p>
          <a:p>
            <a:pPr lvl="1"/>
            <a:r>
              <a:rPr b="1" dirty="0" lang="en-GB" smtClean="0"/>
              <a:t>Closure Mechanism:</a:t>
            </a:r>
            <a:r>
              <a:rPr dirty="0" lang="en-GB" smtClean="0"/>
              <a:t> the mechanism to select the implicit context from which to start name resolution. </a:t>
            </a:r>
          </a:p>
          <a:p>
            <a:pPr lvl="1"/>
            <a:r>
              <a:rPr dirty="0" lang="en-GB" smtClean="0"/>
              <a:t>Examples: </a:t>
            </a:r>
          </a:p>
          <a:p>
            <a:pPr>
              <a:buNone/>
            </a:pPr>
            <a:r>
              <a:rPr dirty="0" sz="2000" lang="en-GB" smtClean="0"/>
              <a:t>		-  www.admu.edu.et: start at a DNS name server </a:t>
            </a:r>
          </a:p>
          <a:p>
            <a:pPr>
              <a:buNone/>
            </a:pPr>
            <a:r>
              <a:rPr dirty="0" sz="2000" lang="en-GB" smtClean="0"/>
              <a:t>		-  /home/</a:t>
            </a:r>
            <a:r>
              <a:rPr dirty="0" sz="2000" lang="en-GB" err="1" smtClean="0"/>
              <a:t>steen</a:t>
            </a:r>
            <a:r>
              <a:rPr dirty="0" sz="2000" lang="en-GB" smtClean="0"/>
              <a:t>/</a:t>
            </a:r>
            <a:r>
              <a:rPr dirty="0" sz="2000" lang="en-GB" err="1" smtClean="0"/>
              <a:t>mbox</a:t>
            </a:r>
            <a:r>
              <a:rPr dirty="0" sz="2000" lang="en-GB" smtClean="0"/>
              <a:t>: start at the local file server </a:t>
            </a:r>
          </a:p>
          <a:p>
            <a:pPr lvl="1"/>
            <a:r>
              <a:rPr dirty="0" lang="en-GB"/>
              <a:t> Start from well know </a:t>
            </a:r>
            <a:r>
              <a:rPr dirty="0" lang="en-GB">
                <a:solidFill>
                  <a:srgbClr val="FF0000"/>
                </a:solidFill>
              </a:rPr>
              <a:t>root directory</a:t>
            </a:r>
            <a:r>
              <a:rPr dirty="0" lang="en-GB"/>
              <a:t>, or start from </a:t>
            </a:r>
            <a:r>
              <a:rPr dirty="0" lang="en-GB">
                <a:solidFill>
                  <a:srgbClr val="FF0000"/>
                </a:solidFill>
              </a:rPr>
              <a:t>home directory</a:t>
            </a:r>
          </a:p>
        </p:txBody>
      </p:sp>
      <p:sp>
        <p:nvSpPr>
          <p:cNvPr id="10487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24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Linking and Mounting</a:t>
            </a:r>
            <a:endParaRPr dirty="0" lang="en-GB"/>
          </a:p>
        </p:txBody>
      </p:sp>
      <p:sp>
        <p:nvSpPr>
          <p:cNvPr id="1048740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2609" lnSpcReduction="20000"/>
          </a:bodyPr>
          <a:p>
            <a:r>
              <a:rPr dirty="0" lang="en-GB" smtClean="0"/>
              <a:t>Aliases are commonly used in a name space</a:t>
            </a:r>
          </a:p>
          <a:p>
            <a:pPr lvl="1"/>
            <a:r>
              <a:rPr dirty="0" lang="en-GB" smtClean="0"/>
              <a:t>An alias is another name for the same entity. </a:t>
            </a:r>
          </a:p>
          <a:p>
            <a:pPr lvl="1"/>
            <a:r>
              <a:rPr dirty="0" lang="en-GB" smtClean="0"/>
              <a:t>In naming graphs, there are basically two different ways to implement an alias : </a:t>
            </a:r>
            <a:r>
              <a:rPr dirty="0" lang="en-GB" smtClean="0">
                <a:solidFill>
                  <a:srgbClr val="FF0000"/>
                </a:solidFill>
              </a:rPr>
              <a:t>hard link </a:t>
            </a:r>
            <a:r>
              <a:rPr dirty="0" lang="en-GB" smtClean="0"/>
              <a:t>and a </a:t>
            </a:r>
            <a:r>
              <a:rPr dirty="0" lang="en-GB" smtClean="0">
                <a:solidFill>
                  <a:srgbClr val="FF0000"/>
                </a:solidFill>
              </a:rPr>
              <a:t>symbolic link</a:t>
            </a:r>
          </a:p>
          <a:p>
            <a:r>
              <a:rPr dirty="0" lang="en-GB" smtClean="0"/>
              <a:t>Hard Link</a:t>
            </a:r>
          </a:p>
          <a:p>
            <a:pPr lvl="1"/>
            <a:r>
              <a:rPr dirty="0" lang="en-GB" smtClean="0"/>
              <a:t>Multiple absolute path names refer to the same node in a naming graph. </a:t>
            </a:r>
          </a:p>
          <a:p>
            <a:pPr lvl="1"/>
            <a:r>
              <a:rPr dirty="0" lang="en-GB" smtClean="0"/>
              <a:t>names resolved by following a specific path in a naming graph from one node to another. </a:t>
            </a:r>
          </a:p>
          <a:p>
            <a:pPr lvl="1"/>
            <a:r>
              <a:rPr dirty="0" lang="en-GB"/>
              <a:t>For example in the above diagram, </a:t>
            </a:r>
            <a:r>
              <a:rPr dirty="0" lang="en-US"/>
              <a:t>in which node n5 can be referred to by two different path names. </a:t>
            </a:r>
            <a:r>
              <a:rPr dirty="0" lang="en-US" smtClean="0"/>
              <a:t>Both path </a:t>
            </a:r>
            <a:r>
              <a:rPr dirty="0" lang="en-US"/>
              <a:t>names /keys and /home/</a:t>
            </a:r>
            <a:r>
              <a:rPr dirty="0" lang="en-US" err="1"/>
              <a:t>steen</a:t>
            </a:r>
            <a:r>
              <a:rPr dirty="0" lang="en-US"/>
              <a:t>/keys</a:t>
            </a:r>
            <a:endParaRPr dirty="0" lang="en-GB"/>
          </a:p>
          <a:p>
            <a:r>
              <a:rPr dirty="0" lang="en-GB" smtClean="0"/>
              <a:t>Symbolic Link</a:t>
            </a:r>
          </a:p>
          <a:p>
            <a:pPr lvl="1"/>
            <a:r>
              <a:rPr dirty="0" lang="en-US"/>
              <a:t>It represent an entity by a leaf node, say N, but instead of storing the address or state of that entity, the node stores an absolute path name.</a:t>
            </a:r>
          </a:p>
          <a:p>
            <a:pPr lvl="1"/>
            <a:r>
              <a:rPr dirty="0" lang="en-US"/>
              <a:t>For example, as it can be shown in the following figure the path name /home/</a:t>
            </a:r>
            <a:r>
              <a:rPr dirty="0" lang="en-US" err="1"/>
              <a:t>steen</a:t>
            </a:r>
            <a:r>
              <a:rPr dirty="0" lang="en-US"/>
              <a:t>/keys, which refers to a node containing the absolute path name /keys, is a symbolic link to node n5.</a:t>
            </a:r>
            <a:endParaRPr dirty="0" lang="en-GB"/>
          </a:p>
        </p:txBody>
      </p:sp>
      <p:sp>
        <p:nvSpPr>
          <p:cNvPr id="10487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25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Linking and </a:t>
            </a:r>
            <a:r>
              <a:rPr dirty="0" lang="en-US" smtClean="0"/>
              <a:t>Mounting</a:t>
            </a:r>
            <a:endParaRPr dirty="0" lang="en-US"/>
          </a:p>
        </p:txBody>
      </p:sp>
      <p:sp>
        <p:nvSpPr>
          <p:cNvPr id="104874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4968" y="5546930"/>
            <a:ext cx="9144000" cy="838200"/>
          </a:xfrm>
        </p:spPr>
        <p:txBody>
          <a:bodyPr/>
          <a:p>
            <a:pPr>
              <a:buNone/>
            </a:pPr>
            <a:r>
              <a:rPr dirty="0" sz="2000" lang="en-US" smtClean="0"/>
              <a:t>	The </a:t>
            </a:r>
            <a:r>
              <a:rPr dirty="0" sz="2000" lang="en-US"/>
              <a:t>concept of a symbolic link </a:t>
            </a:r>
            <a:r>
              <a:rPr dirty="0" sz="2000" lang="en-US" smtClean="0"/>
              <a:t>explained </a:t>
            </a:r>
            <a:r>
              <a:rPr dirty="0" sz="2000" lang="en-US"/>
              <a:t>in a naming graph.</a:t>
            </a:r>
          </a:p>
        </p:txBody>
      </p:sp>
      <p:pic>
        <p:nvPicPr>
          <p:cNvPr id="2097161" name="Picture 4" descr="05-1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294968" y="1609033"/>
            <a:ext cx="8480323" cy="3471863"/>
          </a:xfrm>
          <a:prstGeom prst="rect"/>
          <a:noFill/>
        </p:spPr>
      </p:pic>
      <p:sp>
        <p:nvSpPr>
          <p:cNvPr id="104874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26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Linking and Mounting</a:t>
            </a:r>
            <a:endParaRPr dirty="0" lang="en-GB"/>
          </a:p>
        </p:txBody>
      </p:sp>
      <p:sp>
        <p:nvSpPr>
          <p:cNvPr id="104875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5858" cy="4937760"/>
          </a:xfrm>
        </p:spPr>
        <p:txBody>
          <a:bodyPr/>
          <a:p>
            <a:r>
              <a:rPr dirty="0" lang="en-GB" smtClean="0"/>
              <a:t>A collection of name spaces can be distributed across different machines.</a:t>
            </a:r>
          </a:p>
          <a:p>
            <a:pPr lvl="1"/>
            <a:r>
              <a:rPr dirty="0" lang="en-GB" smtClean="0"/>
              <a:t>Each name space implemented by separate servers</a:t>
            </a:r>
          </a:p>
          <a:p>
            <a:r>
              <a:rPr dirty="0" lang="en-GB" smtClean="0"/>
              <a:t>To mount a foreign name space in a distributed system requires at least the following information:</a:t>
            </a:r>
            <a:endParaRPr dirty="0" lang="en-US" smtClean="0"/>
          </a:p>
          <a:p>
            <a:pPr lvl="1"/>
            <a:r>
              <a:rPr dirty="0" lang="en-US" smtClean="0"/>
              <a:t>The name of an access protocol.</a:t>
            </a:r>
          </a:p>
          <a:p>
            <a:pPr lvl="1"/>
            <a:r>
              <a:rPr dirty="0" lang="en-US" smtClean="0"/>
              <a:t>The name of the server.</a:t>
            </a:r>
          </a:p>
          <a:p>
            <a:pPr lvl="1"/>
            <a:r>
              <a:rPr dirty="0" lang="en-US" smtClean="0"/>
              <a:t>The name of the mounting point in the foreign name space.</a:t>
            </a:r>
          </a:p>
          <a:p>
            <a:endParaRPr dirty="0" lang="en-GB"/>
          </a:p>
        </p:txBody>
      </p:sp>
      <p:sp>
        <p:nvSpPr>
          <p:cNvPr id="104875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27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Linking and Mounting</a:t>
            </a:r>
            <a:endParaRPr dirty="0" lang="en-US"/>
          </a:p>
        </p:txBody>
      </p:sp>
      <p:sp>
        <p:nvSpPr>
          <p:cNvPr id="104875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28</a:t>
            </a:fld>
            <a:endParaRPr dirty="0" kumimoji="0" lang="en-US"/>
          </a:p>
        </p:txBody>
      </p:sp>
      <p:sp>
        <p:nvSpPr>
          <p:cNvPr id="1048759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3333" lnSpcReduction="20000"/>
          </a:bodyPr>
          <a:p>
            <a:r>
              <a:rPr dirty="0" sz="2200" lang="en-US"/>
              <a:t>The organization of a file system on the client machine is partly shown </a:t>
            </a:r>
            <a:r>
              <a:rPr dirty="0" sz="2200" lang="en-US" smtClean="0"/>
              <a:t>in the </a:t>
            </a:r>
            <a:r>
              <a:rPr b="1" dirty="0" sz="2200" lang="en-US" smtClean="0">
                <a:solidFill>
                  <a:srgbClr val="FF0000"/>
                </a:solidFill>
                <a:hlinkClick r:id="rId1" action="ppaction://hlinksldjump"/>
              </a:rPr>
              <a:t>following figure</a:t>
            </a:r>
            <a:r>
              <a:rPr b="1" dirty="0" sz="2200" lang="en-US" smtClean="0"/>
              <a:t>. </a:t>
            </a:r>
          </a:p>
          <a:p>
            <a:r>
              <a:rPr dirty="0" sz="2200" lang="en-US" smtClean="0"/>
              <a:t>The </a:t>
            </a:r>
            <a:r>
              <a:rPr dirty="0" sz="2200" lang="en-US"/>
              <a:t>root directory has a number of user-defined entries, </a:t>
            </a:r>
            <a:r>
              <a:rPr dirty="0" sz="2200" lang="en-US" smtClean="0"/>
              <a:t>including a </a:t>
            </a:r>
            <a:r>
              <a:rPr dirty="0" sz="2200" lang="en-US"/>
              <a:t>subdirectory called </a:t>
            </a:r>
            <a:r>
              <a:rPr dirty="0" sz="2200" lang="en-US">
                <a:solidFill>
                  <a:srgbClr val="FF0000"/>
                </a:solidFill>
              </a:rPr>
              <a:t>/remote</a:t>
            </a:r>
            <a:r>
              <a:rPr dirty="0" sz="2200" lang="en-US"/>
              <a:t>. </a:t>
            </a:r>
            <a:endParaRPr dirty="0" sz="2200" lang="en-US" smtClean="0"/>
          </a:p>
          <a:p>
            <a:pPr lvl="1"/>
            <a:r>
              <a:rPr dirty="0" sz="2200" lang="en-US"/>
              <a:t>This subdirectory is intended to include mount points for foreign name spaces such as the user’s home directory at VU University. </a:t>
            </a:r>
          </a:p>
          <a:p>
            <a:pPr lvl="1"/>
            <a:r>
              <a:rPr dirty="0" sz="2200" lang="en-US"/>
              <a:t>To this end, a directory node named /remote/vu is used to store the </a:t>
            </a:r>
            <a:r>
              <a:rPr dirty="0" sz="2200" lang="en-US">
                <a:solidFill>
                  <a:srgbClr val="FF0000"/>
                </a:solidFill>
              </a:rPr>
              <a:t>URL </a:t>
            </a:r>
            <a:r>
              <a:rPr dirty="0" sz="2200" lang="en-US" err="1">
                <a:solidFill>
                  <a:srgbClr val="FF0000"/>
                </a:solidFill>
              </a:rPr>
              <a:t>nfs</a:t>
            </a:r>
            <a:r>
              <a:rPr dirty="0" sz="2200" lang="en-US">
                <a:solidFill>
                  <a:srgbClr val="FF0000"/>
                </a:solidFill>
              </a:rPr>
              <a:t> ://its.cs.vu.nl/home/</a:t>
            </a:r>
            <a:r>
              <a:rPr dirty="0" sz="2200" lang="en-US" err="1">
                <a:solidFill>
                  <a:srgbClr val="FF0000"/>
                </a:solidFill>
              </a:rPr>
              <a:t>steen</a:t>
            </a:r>
            <a:r>
              <a:rPr dirty="0" sz="1500" lang="en-US">
                <a:solidFill>
                  <a:srgbClr val="FF0000"/>
                </a:solidFill>
              </a:rPr>
              <a:t>.</a:t>
            </a:r>
          </a:p>
          <a:p>
            <a:r>
              <a:rPr dirty="0" lang="en-US"/>
              <a:t>Now consider the name </a:t>
            </a:r>
            <a:r>
              <a:rPr dirty="0" lang="en-US">
                <a:solidFill>
                  <a:srgbClr val="FF0000"/>
                </a:solidFill>
              </a:rPr>
              <a:t>/remote/vu/</a:t>
            </a:r>
            <a:r>
              <a:rPr dirty="0" lang="en-US" err="1">
                <a:solidFill>
                  <a:srgbClr val="FF0000"/>
                </a:solidFill>
              </a:rPr>
              <a:t>mbox</a:t>
            </a:r>
            <a:r>
              <a:rPr dirty="0" lang="en-US">
                <a:solidFill>
                  <a:srgbClr val="FF0000"/>
                </a:solidFill>
              </a:rPr>
              <a:t>. </a:t>
            </a:r>
            <a:endParaRPr dirty="0" lang="en-US" smtClean="0">
              <a:solidFill>
                <a:srgbClr val="FF0000"/>
              </a:solidFill>
            </a:endParaRPr>
          </a:p>
          <a:p>
            <a:pPr lvl="1"/>
            <a:r>
              <a:rPr dirty="0" sz="1900" lang="en-US"/>
              <a:t>This name is resolved by starting in the root directory on the client’s machine and continues until the node </a:t>
            </a:r>
            <a:r>
              <a:rPr dirty="0" sz="1900" lang="en-US">
                <a:solidFill>
                  <a:srgbClr val="FF0000"/>
                </a:solidFill>
              </a:rPr>
              <a:t>/remote/vu</a:t>
            </a:r>
            <a:r>
              <a:rPr dirty="0" sz="1900" lang="en-US"/>
              <a:t> is reached. </a:t>
            </a:r>
          </a:p>
          <a:p>
            <a:pPr lvl="1"/>
            <a:r>
              <a:rPr dirty="0" sz="1900" lang="en-US"/>
              <a:t>The process of name resolution then continues by returning the </a:t>
            </a:r>
            <a:r>
              <a:rPr dirty="0" sz="1900" lang="en-US">
                <a:solidFill>
                  <a:srgbClr val="FF0000"/>
                </a:solidFill>
              </a:rPr>
              <a:t>URL </a:t>
            </a:r>
            <a:r>
              <a:rPr dirty="0" sz="1900" lang="en-US" err="1">
                <a:solidFill>
                  <a:srgbClr val="FF0000"/>
                </a:solidFill>
              </a:rPr>
              <a:t>nfs</a:t>
            </a:r>
            <a:r>
              <a:rPr dirty="0" sz="1900" lang="en-US">
                <a:solidFill>
                  <a:srgbClr val="FF0000"/>
                </a:solidFill>
              </a:rPr>
              <a:t> ://its.cs.vu.nl/home/</a:t>
            </a:r>
            <a:r>
              <a:rPr dirty="0" sz="1900" lang="en-US" err="1">
                <a:solidFill>
                  <a:srgbClr val="FF0000"/>
                </a:solidFill>
              </a:rPr>
              <a:t>steen</a:t>
            </a:r>
            <a:r>
              <a:rPr dirty="0" sz="1900" lang="en-US"/>
              <a:t>, in turn leading the client machine to contact the file server </a:t>
            </a:r>
            <a:r>
              <a:rPr dirty="0" sz="1900" lang="en-US">
                <a:solidFill>
                  <a:srgbClr val="FF0000"/>
                </a:solidFill>
              </a:rPr>
              <a:t>its.cs.vu.nl</a:t>
            </a:r>
            <a:r>
              <a:rPr dirty="0" sz="1900" lang="en-US"/>
              <a:t> by means of the NFS protocol, and to subsequently access directory </a:t>
            </a:r>
            <a:r>
              <a:rPr dirty="0" sz="1900" lang="en-US">
                <a:solidFill>
                  <a:srgbClr val="FF0000"/>
                </a:solidFill>
              </a:rPr>
              <a:t>/home/</a:t>
            </a:r>
            <a:r>
              <a:rPr dirty="0" sz="1900" lang="en-US" err="1">
                <a:solidFill>
                  <a:srgbClr val="FF0000"/>
                </a:solidFill>
              </a:rPr>
              <a:t>steen</a:t>
            </a:r>
            <a:r>
              <a:rPr dirty="0" sz="1900" lang="en-US"/>
              <a:t>. </a:t>
            </a:r>
          </a:p>
          <a:p>
            <a:pPr lvl="1"/>
            <a:r>
              <a:rPr dirty="0" sz="1900" lang="en-US"/>
              <a:t>Name resolution can then be continued by reading the file named </a:t>
            </a:r>
            <a:r>
              <a:rPr dirty="0" sz="1900" lang="en-US" err="1">
                <a:solidFill>
                  <a:srgbClr val="FF0000"/>
                </a:solidFill>
              </a:rPr>
              <a:t>mbox</a:t>
            </a:r>
            <a:r>
              <a:rPr dirty="0" sz="1900" lang="en-US"/>
              <a:t> in that directory, after which the resolution process stops.</a:t>
            </a:r>
          </a:p>
        </p:txBody>
      </p:sp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Linking and </a:t>
            </a:r>
            <a:r>
              <a:rPr dirty="0" lang="en-US" smtClean="0"/>
              <a:t>Mounting</a:t>
            </a:r>
            <a:endParaRPr dirty="0" lang="en-US"/>
          </a:p>
        </p:txBody>
      </p:sp>
      <p:sp>
        <p:nvSpPr>
          <p:cNvPr id="104876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p>
            <a:r>
              <a:rPr dirty="0" sz="2000" lang="en-US" smtClean="0"/>
              <a:t>Mounting </a:t>
            </a:r>
            <a:r>
              <a:rPr dirty="0" sz="2000" lang="en-US"/>
              <a:t>remote name spaces </a:t>
            </a:r>
            <a:r>
              <a:rPr dirty="0" sz="2000" lang="en-US" smtClean="0"/>
              <a:t>through </a:t>
            </a:r>
            <a:r>
              <a:rPr dirty="0" sz="2000" lang="en-US"/>
              <a:t>a specific access protocol.</a:t>
            </a:r>
          </a:p>
        </p:txBody>
      </p:sp>
      <p:pic>
        <p:nvPicPr>
          <p:cNvPr id="2097162" name="Picture 4" descr="05-1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204274" y="1828801"/>
            <a:ext cx="6359525" cy="4328160"/>
          </a:xfrm>
          <a:prstGeom prst="rect"/>
          <a:noFill/>
        </p:spPr>
      </p:pic>
      <p:sp>
        <p:nvSpPr>
          <p:cNvPr id="104876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29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Cont...</a:t>
            </a:r>
            <a:endParaRPr dirty="0" lang="en-GB"/>
          </a:p>
        </p:txBody>
      </p:sp>
      <p:sp>
        <p:nvSpPr>
          <p:cNvPr id="104861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3750" lnSpcReduction="20000"/>
          </a:bodyPr>
          <a:p>
            <a:r>
              <a:rPr dirty="0" sz="2000" lang="en-GB" smtClean="0"/>
              <a:t>Entities can be operated on.</a:t>
            </a:r>
          </a:p>
          <a:p>
            <a:pPr lvl="1"/>
            <a:r>
              <a:rPr dirty="0" sz="1800" lang="en-GB" smtClean="0"/>
              <a:t>E.g. Printer provides operations for printing, pausing, cancelling etc.</a:t>
            </a:r>
          </a:p>
          <a:p>
            <a:pPr lvl="1"/>
            <a:r>
              <a:rPr dirty="0" sz="1800" lang="en-US" smtClean="0"/>
              <a:t>An entity </a:t>
            </a:r>
            <a:r>
              <a:rPr dirty="0" sz="1800" lang="en-US"/>
              <a:t>such as a network connection may provide operations for sending and receiving data, setting quality-of-service parameters, requesting the status, and so forth.</a:t>
            </a:r>
            <a:endParaRPr dirty="0" sz="1800" lang="en-GB"/>
          </a:p>
          <a:p>
            <a:r>
              <a:rPr dirty="0" sz="2000" lang="en-GB" smtClean="0"/>
              <a:t>To operate on an entity, </a:t>
            </a:r>
            <a:r>
              <a:rPr dirty="0" sz="1800" lang="en-US"/>
              <a:t>it is necessary to access it, for which we need </a:t>
            </a:r>
            <a:r>
              <a:rPr dirty="0" sz="1800" lang="en-US" smtClean="0"/>
              <a:t>an </a:t>
            </a:r>
            <a:r>
              <a:rPr dirty="0" sz="1800" lang="en-US" smtClean="0">
                <a:solidFill>
                  <a:srgbClr val="FF0000"/>
                </a:solidFill>
              </a:rPr>
              <a:t>access </a:t>
            </a:r>
            <a:r>
              <a:rPr dirty="0" sz="1800" lang="en-US">
                <a:solidFill>
                  <a:srgbClr val="FF0000"/>
                </a:solidFill>
              </a:rPr>
              <a:t>point</a:t>
            </a:r>
            <a:r>
              <a:rPr dirty="0" sz="1800" lang="en-US" smtClean="0"/>
              <a:t>.</a:t>
            </a:r>
          </a:p>
          <a:p>
            <a:pPr lvl="1"/>
            <a:r>
              <a:rPr dirty="0" sz="1800" lang="en-US" smtClean="0"/>
              <a:t>An </a:t>
            </a:r>
            <a:r>
              <a:rPr dirty="0" sz="1800" lang="en-US"/>
              <a:t>access point is yet another, but special, kind of entity in </a:t>
            </a:r>
            <a:r>
              <a:rPr dirty="0" sz="1800" lang="en-US" smtClean="0"/>
              <a:t>a distributed </a:t>
            </a:r>
            <a:r>
              <a:rPr dirty="0" sz="1800" lang="en-US"/>
              <a:t>system.</a:t>
            </a:r>
            <a:endParaRPr dirty="0" sz="1800" lang="en-GB"/>
          </a:p>
          <a:p>
            <a:pPr lvl="1"/>
            <a:r>
              <a:rPr dirty="0" sz="1800" lang="en-GB" smtClean="0"/>
              <a:t>The name of an access point is called </a:t>
            </a:r>
            <a:r>
              <a:rPr dirty="0" sz="1800" lang="en-GB" smtClean="0">
                <a:solidFill>
                  <a:srgbClr val="FF0000"/>
                </a:solidFill>
              </a:rPr>
              <a:t>address</a:t>
            </a:r>
          </a:p>
          <a:p>
            <a:pPr lvl="2"/>
            <a:r>
              <a:rPr dirty="0" sz="1600" lang="en-GB" smtClean="0"/>
              <a:t>E.g. A host running a specific server, its address formed by the combination of IP address and port number</a:t>
            </a:r>
          </a:p>
          <a:p>
            <a:r>
              <a:rPr dirty="0" sz="2000" lang="en-GB" smtClean="0"/>
              <a:t>An entity may have multiple access points, and its access point may change</a:t>
            </a:r>
          </a:p>
          <a:p>
            <a:pPr lvl="1"/>
            <a:r>
              <a:rPr dirty="0" sz="1800" lang="en-GB" smtClean="0"/>
              <a:t>Thus, the address of an access point should not be used to name the entity</a:t>
            </a:r>
          </a:p>
          <a:p>
            <a:pPr lvl="1"/>
            <a:r>
              <a:rPr dirty="0" sz="1800" lang="en-US"/>
              <a:t>For example, when a mobile computer moves to another location, it is often assigned a different IP address than the one it had before. </a:t>
            </a:r>
          </a:p>
          <a:p>
            <a:pPr lvl="1"/>
            <a:r>
              <a:rPr dirty="0" sz="1800" lang="en-US"/>
              <a:t>Likewise, when a person moves to another city or country, it is often necessary to change telephone numbers as well. </a:t>
            </a:r>
          </a:p>
          <a:p>
            <a:pPr lvl="1"/>
            <a:r>
              <a:rPr dirty="0" sz="1800" lang="en-US"/>
              <a:t>In a similar fashion, changing jobs or Internet Service Providers, means changing your e-mail address.</a:t>
            </a:r>
          </a:p>
          <a:p>
            <a:endParaRPr dirty="0" sz="2000" lang="en-GB"/>
          </a:p>
        </p:txBody>
      </p:sp>
      <p:sp>
        <p:nvSpPr>
          <p:cNvPr id="10486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3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Implementation of a Name Space</a:t>
            </a:r>
            <a:endParaRPr dirty="0" lang="en-GB"/>
          </a:p>
        </p:txBody>
      </p:sp>
      <p:sp>
        <p:nvSpPr>
          <p:cNvPr id="104876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6957" lnSpcReduction="10000"/>
          </a:bodyPr>
          <a:p>
            <a:r>
              <a:rPr dirty="0" lang="en-GB" smtClean="0"/>
              <a:t>A name space is often implemented by </a:t>
            </a:r>
            <a:r>
              <a:rPr dirty="0" lang="en-GB" smtClean="0">
                <a:solidFill>
                  <a:srgbClr val="FF0000"/>
                </a:solidFill>
              </a:rPr>
              <a:t>name servers</a:t>
            </a:r>
          </a:p>
          <a:p>
            <a:pPr lvl="1"/>
            <a:r>
              <a:rPr dirty="0" lang="en-GB" smtClean="0"/>
              <a:t>In LAN, a single name server is often good enough</a:t>
            </a:r>
          </a:p>
          <a:p>
            <a:pPr lvl="1"/>
            <a:r>
              <a:rPr dirty="0" lang="en-GB" smtClean="0"/>
              <a:t>In large-scale distributed system, the implementation of a name space is often distributed over multiple name servers</a:t>
            </a:r>
          </a:p>
          <a:p>
            <a:r>
              <a:rPr dirty="0" lang="en-GB" smtClean="0"/>
              <a:t>A name space for large-scale distributed systems is often organized hierarchically</a:t>
            </a:r>
          </a:p>
          <a:p>
            <a:r>
              <a:rPr dirty="0" lang="en-GB" smtClean="0">
                <a:solidFill>
                  <a:srgbClr val="FF0000"/>
                </a:solidFill>
              </a:rPr>
              <a:t>Global layer</a:t>
            </a:r>
          </a:p>
          <a:p>
            <a:pPr lvl="1"/>
            <a:r>
              <a:rPr dirty="0" lang="en-GB" smtClean="0"/>
              <a:t>often stable, represents organizations or groups of organizations</a:t>
            </a:r>
          </a:p>
          <a:p>
            <a:r>
              <a:rPr dirty="0" lang="en-GB" smtClean="0">
                <a:solidFill>
                  <a:srgbClr val="FF0000"/>
                </a:solidFill>
              </a:rPr>
              <a:t>Administrational layer</a:t>
            </a:r>
          </a:p>
          <a:p>
            <a:pPr lvl="1"/>
            <a:r>
              <a:rPr dirty="0" lang="en-GB" smtClean="0"/>
              <a:t>Represents groups of entities in a single organization or admin. unit</a:t>
            </a:r>
          </a:p>
          <a:p>
            <a:r>
              <a:rPr dirty="0" lang="en-GB" smtClean="0">
                <a:solidFill>
                  <a:srgbClr val="FF0000"/>
                </a:solidFill>
              </a:rPr>
              <a:t>Managerial layer</a:t>
            </a:r>
          </a:p>
          <a:p>
            <a:pPr lvl="1"/>
            <a:r>
              <a:rPr dirty="0" lang="en-GB" smtClean="0"/>
              <a:t>Nodes often change frequently, e.g., hosts in a local network</a:t>
            </a:r>
          </a:p>
          <a:p>
            <a:pPr lvl="1"/>
            <a:r>
              <a:rPr dirty="0" lang="en-GB" smtClean="0"/>
              <a:t>May be managed by system administrators or end users</a:t>
            </a:r>
            <a:endParaRPr dirty="0" lang="en-GB"/>
          </a:p>
        </p:txBody>
      </p:sp>
      <p:sp>
        <p:nvSpPr>
          <p:cNvPr id="10487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30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Name Space </a:t>
            </a:r>
            <a:r>
              <a:rPr dirty="0" lang="en-US" smtClean="0"/>
              <a:t>Distribution</a:t>
            </a:r>
            <a:endParaRPr dirty="0" lang="en-US"/>
          </a:p>
        </p:txBody>
      </p:sp>
      <p:sp>
        <p:nvSpPr>
          <p:cNvPr id="104877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5807537"/>
            <a:ext cx="9394723" cy="838200"/>
          </a:xfrm>
        </p:spPr>
        <p:txBody>
          <a:bodyPr>
            <a:normAutofit/>
          </a:bodyPr>
          <a:p>
            <a:pPr>
              <a:buNone/>
            </a:pPr>
            <a:r>
              <a:rPr dirty="0" sz="1600" lang="en-US" smtClean="0"/>
              <a:t>An </a:t>
            </a:r>
            <a:r>
              <a:rPr dirty="0" sz="1600" lang="en-US"/>
              <a:t>example partitioning of the DNS name space, including Internet-accessible files, into three layers.</a:t>
            </a:r>
          </a:p>
        </p:txBody>
      </p:sp>
      <p:pic>
        <p:nvPicPr>
          <p:cNvPr id="2097163" name="Picture 4" descr="05-1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971550" y="1262184"/>
            <a:ext cx="7200900" cy="4633912"/>
          </a:xfrm>
          <a:prstGeom prst="rect"/>
          <a:noFill/>
        </p:spPr>
      </p:pic>
      <p:sp>
        <p:nvSpPr>
          <p:cNvPr id="104877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31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Name Space </a:t>
            </a:r>
            <a:r>
              <a:rPr dirty="0" lang="en-US" smtClean="0"/>
              <a:t>Distribution</a:t>
            </a:r>
            <a:endParaRPr dirty="0" lang="en-US"/>
          </a:p>
        </p:txBody>
      </p:sp>
      <p:sp>
        <p:nvSpPr>
          <p:cNvPr id="1048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6981" y="5094288"/>
            <a:ext cx="9144000" cy="746125"/>
          </a:xfrm>
        </p:spPr>
        <p:txBody>
          <a:bodyPr>
            <a:normAutofit fontScale="90000" lnSpcReduction="10000"/>
          </a:bodyPr>
          <a:p>
            <a:pPr>
              <a:lnSpc>
                <a:spcPct val="80000"/>
              </a:lnSpc>
              <a:buNone/>
            </a:pPr>
            <a:r>
              <a:rPr dirty="0" sz="2000" lang="en-US" smtClean="0"/>
              <a:t>	A </a:t>
            </a:r>
            <a:r>
              <a:rPr dirty="0" sz="2000" lang="en-US"/>
              <a:t>comparison between name servers for implementing nodes from a large-scale name space partitioned into a global layer, an administrational </a:t>
            </a:r>
            <a:br>
              <a:rPr dirty="0" sz="2000" lang="en-US"/>
            </a:br>
            <a:r>
              <a:rPr dirty="0" sz="2000" lang="en-US"/>
              <a:t>layer, and a managerial layer.</a:t>
            </a:r>
          </a:p>
        </p:txBody>
      </p:sp>
      <p:pic>
        <p:nvPicPr>
          <p:cNvPr id="2097164" name="Picture 5" descr="05-14T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523972" y="1687513"/>
            <a:ext cx="8537575" cy="2798762"/>
          </a:xfrm>
          <a:prstGeom prst="rect"/>
          <a:noFill/>
        </p:spPr>
      </p:pic>
      <p:sp>
        <p:nvSpPr>
          <p:cNvPr id="104878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32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Implementation of Name Resolution</a:t>
            </a:r>
            <a:endParaRPr dirty="0" lang="en-GB"/>
          </a:p>
        </p:txBody>
      </p:sp>
      <p:sp>
        <p:nvSpPr>
          <p:cNvPr id="104878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5652" lnSpcReduction="20000"/>
          </a:bodyPr>
          <a:p>
            <a:r>
              <a:rPr dirty="0" lang="en-GB" smtClean="0"/>
              <a:t>Assume that the (absolute) path name </a:t>
            </a:r>
          </a:p>
          <a:p>
            <a:pPr lvl="1"/>
            <a:r>
              <a:rPr dirty="0" lang="en-GB" smtClean="0"/>
              <a:t>root: &lt;</a:t>
            </a:r>
            <a:r>
              <a:rPr dirty="0" lang="en-GB" err="1" smtClean="0"/>
              <a:t>nl</a:t>
            </a:r>
            <a:r>
              <a:rPr dirty="0" lang="en-GB" smtClean="0"/>
              <a:t>, vu, </a:t>
            </a:r>
            <a:r>
              <a:rPr dirty="0" lang="en-GB" err="1" smtClean="0"/>
              <a:t>cs</a:t>
            </a:r>
            <a:r>
              <a:rPr dirty="0" lang="en-GB" smtClean="0"/>
              <a:t>, ftp&gt; is to be resolved. </a:t>
            </a:r>
          </a:p>
          <a:p>
            <a:pPr lvl="1"/>
            <a:r>
              <a:rPr dirty="0" lang="en-GB" smtClean="0"/>
              <a:t>Using URL notation, this path would correspond to  ftp://cs.vu.nl</a:t>
            </a:r>
          </a:p>
          <a:p>
            <a:r>
              <a:rPr dirty="0" lang="en-GB" smtClean="0">
                <a:solidFill>
                  <a:srgbClr val="FF0000"/>
                </a:solidFill>
              </a:rPr>
              <a:t>Two ways </a:t>
            </a:r>
            <a:r>
              <a:rPr dirty="0" lang="en-GB" smtClean="0"/>
              <a:t>to implement name resolution </a:t>
            </a:r>
          </a:p>
          <a:p>
            <a:r>
              <a:rPr dirty="0" lang="en-GB" smtClean="0"/>
              <a:t>Iterative name resolution </a:t>
            </a:r>
          </a:p>
          <a:p>
            <a:pPr lvl="1"/>
            <a:r>
              <a:rPr dirty="0" lang="en-GB" smtClean="0"/>
              <a:t>Hands over the complete name to the root name server. </a:t>
            </a:r>
          </a:p>
          <a:p>
            <a:pPr lvl="1"/>
            <a:r>
              <a:rPr dirty="0" lang="en-GB" smtClean="0"/>
              <a:t>Intermediate result(i.e., the address of the next name server in the hierarchy) is returned back to the client’s name resolver. </a:t>
            </a:r>
          </a:p>
          <a:p>
            <a:pPr lvl="1"/>
            <a:r>
              <a:rPr dirty="0" lang="en-GB" smtClean="0"/>
              <a:t>The resolution process continues iteratively until the complete path is resolved. </a:t>
            </a:r>
          </a:p>
          <a:p>
            <a:r>
              <a:rPr dirty="0" lang="en-GB" smtClean="0"/>
              <a:t>Recursive name resolution </a:t>
            </a:r>
          </a:p>
          <a:p>
            <a:pPr lvl="1"/>
            <a:r>
              <a:rPr dirty="0" lang="en-GB" smtClean="0"/>
              <a:t>Intermediate results are passed to next name server in the hierarchy. </a:t>
            </a:r>
          </a:p>
          <a:p>
            <a:pPr lvl="1"/>
            <a:r>
              <a:rPr dirty="0" lang="en-GB" smtClean="0"/>
              <a:t>This process continues recursively until the complete path is resolved. </a:t>
            </a:r>
            <a:endParaRPr dirty="0" lang="en-GB"/>
          </a:p>
        </p:txBody>
      </p:sp>
      <p:sp>
        <p:nvSpPr>
          <p:cNvPr id="104878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33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dirty="0" sz="3200" lang="en-US"/>
              <a:t>Implementation of Name Resolution </a:t>
            </a:r>
          </a:p>
        </p:txBody>
      </p:sp>
      <p:sp>
        <p:nvSpPr>
          <p:cNvPr id="10487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The </a:t>
            </a:r>
            <a:r>
              <a:rPr dirty="0" lang="en-US"/>
              <a:t>principle of iterative name resolution.</a:t>
            </a:r>
          </a:p>
        </p:txBody>
      </p:sp>
      <p:pic>
        <p:nvPicPr>
          <p:cNvPr id="2097165" name="Picture 4" descr="05-1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563545" y="1791642"/>
            <a:ext cx="8016909" cy="4365318"/>
          </a:xfrm>
          <a:prstGeom prst="rect"/>
          <a:noFill/>
        </p:spPr>
      </p:pic>
      <p:sp>
        <p:nvSpPr>
          <p:cNvPr id="104879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34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/>
              <a:t>Implementation of Name Resolution </a:t>
            </a:r>
            <a:endParaRPr dirty="0" sz="3200" lang="en-US"/>
          </a:p>
        </p:txBody>
      </p:sp>
      <p:sp>
        <p:nvSpPr>
          <p:cNvPr id="104879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p>
            <a:pPr>
              <a:buNone/>
            </a:pPr>
            <a:r>
              <a:rPr dirty="0" lang="en-US" smtClean="0"/>
              <a:t>The </a:t>
            </a:r>
            <a:r>
              <a:rPr dirty="0" lang="en-US"/>
              <a:t>principle of recursive name resolution.</a:t>
            </a:r>
          </a:p>
        </p:txBody>
      </p:sp>
      <p:pic>
        <p:nvPicPr>
          <p:cNvPr id="2097166" name="Picture 4" descr="05-1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62539" y="1886259"/>
            <a:ext cx="8324236" cy="3992000"/>
          </a:xfrm>
          <a:prstGeom prst="rect"/>
          <a:noFill/>
        </p:spPr>
      </p:pic>
      <p:sp>
        <p:nvSpPr>
          <p:cNvPr id="104879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35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dirty="0" sz="2800" lang="en-US"/>
              <a:t>Iterative Vs Recursive Resolution</a:t>
            </a:r>
          </a:p>
        </p:txBody>
      </p:sp>
      <p:sp>
        <p:nvSpPr>
          <p:cNvPr id="1048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1444" y="5483225"/>
            <a:ext cx="8642555" cy="838200"/>
          </a:xfrm>
        </p:spPr>
        <p:txBody>
          <a:bodyPr/>
          <a:p>
            <a:r>
              <a:rPr dirty="0" sz="2000" lang="en-US" smtClean="0"/>
              <a:t>Recursive </a:t>
            </a:r>
            <a:r>
              <a:rPr dirty="0" sz="2000" lang="en-US"/>
              <a:t>name resolution of &lt;</a:t>
            </a:r>
            <a:r>
              <a:rPr dirty="0" sz="2000" i="1" lang="en-US" err="1"/>
              <a:t>nl</a:t>
            </a:r>
            <a:r>
              <a:rPr dirty="0" sz="2000" i="1" lang="en-US"/>
              <a:t>, vu, </a:t>
            </a:r>
            <a:r>
              <a:rPr dirty="0" sz="2000" i="1" lang="en-US" err="1"/>
              <a:t>cs</a:t>
            </a:r>
            <a:r>
              <a:rPr dirty="0" sz="2000" i="1" lang="en-US"/>
              <a:t>, ftp</a:t>
            </a:r>
            <a:r>
              <a:rPr dirty="0" sz="2000" lang="en-US" smtClean="0"/>
              <a:t>&gt;.</a:t>
            </a:r>
          </a:p>
          <a:p>
            <a:r>
              <a:rPr dirty="0" sz="2000" lang="en-US" smtClean="0"/>
              <a:t> </a:t>
            </a:r>
            <a:r>
              <a:rPr dirty="0" sz="2000" lang="en-US"/>
              <a:t>Name servers </a:t>
            </a:r>
            <a:r>
              <a:rPr dirty="0" sz="2000" lang="en-US">
                <a:solidFill>
                  <a:srgbClr val="FF0000"/>
                </a:solidFill>
              </a:rPr>
              <a:t>cache intermediate </a:t>
            </a:r>
            <a:r>
              <a:rPr dirty="0" sz="2000" lang="en-US"/>
              <a:t>results for subsequent lookups.</a:t>
            </a:r>
          </a:p>
        </p:txBody>
      </p:sp>
      <p:pic>
        <p:nvPicPr>
          <p:cNvPr id="2097167" name="Picture 4" descr="05-17T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336550" y="1335088"/>
            <a:ext cx="8807450" cy="3898594"/>
          </a:xfrm>
          <a:prstGeom prst="rect"/>
          <a:noFill/>
        </p:spPr>
      </p:pic>
      <p:sp>
        <p:nvSpPr>
          <p:cNvPr id="104880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36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dirty="0" sz="2400" lang="en-US" smtClean="0"/>
              <a:t>Iterative Vs Recursive Resolution</a:t>
            </a:r>
            <a:endParaRPr dirty="0" sz="2400" lang="en-US"/>
          </a:p>
        </p:txBody>
      </p:sp>
      <p:sp>
        <p:nvSpPr>
          <p:cNvPr id="104880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86697" y="5344651"/>
            <a:ext cx="8657303" cy="838200"/>
          </a:xfrm>
        </p:spPr>
        <p:txBody>
          <a:bodyPr/>
          <a:p>
            <a:pPr>
              <a:buNone/>
            </a:pPr>
            <a:r>
              <a:rPr dirty="0" sz="2000" lang="en-US" smtClean="0"/>
              <a:t>The </a:t>
            </a:r>
            <a:r>
              <a:rPr dirty="0" sz="2000" lang="en-US"/>
              <a:t>comparison between recursive and iterative name resolution with respect to communication costs.</a:t>
            </a:r>
          </a:p>
        </p:txBody>
      </p:sp>
      <p:pic>
        <p:nvPicPr>
          <p:cNvPr id="2097168" name="Picture 4" descr="05-18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74625" y="1455738"/>
            <a:ext cx="8837613" cy="3170237"/>
          </a:xfrm>
          <a:prstGeom prst="rect"/>
          <a:noFill/>
        </p:spPr>
      </p:pic>
      <p:sp>
        <p:nvSpPr>
          <p:cNvPr id="10488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37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Domain name system</a:t>
            </a:r>
            <a:endParaRPr dirty="0" lang="en-GB"/>
          </a:p>
        </p:txBody>
      </p:sp>
      <p:sp>
        <p:nvSpPr>
          <p:cNvPr id="10488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sz="2000" lang="en-GB" smtClean="0"/>
              <a:t> DNS is one of the largest distributed naming services in use today. </a:t>
            </a:r>
          </a:p>
          <a:p>
            <a:pPr lvl="1"/>
            <a:r>
              <a:rPr dirty="0" sz="1800" lang="en-GB" smtClean="0"/>
              <a:t>Used for looking up host addresses and mail servers. </a:t>
            </a:r>
          </a:p>
          <a:p>
            <a:r>
              <a:rPr dirty="0" sz="2000" lang="en-GB" smtClean="0"/>
              <a:t>The DNS name space is hierarchically organized as a rooted tree. </a:t>
            </a:r>
          </a:p>
          <a:p>
            <a:pPr lvl="1"/>
            <a:r>
              <a:rPr dirty="0" sz="1800" lang="en-GB" smtClean="0"/>
              <a:t>A sub-tree is called a </a:t>
            </a:r>
            <a:r>
              <a:rPr dirty="0" sz="1800" lang="en-GB" smtClean="0">
                <a:solidFill>
                  <a:srgbClr val="FF0000"/>
                </a:solidFill>
              </a:rPr>
              <a:t>domain</a:t>
            </a:r>
            <a:r>
              <a:rPr dirty="0" sz="1800" lang="en-GB" smtClean="0"/>
              <a:t>; </a:t>
            </a:r>
          </a:p>
          <a:p>
            <a:pPr lvl="1"/>
            <a:r>
              <a:rPr dirty="0" sz="1800" lang="en-GB" smtClean="0"/>
              <a:t>a path name to its root node is called </a:t>
            </a:r>
            <a:r>
              <a:rPr dirty="0" sz="1800" lang="en-GB" smtClean="0">
                <a:solidFill>
                  <a:srgbClr val="FF0000"/>
                </a:solidFill>
              </a:rPr>
              <a:t>domain name</a:t>
            </a:r>
            <a:r>
              <a:rPr dirty="0" sz="1800" lang="en-GB" smtClean="0"/>
              <a:t>. </a:t>
            </a:r>
          </a:p>
          <a:p>
            <a:r>
              <a:rPr dirty="0" sz="2000" lang="en-GB" smtClean="0"/>
              <a:t>In practice, the DNS namespace can be divided into a </a:t>
            </a:r>
            <a:r>
              <a:rPr dirty="0" sz="2000" lang="en-GB" smtClean="0">
                <a:solidFill>
                  <a:srgbClr val="FF0000"/>
                </a:solidFill>
              </a:rPr>
              <a:t>global layer </a:t>
            </a:r>
            <a:r>
              <a:rPr dirty="0" sz="2000" lang="en-GB" smtClean="0"/>
              <a:t>and </a:t>
            </a:r>
            <a:r>
              <a:rPr dirty="0" sz="2000" lang="en-GB" smtClean="0">
                <a:solidFill>
                  <a:srgbClr val="FF0000"/>
                </a:solidFill>
              </a:rPr>
              <a:t>administrational layer</a:t>
            </a:r>
            <a:r>
              <a:rPr dirty="0" sz="2000" lang="en-GB" smtClean="0"/>
              <a:t>. </a:t>
            </a:r>
          </a:p>
          <a:p>
            <a:pPr lvl="1"/>
            <a:r>
              <a:rPr dirty="0" sz="1800" lang="en-GB" smtClean="0"/>
              <a:t>The  managerial layer, which is generally formed by  local file systems, is formally not part of DNS. </a:t>
            </a:r>
          </a:p>
          <a:p>
            <a:r>
              <a:rPr dirty="0" sz="2000" lang="en-GB" smtClean="0"/>
              <a:t>A node is the DNS name space often represents several entities at the same time, e.g., a domain and a zone. </a:t>
            </a:r>
          </a:p>
          <a:p>
            <a:endParaRPr dirty="0" sz="2000" lang="en-GB" smtClean="0"/>
          </a:p>
          <a:p>
            <a:r>
              <a:rPr dirty="0" sz="2000" lang="en-GB" smtClean="0"/>
              <a:t>The content of a node is formed by a collection of resource records.</a:t>
            </a:r>
            <a:endParaRPr dirty="0" sz="2000" lang="en-GB"/>
          </a:p>
        </p:txBody>
      </p:sp>
      <p:sp>
        <p:nvSpPr>
          <p:cNvPr id="10488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38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en-US"/>
              <a:t>The DNS Name Space</a:t>
            </a:r>
          </a:p>
        </p:txBody>
      </p:sp>
      <p:sp>
        <p:nvSpPr>
          <p:cNvPr id="104882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p>
            <a:r>
              <a:rPr dirty="0" sz="2000" lang="en-US" smtClean="0"/>
              <a:t>The </a:t>
            </a:r>
            <a:r>
              <a:rPr dirty="0" sz="2000" lang="en-US"/>
              <a:t>most important types of resource records forming the contents of nodes in the DNS name space.</a:t>
            </a:r>
          </a:p>
        </p:txBody>
      </p:sp>
      <p:pic>
        <p:nvPicPr>
          <p:cNvPr id="2097169" name="Picture 4" descr="05-19T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569912" y="1596038"/>
            <a:ext cx="8574088" cy="3925887"/>
          </a:xfrm>
          <a:prstGeom prst="rect"/>
          <a:noFill/>
        </p:spPr>
      </p:pic>
      <p:sp>
        <p:nvSpPr>
          <p:cNvPr id="104882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39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Cont...</a:t>
            </a:r>
            <a:endParaRPr dirty="0" lang="en-GB"/>
          </a:p>
        </p:txBody>
      </p:sp>
      <p:sp>
        <p:nvSpPr>
          <p:cNvPr id="104861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p>
            <a:r>
              <a:rPr dirty="0" sz="2100" lang="en-GB"/>
              <a:t>Therefore, what we need is a name for an entity that is </a:t>
            </a:r>
            <a:r>
              <a:rPr dirty="0" sz="2100" lang="en-GB">
                <a:solidFill>
                  <a:srgbClr val="FF0000"/>
                </a:solidFill>
              </a:rPr>
              <a:t>independent from its addresses</a:t>
            </a:r>
          </a:p>
          <a:p>
            <a:pPr lvl="1"/>
            <a:r>
              <a:rPr dirty="0" sz="1800" lang="en-GB"/>
              <a:t>i.e., a location-independent name</a:t>
            </a:r>
          </a:p>
          <a:p>
            <a:r>
              <a:rPr dirty="0" sz="2100" lang="en-GB"/>
              <a:t>A location-independent name for an entity E , is independent from the addresses of the access points offered by E .</a:t>
            </a:r>
          </a:p>
          <a:p>
            <a:pPr lvl="1"/>
            <a:r>
              <a:rPr dirty="0" lang="en-GB" smtClean="0"/>
              <a:t>Identifier</a:t>
            </a:r>
          </a:p>
          <a:p>
            <a:r>
              <a:rPr dirty="0" lang="en-GB" smtClean="0"/>
              <a:t>Identifier is a name having the following properties:</a:t>
            </a:r>
          </a:p>
          <a:p>
            <a:pPr lvl="1"/>
            <a:r>
              <a:rPr dirty="0" lang="en-GB" smtClean="0"/>
              <a:t>P1: Each identifier refers to at most one entity</a:t>
            </a:r>
          </a:p>
          <a:p>
            <a:pPr lvl="1"/>
            <a:r>
              <a:rPr dirty="0" lang="en-GB" smtClean="0"/>
              <a:t>P2: Each entity is referred to by at most one identifier</a:t>
            </a:r>
          </a:p>
          <a:p>
            <a:pPr lvl="1"/>
            <a:r>
              <a:rPr dirty="0" lang="en-GB" smtClean="0"/>
              <a:t>P3: An identifier always refers to the same entity (prohibits reusing an identifier)</a:t>
            </a:r>
          </a:p>
          <a:p>
            <a:endParaRPr dirty="0" lang="en-GB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4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Attribute Based Naming</a:t>
            </a:r>
            <a:endParaRPr dirty="0" lang="en-GB"/>
          </a:p>
        </p:txBody>
      </p:sp>
      <p:sp>
        <p:nvSpPr>
          <p:cNvPr id="104882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GB" smtClean="0">
                <a:solidFill>
                  <a:srgbClr val="FF0000"/>
                </a:solidFill>
              </a:rPr>
              <a:t>Attribute-based </a:t>
            </a:r>
            <a:r>
              <a:rPr dirty="0" lang="en-GB">
                <a:solidFill>
                  <a:srgbClr val="FF0000"/>
                </a:solidFill>
              </a:rPr>
              <a:t>naming </a:t>
            </a:r>
            <a:r>
              <a:rPr dirty="0" lang="en-GB" smtClean="0"/>
              <a:t>name and lookup entities by means of their attributes</a:t>
            </a:r>
          </a:p>
          <a:p>
            <a:pPr lvl="1"/>
            <a:r>
              <a:rPr dirty="0" lang="en-GB" smtClean="0"/>
              <a:t>Also known </a:t>
            </a:r>
            <a:r>
              <a:rPr dirty="0" lang="en-GB" smtClean="0">
                <a:solidFill>
                  <a:srgbClr val="FF0000"/>
                </a:solidFill>
              </a:rPr>
              <a:t>directory service </a:t>
            </a:r>
            <a:r>
              <a:rPr dirty="0" lang="en-GB" smtClean="0"/>
              <a:t>(yellow page)</a:t>
            </a:r>
          </a:p>
          <a:p>
            <a:r>
              <a:rPr dirty="0" lang="en-GB" smtClean="0"/>
              <a:t>Attribute-based naming</a:t>
            </a:r>
          </a:p>
          <a:p>
            <a:pPr lvl="1"/>
            <a:r>
              <a:rPr dirty="0" lang="en-GB" smtClean="0"/>
              <a:t>Each entity is associated with a collection of attributes</a:t>
            </a:r>
          </a:p>
          <a:p>
            <a:pPr lvl="1"/>
            <a:r>
              <a:rPr dirty="0" lang="en-GB" smtClean="0"/>
              <a:t>The naming system provides one or multiple entities that match a user’s description</a:t>
            </a:r>
          </a:p>
          <a:p>
            <a:r>
              <a:rPr dirty="0" lang="en-US" smtClean="0"/>
              <a:t>Problem</a:t>
            </a:r>
          </a:p>
          <a:p>
            <a:pPr lvl="1"/>
            <a:r>
              <a:rPr dirty="0" lang="en-US" smtClean="0"/>
              <a:t>Lookup </a:t>
            </a:r>
            <a:r>
              <a:rPr dirty="0" lang="en-US"/>
              <a:t>operations can be extremely expensive, </a:t>
            </a:r>
            <a:endParaRPr dirty="0" lang="en-US" smtClean="0"/>
          </a:p>
          <a:p>
            <a:pPr lvl="2"/>
            <a:r>
              <a:rPr dirty="0" sz="1800" lang="en-US" smtClean="0"/>
              <a:t>As it demands to match requested </a:t>
            </a:r>
            <a:r>
              <a:rPr dirty="0" sz="1800" lang="en-US"/>
              <a:t>attribute values, against actual attribute values 	</a:t>
            </a:r>
            <a:endParaRPr dirty="0" sz="1800" lang="en-US" smtClean="0"/>
          </a:p>
          <a:p>
            <a:pPr lvl="2"/>
            <a:r>
              <a:rPr dirty="0" sz="1800" lang="en-US" smtClean="0"/>
              <a:t>Done by inspecting </a:t>
            </a:r>
            <a:r>
              <a:rPr dirty="0" sz="1800" lang="en-US"/>
              <a:t>all </a:t>
            </a:r>
            <a:r>
              <a:rPr dirty="0" sz="1800" lang="en-US" smtClean="0"/>
              <a:t>entities (in </a:t>
            </a:r>
            <a:r>
              <a:rPr dirty="0" sz="1800" lang="en-US"/>
              <a:t>principle)</a:t>
            </a:r>
            <a:endParaRPr dirty="0" sz="1800" lang="en-GB" smtClean="0"/>
          </a:p>
          <a:p>
            <a:pPr lvl="1"/>
            <a:endParaRPr dirty="0" lang="en-GB" smtClean="0"/>
          </a:p>
          <a:p>
            <a:pPr lvl="1"/>
            <a:endParaRPr dirty="0" lang="en-GB"/>
          </a:p>
        </p:txBody>
      </p:sp>
      <p:sp>
        <p:nvSpPr>
          <p:cNvPr id="10488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40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GB" smtClean="0"/>
              <a:t>End of Lecture 5</a:t>
            </a:r>
            <a:endParaRPr dirty="0" lang="en-GB"/>
          </a:p>
        </p:txBody>
      </p:sp>
      <p:sp>
        <p:nvSpPr>
          <p:cNvPr id="1048833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GB"/>
          </a:p>
        </p:txBody>
      </p:sp>
      <p:sp>
        <p:nvSpPr>
          <p:cNvPr id="104883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41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The Central Theme of Naming</a:t>
            </a:r>
            <a:endParaRPr dirty="0" lang="en-GB"/>
          </a:p>
        </p:txBody>
      </p:sp>
      <p:sp>
        <p:nvSpPr>
          <p:cNvPr id="104862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GB" smtClean="0"/>
              <a:t>How to resolve names and identifiers to addresses</a:t>
            </a:r>
          </a:p>
          <a:p>
            <a:r>
              <a:rPr dirty="0" lang="en-GB" smtClean="0"/>
              <a:t>In principle, a naming system maintains a name-to-address binding in the form of mapping table</a:t>
            </a:r>
          </a:p>
          <a:p>
            <a:pPr lvl="1"/>
            <a:r>
              <a:rPr dirty="0" lang="en-GB" smtClean="0"/>
              <a:t>However, a centralized table in a large network is not going to work</a:t>
            </a:r>
          </a:p>
          <a:p>
            <a:r>
              <a:rPr dirty="0" lang="en-GB" smtClean="0"/>
              <a:t>The name resolution as well as the table is often distributed across multiple machines</a:t>
            </a:r>
          </a:p>
          <a:p>
            <a:pPr lvl="1"/>
            <a:r>
              <a:rPr dirty="0" lang="en-GB" smtClean="0"/>
              <a:t>E.g., </a:t>
            </a:r>
            <a:r>
              <a:rPr dirty="0" lang="en-GB" smtClean="0">
                <a:hlinkClick r:id="rId1"/>
              </a:rPr>
              <a:t>www.admu.edu.et</a:t>
            </a:r>
            <a:r>
              <a:rPr dirty="0" lang="en-GB" smtClean="0"/>
              <a:t>  is divided into multiple parts, and several DNS servers are used during the resolution</a:t>
            </a:r>
          </a:p>
          <a:p>
            <a:r>
              <a:rPr dirty="0" lang="en-GB" smtClean="0"/>
              <a:t>Will discuss the resolution of the following names</a:t>
            </a:r>
          </a:p>
          <a:p>
            <a:pPr lvl="1"/>
            <a:r>
              <a:rPr dirty="0" lang="en-GB" smtClean="0"/>
              <a:t>Flat names, structured names, attribute-based names</a:t>
            </a:r>
            <a:endParaRPr dirty="0" lang="en-GB"/>
          </a:p>
        </p:txBody>
      </p:sp>
      <p:sp>
        <p:nvSpPr>
          <p:cNvPr id="10486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5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Flat Names (Identifiers)</a:t>
            </a:r>
            <a:endParaRPr dirty="0" lang="en-GB"/>
          </a:p>
        </p:txBody>
      </p:sp>
      <p:sp>
        <p:nvSpPr>
          <p:cNvPr id="104862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GB" smtClean="0"/>
              <a:t>An identifier is often a string of random bits</a:t>
            </a:r>
          </a:p>
          <a:p>
            <a:pPr lvl="1"/>
            <a:r>
              <a:rPr dirty="0" lang="en-GB" smtClean="0"/>
              <a:t>Does not contain any information on how to locate the access point of its associated entity</a:t>
            </a:r>
          </a:p>
          <a:p>
            <a:r>
              <a:rPr dirty="0" lang="en-GB" smtClean="0"/>
              <a:t>Problem:- given an essentially unstructured name (e.g., an identifier), how can we locate its associated access point?</a:t>
            </a:r>
          </a:p>
          <a:p>
            <a:pPr lvl="1"/>
            <a:r>
              <a:rPr dirty="0" lang="en-GB" smtClean="0"/>
              <a:t>Simple solutions (broadcasting)</a:t>
            </a:r>
          </a:p>
          <a:p>
            <a:pPr lvl="1"/>
            <a:r>
              <a:rPr dirty="0" lang="en-GB" smtClean="0"/>
              <a:t>Home-based approaches</a:t>
            </a:r>
          </a:p>
          <a:p>
            <a:pPr lvl="1"/>
            <a:r>
              <a:rPr dirty="0" lang="en-GB" smtClean="0"/>
              <a:t>Distributed Hash Tables (structured P2P)</a:t>
            </a:r>
          </a:p>
          <a:p>
            <a:pPr lvl="1"/>
            <a:r>
              <a:rPr dirty="0" lang="en-GB" smtClean="0"/>
              <a:t>Hierarchical location service</a:t>
            </a:r>
          </a:p>
          <a:p>
            <a:pPr lvl="1"/>
            <a:endParaRPr dirty="0" lang="en-GB" smtClean="0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6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Simple solutions</a:t>
            </a:r>
            <a:endParaRPr dirty="0" lang="en-GB"/>
          </a:p>
        </p:txBody>
      </p:sp>
      <p:sp>
        <p:nvSpPr>
          <p:cNvPr id="10486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3750" lnSpcReduction="20000"/>
          </a:bodyPr>
          <a:p>
            <a:r>
              <a:rPr dirty="0" lang="en-GB" smtClean="0"/>
              <a:t>Two simple solutions to locate the entity given an identifier</a:t>
            </a:r>
          </a:p>
          <a:p>
            <a:pPr lvl="1"/>
            <a:r>
              <a:rPr dirty="0" lang="en-GB" smtClean="0"/>
              <a:t>Broadcasting and multicasting (e.g., ARP)</a:t>
            </a:r>
          </a:p>
          <a:p>
            <a:pPr lvl="2"/>
            <a:r>
              <a:rPr dirty="0" sz="2000" lang="en-GB" smtClean="0"/>
              <a:t>Broadcast the ID, requesting the entity to return its current address.</a:t>
            </a:r>
          </a:p>
          <a:p>
            <a:pPr lvl="3"/>
            <a:r>
              <a:rPr dirty="0" sz="1800" lang="en-GB" smtClean="0"/>
              <a:t>Can never scale beyond local-area networks</a:t>
            </a:r>
          </a:p>
          <a:p>
            <a:pPr lvl="3"/>
            <a:r>
              <a:rPr dirty="0" sz="1800" lang="en-GB" smtClean="0"/>
              <a:t>Requires all processes to listen to incoming location requests</a:t>
            </a:r>
          </a:p>
          <a:p>
            <a:pPr lvl="1"/>
            <a:r>
              <a:rPr dirty="0" lang="en-GB" smtClean="0"/>
              <a:t>Forwarding pointers</a:t>
            </a:r>
          </a:p>
          <a:p>
            <a:pPr lvl="2"/>
            <a:r>
              <a:rPr dirty="0" sz="2000" lang="en-GB" smtClean="0"/>
              <a:t>A popular approach to locate mobile entities</a:t>
            </a:r>
          </a:p>
          <a:p>
            <a:pPr lvl="2"/>
            <a:r>
              <a:rPr dirty="0" sz="2000" lang="en-GB" smtClean="0"/>
              <a:t>When an entity moves, it leaves a pointer to where it went</a:t>
            </a:r>
          </a:p>
          <a:p>
            <a:pPr lvl="2"/>
            <a:r>
              <a:rPr dirty="0" sz="2000" lang="en-GB" smtClean="0"/>
              <a:t>Update a client’s reference when present location is found</a:t>
            </a:r>
          </a:p>
          <a:p>
            <a:pPr lvl="1"/>
            <a:r>
              <a:rPr dirty="0" lang="en-GB" smtClean="0"/>
              <a:t>Advantage:</a:t>
            </a:r>
          </a:p>
          <a:p>
            <a:pPr lvl="2"/>
            <a:r>
              <a:rPr dirty="0" sz="2000" lang="en-GB" smtClean="0"/>
              <a:t>Dereferencing can be made transparent to client by following the pointer chain</a:t>
            </a:r>
          </a:p>
          <a:p>
            <a:pPr lvl="1"/>
            <a:endParaRPr dirty="0" sz="1600" lang="en-GB" smtClean="0"/>
          </a:p>
          <a:p>
            <a:endParaRPr dirty="0" lang="en-GB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7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Forwarding Pointers</a:t>
            </a:r>
            <a:endParaRPr dirty="0" lang="en-GB"/>
          </a:p>
        </p:txBody>
      </p:sp>
      <p:sp>
        <p:nvSpPr>
          <p:cNvPr id="104864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GB" smtClean="0"/>
              <a:t>Disadvantages</a:t>
            </a:r>
          </a:p>
          <a:p>
            <a:pPr lvl="1"/>
            <a:r>
              <a:rPr dirty="0" lang="en-GB" smtClean="0"/>
              <a:t>Geographical scalability problems: </a:t>
            </a:r>
          </a:p>
          <a:p>
            <a:pPr lvl="2"/>
            <a:r>
              <a:rPr dirty="0" sz="2000" lang="en-GB" smtClean="0"/>
              <a:t>Chain can be very long for highly mobile entities</a:t>
            </a:r>
          </a:p>
          <a:p>
            <a:pPr lvl="3"/>
            <a:r>
              <a:rPr dirty="0" sz="2400" lang="en-GB" smtClean="0"/>
              <a:t>Long chains are not fault tolerant </a:t>
            </a:r>
          </a:p>
          <a:p>
            <a:pPr lvl="2"/>
            <a:r>
              <a:rPr dirty="0" sz="2000" lang="en-GB" smtClean="0"/>
              <a:t>High latency when dereferencing</a:t>
            </a:r>
          </a:p>
          <a:p>
            <a:pPr lvl="1"/>
            <a:r>
              <a:rPr dirty="0" lang="en-GB" smtClean="0"/>
              <a:t>Need chain reduction mechanisms </a:t>
            </a:r>
          </a:p>
          <a:p>
            <a:pPr lvl="2"/>
            <a:r>
              <a:rPr dirty="0" lang="en-GB" smtClean="0"/>
              <a:t>Update client's reference when the most recent location is found</a:t>
            </a:r>
            <a:endParaRPr dirty="0" lang="en-GB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8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Forwarding </a:t>
            </a:r>
            <a:r>
              <a:rPr dirty="0" lang="en-US" smtClean="0"/>
              <a:t>Pointers</a:t>
            </a:r>
            <a:endParaRPr dirty="0" lang="en-US"/>
          </a:p>
        </p:txBody>
      </p:sp>
      <p:sp>
        <p:nvSpPr>
          <p:cNvPr id="10486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4444" lnSpcReduction="10000"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sz="1800" lang="en-US" smtClean="0"/>
              <a:t>Figure </a:t>
            </a:r>
            <a:r>
              <a:rPr dirty="0" sz="1800" lang="en-US"/>
              <a:t>5-1. The principle of forwarding </a:t>
            </a:r>
            <a:r>
              <a:rPr dirty="0" sz="1800" lang="en-US" smtClean="0"/>
              <a:t>pointers using </a:t>
            </a:r>
            <a:r>
              <a:rPr dirty="0" sz="1800" lang="en-US"/>
              <a:t>(client stub, server stub) pairs.</a:t>
            </a:r>
          </a:p>
        </p:txBody>
      </p:sp>
      <p:pic>
        <p:nvPicPr>
          <p:cNvPr id="2097152" name="Picture 4" descr="05-0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727339" y="1219200"/>
            <a:ext cx="7412285" cy="3967050"/>
          </a:xfrm>
          <a:prstGeom prst="rect"/>
          <a:noFill/>
        </p:spPr>
      </p:pic>
      <p:sp>
        <p:nvSpPr>
          <p:cNvPr id="104864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hangingPunct="1" latinLnBrk="0"/>
            <a:fld id="{EA7C8D44-3667-46F6-9772-CC52308E2A7F}" type="slidenum">
              <a:rPr kumimoji="0" lang="en-US" smtClean="0"/>
              <a:pPr eaLnBrk="1" hangingPunct="1" latinLnBrk="0"/>
              <a:t>9</a:t>
            </a:fld>
            <a:endParaRPr dirty="0" kumimoji="0" lang="en-US"/>
          </a:p>
        </p:txBody>
      </p:sp>
    </p:spTree>
  </p:cSld>
  <p:clrMapOvr>
    <a:masterClrMapping/>
  </p:clrMapOvr>
  <p:transition spd="slow"/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lastClr="000000" val="windowText"/>
      </a:dk1>
      <a:lt1>
        <a:sysClr lastClr="FFFFFF" val="window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r="5400000" dist="254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43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dir="t" rig="balanced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r="5400000" dist="254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dir="t" rig="sof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algn="tl" flip="x" sx="35000" sy="4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Introduction</dc:title>
  <dc:creator>Steve Armstrong</dc:creator>
  <cp:lastModifiedBy>misganaw</cp:lastModifiedBy>
  <dcterms:created xsi:type="dcterms:W3CDTF">2005-10-24T14:12:14Z</dcterms:created>
  <dcterms:modified xsi:type="dcterms:W3CDTF">2024-04-22T08:39:35Z</dcterms:modified>
</cp:coreProperties>
</file>