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83" r:id="rId4"/>
    <p:sldId id="284" r:id="rId5"/>
    <p:sldId id="287" r:id="rId6"/>
    <p:sldId id="288" r:id="rId7"/>
    <p:sldId id="289" r:id="rId8"/>
    <p:sldId id="274" r:id="rId9"/>
    <p:sldId id="286" r:id="rId10"/>
    <p:sldId id="294" r:id="rId11"/>
    <p:sldId id="275" r:id="rId12"/>
    <p:sldId id="291" r:id="rId13"/>
    <p:sldId id="276" r:id="rId14"/>
    <p:sldId id="277" r:id="rId15"/>
    <p:sldId id="278" r:id="rId16"/>
    <p:sldId id="279" r:id="rId17"/>
    <p:sldId id="290" r:id="rId18"/>
    <p:sldId id="280" r:id="rId19"/>
    <p:sldId id="281" r:id="rId20"/>
    <p:sldId id="282" r:id="rId21"/>
    <p:sldId id="292" r:id="rId22"/>
    <p:sldId id="29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54079-7A89-4548-853A-0F6282531846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5272B7-9FEC-4D87-8977-D91274E7C0BA}">
      <dgm:prSet phldrT="[Текст]"/>
      <dgm:spPr/>
      <dgm:t>
        <a:bodyPr/>
        <a:lstStyle/>
        <a:p>
          <a:r>
            <a:rPr lang="ru-RU" dirty="0" smtClean="0"/>
            <a:t>ПОДПРОГРАММА</a:t>
          </a:r>
          <a:endParaRPr lang="ru-RU" dirty="0"/>
        </a:p>
      </dgm:t>
    </dgm:pt>
    <dgm:pt modelId="{5D96C062-7E0E-41C4-B10B-EE3FE5B96E0F}" type="parTrans" cxnId="{3F4D086E-AD5B-4F95-8138-465F4BEF3CF7}">
      <dgm:prSet/>
      <dgm:spPr/>
      <dgm:t>
        <a:bodyPr/>
        <a:lstStyle/>
        <a:p>
          <a:endParaRPr lang="ru-RU"/>
        </a:p>
      </dgm:t>
    </dgm:pt>
    <dgm:pt modelId="{EA92CB79-8195-4BEB-AEB8-5C7F4552C595}" type="sibTrans" cxnId="{3F4D086E-AD5B-4F95-8138-465F4BEF3CF7}">
      <dgm:prSet/>
      <dgm:spPr/>
      <dgm:t>
        <a:bodyPr/>
        <a:lstStyle/>
        <a:p>
          <a:endParaRPr lang="ru-RU"/>
        </a:p>
      </dgm:t>
    </dgm:pt>
    <dgm:pt modelId="{99883FA5-768B-447B-8C36-85EE0F070450}">
      <dgm:prSet phldrT="[Текст]"/>
      <dgm:spPr/>
      <dgm:t>
        <a:bodyPr/>
        <a:lstStyle/>
        <a:p>
          <a:r>
            <a:rPr lang="ru-RU" dirty="0" smtClean="0"/>
            <a:t>ПРОЦЕДУРА</a:t>
          </a:r>
          <a:endParaRPr lang="ru-RU" dirty="0"/>
        </a:p>
      </dgm:t>
    </dgm:pt>
    <dgm:pt modelId="{C156A7B2-F9E9-4958-AD9F-69FAD3923B7C}" type="parTrans" cxnId="{740D4EDC-5B33-40A5-A6B3-14028C4B7069}">
      <dgm:prSet/>
      <dgm:spPr/>
      <dgm:t>
        <a:bodyPr/>
        <a:lstStyle/>
        <a:p>
          <a:endParaRPr lang="ru-RU"/>
        </a:p>
      </dgm:t>
    </dgm:pt>
    <dgm:pt modelId="{929EF13B-EA8D-4A08-95C7-1ADF64A88842}" type="sibTrans" cxnId="{740D4EDC-5B33-40A5-A6B3-14028C4B7069}">
      <dgm:prSet/>
      <dgm:spPr/>
      <dgm:t>
        <a:bodyPr/>
        <a:lstStyle/>
        <a:p>
          <a:endParaRPr lang="ru-RU"/>
        </a:p>
      </dgm:t>
    </dgm:pt>
    <dgm:pt modelId="{D07A1172-4F1B-4DC1-B1D1-88792274779C}">
      <dgm:prSet phldrT="[Текст]"/>
      <dgm:spPr/>
      <dgm:t>
        <a:bodyPr/>
        <a:lstStyle/>
        <a:p>
          <a:r>
            <a:rPr lang="ru-RU" dirty="0" smtClean="0"/>
            <a:t>ФУНКЦИЯ</a:t>
          </a:r>
          <a:endParaRPr lang="ru-RU" dirty="0"/>
        </a:p>
      </dgm:t>
    </dgm:pt>
    <dgm:pt modelId="{BFC9BA93-41D7-40C8-8730-5BFC54B98189}" type="parTrans" cxnId="{4817FCEE-470D-411C-8D6A-95391A145341}">
      <dgm:prSet/>
      <dgm:spPr/>
      <dgm:t>
        <a:bodyPr/>
        <a:lstStyle/>
        <a:p>
          <a:endParaRPr lang="ru-RU"/>
        </a:p>
      </dgm:t>
    </dgm:pt>
    <dgm:pt modelId="{1D7CBEFF-00C8-40DD-A3DA-9CE6EC7B4EF1}" type="sibTrans" cxnId="{4817FCEE-470D-411C-8D6A-95391A145341}">
      <dgm:prSet/>
      <dgm:spPr/>
      <dgm:t>
        <a:bodyPr/>
        <a:lstStyle/>
        <a:p>
          <a:endParaRPr lang="ru-RU"/>
        </a:p>
      </dgm:t>
    </dgm:pt>
    <dgm:pt modelId="{3CA3623B-5DE6-4E37-AF6C-F30012D69541}">
      <dgm:prSet phldrT="[Текст]"/>
      <dgm:spPr/>
      <dgm:t>
        <a:bodyPr/>
        <a:lstStyle/>
        <a:p>
          <a:r>
            <a:rPr lang="ru-RU" b="1" dirty="0" smtClean="0">
              <a:solidFill>
                <a:srgbClr val="C00000"/>
              </a:solidFill>
            </a:rPr>
            <a:t>МЕТОД</a:t>
          </a:r>
          <a:endParaRPr lang="ru-RU" b="1" dirty="0">
            <a:solidFill>
              <a:srgbClr val="C00000"/>
            </a:solidFill>
          </a:endParaRPr>
        </a:p>
      </dgm:t>
    </dgm:pt>
    <dgm:pt modelId="{2718D912-BDB7-4AB5-9EDE-A6EFED646869}" type="parTrans" cxnId="{37C92A3E-45AB-42EC-9A18-33CF81ED286C}">
      <dgm:prSet/>
      <dgm:spPr/>
      <dgm:t>
        <a:bodyPr/>
        <a:lstStyle/>
        <a:p>
          <a:endParaRPr lang="ru-RU"/>
        </a:p>
      </dgm:t>
    </dgm:pt>
    <dgm:pt modelId="{035E74AA-07A6-44E1-BAA6-775E3FC3225F}" type="sibTrans" cxnId="{37C92A3E-45AB-42EC-9A18-33CF81ED286C}">
      <dgm:prSet/>
      <dgm:spPr/>
      <dgm:t>
        <a:bodyPr/>
        <a:lstStyle/>
        <a:p>
          <a:endParaRPr lang="ru-RU"/>
        </a:p>
      </dgm:t>
    </dgm:pt>
    <dgm:pt modelId="{3967BF4F-2844-4AEF-930C-0AB03F3F9DB3}" type="pres">
      <dgm:prSet presAssocID="{5D154079-7A89-4548-853A-0F62825318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48DD5D-C43E-4B9C-A4BF-A635AA64E291}" type="pres">
      <dgm:prSet presAssocID="{6F5272B7-9FEC-4D87-8977-D91274E7C0BA}" presName="root1" presStyleCnt="0"/>
      <dgm:spPr/>
    </dgm:pt>
    <dgm:pt modelId="{C0049081-48F8-45A8-B080-AD2475A5673E}" type="pres">
      <dgm:prSet presAssocID="{6F5272B7-9FEC-4D87-8977-D91274E7C0B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2CD277-DF68-41D2-9853-D6B11EA76964}" type="pres">
      <dgm:prSet presAssocID="{6F5272B7-9FEC-4D87-8977-D91274E7C0BA}" presName="level2hierChild" presStyleCnt="0"/>
      <dgm:spPr/>
    </dgm:pt>
    <dgm:pt modelId="{88EF5EF5-02AF-4919-93B9-8536D6DE13E1}" type="pres">
      <dgm:prSet presAssocID="{C156A7B2-F9E9-4958-AD9F-69FAD3923B7C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3B8CF868-D5B7-48EA-8690-DB1482A287CB}" type="pres">
      <dgm:prSet presAssocID="{C156A7B2-F9E9-4958-AD9F-69FAD3923B7C}" presName="connTx" presStyleLbl="parChTrans1D2" presStyleIdx="0" presStyleCnt="3"/>
      <dgm:spPr/>
      <dgm:t>
        <a:bodyPr/>
        <a:lstStyle/>
        <a:p>
          <a:endParaRPr lang="ru-RU"/>
        </a:p>
      </dgm:t>
    </dgm:pt>
    <dgm:pt modelId="{CC757FB2-F23A-4F15-9FCE-2F5FE93010DE}" type="pres">
      <dgm:prSet presAssocID="{99883FA5-768B-447B-8C36-85EE0F070450}" presName="root2" presStyleCnt="0"/>
      <dgm:spPr/>
    </dgm:pt>
    <dgm:pt modelId="{1B74619C-2F3F-4611-950D-416FAE3F9FF0}" type="pres">
      <dgm:prSet presAssocID="{99883FA5-768B-447B-8C36-85EE0F07045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8F41E4-8239-4E2D-80FF-F4B859C7FA45}" type="pres">
      <dgm:prSet presAssocID="{99883FA5-768B-447B-8C36-85EE0F070450}" presName="level3hierChild" presStyleCnt="0"/>
      <dgm:spPr/>
    </dgm:pt>
    <dgm:pt modelId="{79AA0ED9-DA86-480E-ABB0-3053A74C830D}" type="pres">
      <dgm:prSet presAssocID="{BFC9BA93-41D7-40C8-8730-5BFC54B98189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1A88E0BC-7A2E-4ABC-9AA5-DA1C15B9DFCC}" type="pres">
      <dgm:prSet presAssocID="{BFC9BA93-41D7-40C8-8730-5BFC54B98189}" presName="connTx" presStyleLbl="parChTrans1D2" presStyleIdx="1" presStyleCnt="3"/>
      <dgm:spPr/>
      <dgm:t>
        <a:bodyPr/>
        <a:lstStyle/>
        <a:p>
          <a:endParaRPr lang="ru-RU"/>
        </a:p>
      </dgm:t>
    </dgm:pt>
    <dgm:pt modelId="{4A885A7D-2D9F-49D0-962C-723684D4152E}" type="pres">
      <dgm:prSet presAssocID="{D07A1172-4F1B-4DC1-B1D1-88792274779C}" presName="root2" presStyleCnt="0"/>
      <dgm:spPr/>
    </dgm:pt>
    <dgm:pt modelId="{388E83AF-548C-45D4-B8FF-583DB4D1A8C3}" type="pres">
      <dgm:prSet presAssocID="{D07A1172-4F1B-4DC1-B1D1-88792274779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AD6913-6524-4072-B58C-62FDEF241DD2}" type="pres">
      <dgm:prSet presAssocID="{D07A1172-4F1B-4DC1-B1D1-88792274779C}" presName="level3hierChild" presStyleCnt="0"/>
      <dgm:spPr/>
    </dgm:pt>
    <dgm:pt modelId="{19935B02-C896-44C3-941A-7E9229001C58}" type="pres">
      <dgm:prSet presAssocID="{2718D912-BDB7-4AB5-9EDE-A6EFED646869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A72FCBA7-51E3-4845-818B-2340E4164739}" type="pres">
      <dgm:prSet presAssocID="{2718D912-BDB7-4AB5-9EDE-A6EFED646869}" presName="connTx" presStyleLbl="parChTrans1D2" presStyleIdx="2" presStyleCnt="3"/>
      <dgm:spPr/>
      <dgm:t>
        <a:bodyPr/>
        <a:lstStyle/>
        <a:p>
          <a:endParaRPr lang="ru-RU"/>
        </a:p>
      </dgm:t>
    </dgm:pt>
    <dgm:pt modelId="{DC268809-9824-48D9-B8F4-24A18B05F8DD}" type="pres">
      <dgm:prSet presAssocID="{3CA3623B-5DE6-4E37-AF6C-F30012D69541}" presName="root2" presStyleCnt="0"/>
      <dgm:spPr/>
    </dgm:pt>
    <dgm:pt modelId="{CB460C43-D3AD-45F0-AE5C-8F237C967D6D}" type="pres">
      <dgm:prSet presAssocID="{3CA3623B-5DE6-4E37-AF6C-F30012D6954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A30FA9-4100-4395-97DA-0B672D487552}" type="pres">
      <dgm:prSet presAssocID="{3CA3623B-5DE6-4E37-AF6C-F30012D69541}" presName="level3hierChild" presStyleCnt="0"/>
      <dgm:spPr/>
    </dgm:pt>
  </dgm:ptLst>
  <dgm:cxnLst>
    <dgm:cxn modelId="{51F1EA99-CD74-43CD-98DA-DAAC04F542A8}" type="presOf" srcId="{2718D912-BDB7-4AB5-9EDE-A6EFED646869}" destId="{19935B02-C896-44C3-941A-7E9229001C58}" srcOrd="0" destOrd="0" presId="urn:microsoft.com/office/officeart/2008/layout/HorizontalMultiLevelHierarchy"/>
    <dgm:cxn modelId="{B52EFCDE-5E46-4F41-B4BD-875CF9C616A3}" type="presOf" srcId="{5D154079-7A89-4548-853A-0F6282531846}" destId="{3967BF4F-2844-4AEF-930C-0AB03F3F9DB3}" srcOrd="0" destOrd="0" presId="urn:microsoft.com/office/officeart/2008/layout/HorizontalMultiLevelHierarchy"/>
    <dgm:cxn modelId="{740D4EDC-5B33-40A5-A6B3-14028C4B7069}" srcId="{6F5272B7-9FEC-4D87-8977-D91274E7C0BA}" destId="{99883FA5-768B-447B-8C36-85EE0F070450}" srcOrd="0" destOrd="0" parTransId="{C156A7B2-F9E9-4958-AD9F-69FAD3923B7C}" sibTransId="{929EF13B-EA8D-4A08-95C7-1ADF64A88842}"/>
    <dgm:cxn modelId="{D98D6D95-A982-482F-9B14-20A7464FCBA9}" type="presOf" srcId="{D07A1172-4F1B-4DC1-B1D1-88792274779C}" destId="{388E83AF-548C-45D4-B8FF-583DB4D1A8C3}" srcOrd="0" destOrd="0" presId="urn:microsoft.com/office/officeart/2008/layout/HorizontalMultiLevelHierarchy"/>
    <dgm:cxn modelId="{650FEB6A-29BD-4A3D-9011-A12A84E7E05F}" type="presOf" srcId="{C156A7B2-F9E9-4958-AD9F-69FAD3923B7C}" destId="{3B8CF868-D5B7-48EA-8690-DB1482A287CB}" srcOrd="1" destOrd="0" presId="urn:microsoft.com/office/officeart/2008/layout/HorizontalMultiLevelHierarchy"/>
    <dgm:cxn modelId="{31552A3B-140E-4DBC-8DCB-CE830284F63E}" type="presOf" srcId="{BFC9BA93-41D7-40C8-8730-5BFC54B98189}" destId="{1A88E0BC-7A2E-4ABC-9AA5-DA1C15B9DFCC}" srcOrd="1" destOrd="0" presId="urn:microsoft.com/office/officeart/2008/layout/HorizontalMultiLevelHierarchy"/>
    <dgm:cxn modelId="{C4817BEE-238E-4EFE-A31E-B602A9E9705C}" type="presOf" srcId="{BFC9BA93-41D7-40C8-8730-5BFC54B98189}" destId="{79AA0ED9-DA86-480E-ABB0-3053A74C830D}" srcOrd="0" destOrd="0" presId="urn:microsoft.com/office/officeart/2008/layout/HorizontalMultiLevelHierarchy"/>
    <dgm:cxn modelId="{4043DFC1-330F-45FA-82BC-F658DF2D362B}" type="presOf" srcId="{C156A7B2-F9E9-4958-AD9F-69FAD3923B7C}" destId="{88EF5EF5-02AF-4919-93B9-8536D6DE13E1}" srcOrd="0" destOrd="0" presId="urn:microsoft.com/office/officeart/2008/layout/HorizontalMultiLevelHierarchy"/>
    <dgm:cxn modelId="{B969B23B-C278-4D5E-8576-A9F8545832EE}" type="presOf" srcId="{99883FA5-768B-447B-8C36-85EE0F070450}" destId="{1B74619C-2F3F-4611-950D-416FAE3F9FF0}" srcOrd="0" destOrd="0" presId="urn:microsoft.com/office/officeart/2008/layout/HorizontalMultiLevelHierarchy"/>
    <dgm:cxn modelId="{4817FCEE-470D-411C-8D6A-95391A145341}" srcId="{6F5272B7-9FEC-4D87-8977-D91274E7C0BA}" destId="{D07A1172-4F1B-4DC1-B1D1-88792274779C}" srcOrd="1" destOrd="0" parTransId="{BFC9BA93-41D7-40C8-8730-5BFC54B98189}" sibTransId="{1D7CBEFF-00C8-40DD-A3DA-9CE6EC7B4EF1}"/>
    <dgm:cxn modelId="{3F4D086E-AD5B-4F95-8138-465F4BEF3CF7}" srcId="{5D154079-7A89-4548-853A-0F6282531846}" destId="{6F5272B7-9FEC-4D87-8977-D91274E7C0BA}" srcOrd="0" destOrd="0" parTransId="{5D96C062-7E0E-41C4-B10B-EE3FE5B96E0F}" sibTransId="{EA92CB79-8195-4BEB-AEB8-5C7F4552C595}"/>
    <dgm:cxn modelId="{91D20D20-17D0-43C8-856F-E461D783A0E4}" type="presOf" srcId="{3CA3623B-5DE6-4E37-AF6C-F30012D69541}" destId="{CB460C43-D3AD-45F0-AE5C-8F237C967D6D}" srcOrd="0" destOrd="0" presId="urn:microsoft.com/office/officeart/2008/layout/HorizontalMultiLevelHierarchy"/>
    <dgm:cxn modelId="{193F5BA1-20F9-451A-8C1A-6E100A3221BA}" type="presOf" srcId="{2718D912-BDB7-4AB5-9EDE-A6EFED646869}" destId="{A72FCBA7-51E3-4845-818B-2340E4164739}" srcOrd="1" destOrd="0" presId="urn:microsoft.com/office/officeart/2008/layout/HorizontalMultiLevelHierarchy"/>
    <dgm:cxn modelId="{1C76025A-0FD1-46A5-81D6-82776F5D45B7}" type="presOf" srcId="{6F5272B7-9FEC-4D87-8977-D91274E7C0BA}" destId="{C0049081-48F8-45A8-B080-AD2475A5673E}" srcOrd="0" destOrd="0" presId="urn:microsoft.com/office/officeart/2008/layout/HorizontalMultiLevelHierarchy"/>
    <dgm:cxn modelId="{37C92A3E-45AB-42EC-9A18-33CF81ED286C}" srcId="{6F5272B7-9FEC-4D87-8977-D91274E7C0BA}" destId="{3CA3623B-5DE6-4E37-AF6C-F30012D69541}" srcOrd="2" destOrd="0" parTransId="{2718D912-BDB7-4AB5-9EDE-A6EFED646869}" sibTransId="{035E74AA-07A6-44E1-BAA6-775E3FC3225F}"/>
    <dgm:cxn modelId="{1821CA72-62C4-429F-A4BD-FA5AADEC8F28}" type="presParOf" srcId="{3967BF4F-2844-4AEF-930C-0AB03F3F9DB3}" destId="{6048DD5D-C43E-4B9C-A4BF-A635AA64E291}" srcOrd="0" destOrd="0" presId="urn:microsoft.com/office/officeart/2008/layout/HorizontalMultiLevelHierarchy"/>
    <dgm:cxn modelId="{072E75A7-4A9D-4639-A92F-F8B7B0B53570}" type="presParOf" srcId="{6048DD5D-C43E-4B9C-A4BF-A635AA64E291}" destId="{C0049081-48F8-45A8-B080-AD2475A5673E}" srcOrd="0" destOrd="0" presId="urn:microsoft.com/office/officeart/2008/layout/HorizontalMultiLevelHierarchy"/>
    <dgm:cxn modelId="{3C19CE33-F290-4100-AF37-7E11D32EA4FB}" type="presParOf" srcId="{6048DD5D-C43E-4B9C-A4BF-A635AA64E291}" destId="{B42CD277-DF68-41D2-9853-D6B11EA76964}" srcOrd="1" destOrd="0" presId="urn:microsoft.com/office/officeart/2008/layout/HorizontalMultiLevelHierarchy"/>
    <dgm:cxn modelId="{DD454E65-FDEC-4582-A3DC-443E9172CB62}" type="presParOf" srcId="{B42CD277-DF68-41D2-9853-D6B11EA76964}" destId="{88EF5EF5-02AF-4919-93B9-8536D6DE13E1}" srcOrd="0" destOrd="0" presId="urn:microsoft.com/office/officeart/2008/layout/HorizontalMultiLevelHierarchy"/>
    <dgm:cxn modelId="{26F809FA-67D6-49E0-9671-A28CDD0344AE}" type="presParOf" srcId="{88EF5EF5-02AF-4919-93B9-8536D6DE13E1}" destId="{3B8CF868-D5B7-48EA-8690-DB1482A287CB}" srcOrd="0" destOrd="0" presId="urn:microsoft.com/office/officeart/2008/layout/HorizontalMultiLevelHierarchy"/>
    <dgm:cxn modelId="{B48D9917-F8DC-4E67-8304-41B50DF0DF1B}" type="presParOf" srcId="{B42CD277-DF68-41D2-9853-D6B11EA76964}" destId="{CC757FB2-F23A-4F15-9FCE-2F5FE93010DE}" srcOrd="1" destOrd="0" presId="urn:microsoft.com/office/officeart/2008/layout/HorizontalMultiLevelHierarchy"/>
    <dgm:cxn modelId="{217B7934-B251-4A58-9282-F68D5E67472F}" type="presParOf" srcId="{CC757FB2-F23A-4F15-9FCE-2F5FE93010DE}" destId="{1B74619C-2F3F-4611-950D-416FAE3F9FF0}" srcOrd="0" destOrd="0" presId="urn:microsoft.com/office/officeart/2008/layout/HorizontalMultiLevelHierarchy"/>
    <dgm:cxn modelId="{8BF7BFFB-3BD7-4A97-9914-35E2A9BA29B8}" type="presParOf" srcId="{CC757FB2-F23A-4F15-9FCE-2F5FE93010DE}" destId="{BA8F41E4-8239-4E2D-80FF-F4B859C7FA45}" srcOrd="1" destOrd="0" presId="urn:microsoft.com/office/officeart/2008/layout/HorizontalMultiLevelHierarchy"/>
    <dgm:cxn modelId="{2427ACE2-9C2F-40C9-AC69-C9FD77B29693}" type="presParOf" srcId="{B42CD277-DF68-41D2-9853-D6B11EA76964}" destId="{79AA0ED9-DA86-480E-ABB0-3053A74C830D}" srcOrd="2" destOrd="0" presId="urn:microsoft.com/office/officeart/2008/layout/HorizontalMultiLevelHierarchy"/>
    <dgm:cxn modelId="{768202AB-8742-47C9-8136-72ABC3F4A034}" type="presParOf" srcId="{79AA0ED9-DA86-480E-ABB0-3053A74C830D}" destId="{1A88E0BC-7A2E-4ABC-9AA5-DA1C15B9DFCC}" srcOrd="0" destOrd="0" presId="urn:microsoft.com/office/officeart/2008/layout/HorizontalMultiLevelHierarchy"/>
    <dgm:cxn modelId="{14D38809-58A1-4D42-B2D6-C44825AB42C5}" type="presParOf" srcId="{B42CD277-DF68-41D2-9853-D6B11EA76964}" destId="{4A885A7D-2D9F-49D0-962C-723684D4152E}" srcOrd="3" destOrd="0" presId="urn:microsoft.com/office/officeart/2008/layout/HorizontalMultiLevelHierarchy"/>
    <dgm:cxn modelId="{60AA6394-49C0-484F-934A-F7D8603E6C2F}" type="presParOf" srcId="{4A885A7D-2D9F-49D0-962C-723684D4152E}" destId="{388E83AF-548C-45D4-B8FF-583DB4D1A8C3}" srcOrd="0" destOrd="0" presId="urn:microsoft.com/office/officeart/2008/layout/HorizontalMultiLevelHierarchy"/>
    <dgm:cxn modelId="{EF364E91-C48F-4DDB-BACA-A34831821AE3}" type="presParOf" srcId="{4A885A7D-2D9F-49D0-962C-723684D4152E}" destId="{BCAD6913-6524-4072-B58C-62FDEF241DD2}" srcOrd="1" destOrd="0" presId="urn:microsoft.com/office/officeart/2008/layout/HorizontalMultiLevelHierarchy"/>
    <dgm:cxn modelId="{8298B460-A73A-4475-A4D1-34542E34F148}" type="presParOf" srcId="{B42CD277-DF68-41D2-9853-D6B11EA76964}" destId="{19935B02-C896-44C3-941A-7E9229001C58}" srcOrd="4" destOrd="0" presId="urn:microsoft.com/office/officeart/2008/layout/HorizontalMultiLevelHierarchy"/>
    <dgm:cxn modelId="{BB404B52-5E1C-4D45-931A-26F87F499869}" type="presParOf" srcId="{19935B02-C896-44C3-941A-7E9229001C58}" destId="{A72FCBA7-51E3-4845-818B-2340E4164739}" srcOrd="0" destOrd="0" presId="urn:microsoft.com/office/officeart/2008/layout/HorizontalMultiLevelHierarchy"/>
    <dgm:cxn modelId="{EDC0F45E-00EF-4603-893F-C855515675D1}" type="presParOf" srcId="{B42CD277-DF68-41D2-9853-D6B11EA76964}" destId="{DC268809-9824-48D9-B8F4-24A18B05F8DD}" srcOrd="5" destOrd="0" presId="urn:microsoft.com/office/officeart/2008/layout/HorizontalMultiLevelHierarchy"/>
    <dgm:cxn modelId="{EB47855D-420C-4B69-95A4-C170FDB10B74}" type="presParOf" srcId="{DC268809-9824-48D9-B8F4-24A18B05F8DD}" destId="{CB460C43-D3AD-45F0-AE5C-8F237C967D6D}" srcOrd="0" destOrd="0" presId="urn:microsoft.com/office/officeart/2008/layout/HorizontalMultiLevelHierarchy"/>
    <dgm:cxn modelId="{488E90EA-FFD0-4A54-B88A-6ABB9FAFCD0E}" type="presParOf" srcId="{DC268809-9824-48D9-B8F4-24A18B05F8DD}" destId="{67A30FA9-4100-4395-97DA-0B672D48755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D5655-AC38-4C43-9A2B-BF60C1494A7B}" type="doc">
      <dgm:prSet loTypeId="urn:microsoft.com/office/officeart/2005/8/layout/hList6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098B12FB-1A85-4800-90EC-FC4CF5543288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МОДУЛИ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486A006-D3E5-4356-A980-FCB6A25A805A}" type="parTrans" cxnId="{2DA632C7-A57D-4A63-A556-141934F1670D}">
      <dgm:prSet/>
      <dgm:spPr/>
      <dgm:t>
        <a:bodyPr/>
        <a:lstStyle/>
        <a:p>
          <a:endParaRPr lang="ru-RU"/>
        </a:p>
      </dgm:t>
    </dgm:pt>
    <dgm:pt modelId="{641CADD9-C824-41BC-8803-86EBAEB8264B}" type="sibTrans" cxnId="{2DA632C7-A57D-4A63-A556-141934F1670D}">
      <dgm:prSet/>
      <dgm:spPr/>
      <dgm:t>
        <a:bodyPr/>
        <a:lstStyle/>
        <a:p>
          <a:endParaRPr lang="ru-RU"/>
        </a:p>
      </dgm:t>
    </dgm:pt>
    <dgm:pt modelId="{CAB37F15-DA8D-4217-B018-637C44B61869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ПРОЦЕДУРЫ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2C7AE26-4D4D-45D1-BCFA-0D6B67297C3D}" type="parTrans" cxnId="{53B53A2E-8FFB-42BC-95EF-0614BB6F7F37}">
      <dgm:prSet/>
      <dgm:spPr/>
      <dgm:t>
        <a:bodyPr/>
        <a:lstStyle/>
        <a:p>
          <a:endParaRPr lang="ru-RU"/>
        </a:p>
      </dgm:t>
    </dgm:pt>
    <dgm:pt modelId="{76A33FE7-BA5B-4826-AC20-31410E63510D}" type="sibTrans" cxnId="{53B53A2E-8FFB-42BC-95EF-0614BB6F7F37}">
      <dgm:prSet/>
      <dgm:spPr/>
      <dgm:t>
        <a:bodyPr/>
        <a:lstStyle/>
        <a:p>
          <a:endParaRPr lang="ru-RU"/>
        </a:p>
      </dgm:t>
    </dgm:pt>
    <dgm:pt modelId="{FB10BAAF-C910-4C4D-91BD-67A1A2131408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ФУНКЦИИ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0831278-06EB-4025-A197-A948F97C28BA}" type="parTrans" cxnId="{033A3845-8729-4FEE-A960-701F650531B2}">
      <dgm:prSet/>
      <dgm:spPr/>
      <dgm:t>
        <a:bodyPr/>
        <a:lstStyle/>
        <a:p>
          <a:endParaRPr lang="ru-RU"/>
        </a:p>
      </dgm:t>
    </dgm:pt>
    <dgm:pt modelId="{363186D2-C275-4041-B14D-3368FCA1C246}" type="sibTrans" cxnId="{033A3845-8729-4FEE-A960-701F650531B2}">
      <dgm:prSet/>
      <dgm:spPr/>
      <dgm:t>
        <a:bodyPr/>
        <a:lstStyle/>
        <a:p>
          <a:endParaRPr lang="ru-RU"/>
        </a:p>
      </dgm:t>
    </dgm:pt>
    <dgm:pt modelId="{D7E03C5F-6C29-4203-B3B3-2777E91B7F37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БИБЛИОТЕКИ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A337DB6-642F-4838-B652-61E88ED756CF}" type="parTrans" cxnId="{19A4624D-7754-4D83-BE5B-CC5F9AD0F4F5}">
      <dgm:prSet/>
      <dgm:spPr/>
      <dgm:t>
        <a:bodyPr/>
        <a:lstStyle/>
        <a:p>
          <a:endParaRPr lang="ru-RU"/>
        </a:p>
      </dgm:t>
    </dgm:pt>
    <dgm:pt modelId="{E9EE37E8-952F-4A0F-B174-D3D028EF133D}" type="sibTrans" cxnId="{19A4624D-7754-4D83-BE5B-CC5F9AD0F4F5}">
      <dgm:prSet/>
      <dgm:spPr/>
      <dgm:t>
        <a:bodyPr/>
        <a:lstStyle/>
        <a:p>
          <a:endParaRPr lang="ru-RU"/>
        </a:p>
      </dgm:t>
    </dgm:pt>
    <dgm:pt modelId="{A1EDFA2E-9FC2-4712-8BD4-A912B0418E14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МОДУЛЬ 1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508CE91-896C-4FE9-A1FF-C7DEDCD2F01F}" type="parTrans" cxnId="{0A25A184-70EE-45A0-806B-50886F0B271C}">
      <dgm:prSet/>
      <dgm:spPr/>
      <dgm:t>
        <a:bodyPr/>
        <a:lstStyle/>
        <a:p>
          <a:endParaRPr lang="ru-RU"/>
        </a:p>
      </dgm:t>
    </dgm:pt>
    <dgm:pt modelId="{2C831F86-4D0B-4072-AB46-ABBBC9CA3FDA}" type="sibTrans" cxnId="{0A25A184-70EE-45A0-806B-50886F0B271C}">
      <dgm:prSet/>
      <dgm:spPr/>
      <dgm:t>
        <a:bodyPr/>
        <a:lstStyle/>
        <a:p>
          <a:endParaRPr lang="ru-RU"/>
        </a:p>
      </dgm:t>
    </dgm:pt>
    <dgm:pt modelId="{06B8681F-01D6-459F-AD87-D1363AE26A4A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МОДУЛЬ 2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5E55E96-91A9-4E93-BAA5-1F8831DE522E}" type="parTrans" cxnId="{63B1028D-10F2-4DDA-8A9B-48E00B73622A}">
      <dgm:prSet/>
      <dgm:spPr/>
      <dgm:t>
        <a:bodyPr/>
        <a:lstStyle/>
        <a:p>
          <a:endParaRPr lang="ru-RU"/>
        </a:p>
      </dgm:t>
    </dgm:pt>
    <dgm:pt modelId="{29D9D759-CF52-46E4-8CFE-1C94DB577819}" type="sibTrans" cxnId="{63B1028D-10F2-4DDA-8A9B-48E00B73622A}">
      <dgm:prSet/>
      <dgm:spPr/>
      <dgm:t>
        <a:bodyPr/>
        <a:lstStyle/>
        <a:p>
          <a:endParaRPr lang="ru-RU"/>
        </a:p>
      </dgm:t>
    </dgm:pt>
    <dgm:pt modelId="{5B9904DB-CB25-47BF-958C-BDBD63787BBC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КЛАССЫ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F5E9462-97B6-4AE1-806D-F8380CC406C9}" type="parTrans" cxnId="{2B3A9B28-192D-432E-A5AA-6C7A0689DAB0}">
      <dgm:prSet/>
      <dgm:spPr/>
      <dgm:t>
        <a:bodyPr/>
        <a:lstStyle/>
        <a:p>
          <a:endParaRPr lang="ru-RU"/>
        </a:p>
      </dgm:t>
    </dgm:pt>
    <dgm:pt modelId="{691BF89E-89DF-4B39-9727-3D526E4AB6C2}" type="sibTrans" cxnId="{2B3A9B28-192D-432E-A5AA-6C7A0689DAB0}">
      <dgm:prSet/>
      <dgm:spPr/>
      <dgm:t>
        <a:bodyPr/>
        <a:lstStyle/>
        <a:p>
          <a:endParaRPr lang="ru-RU"/>
        </a:p>
      </dgm:t>
    </dgm:pt>
    <dgm:pt modelId="{4B394264-9920-442E-9148-BB144040AC21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МЕТОДЫ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4F94924-2FFB-4760-BC74-130555B92810}" type="parTrans" cxnId="{B7791A88-6FB7-407F-BFCA-F19173DCE9EC}">
      <dgm:prSet/>
      <dgm:spPr/>
      <dgm:t>
        <a:bodyPr/>
        <a:lstStyle/>
        <a:p>
          <a:endParaRPr lang="ru-RU"/>
        </a:p>
      </dgm:t>
    </dgm:pt>
    <dgm:pt modelId="{BD138FBD-2CC6-4207-9335-C4A7C3A34ABE}" type="sibTrans" cxnId="{B7791A88-6FB7-407F-BFCA-F19173DCE9EC}">
      <dgm:prSet/>
      <dgm:spPr/>
      <dgm:t>
        <a:bodyPr/>
        <a:lstStyle/>
        <a:p>
          <a:endParaRPr lang="ru-RU"/>
        </a:p>
      </dgm:t>
    </dgm:pt>
    <dgm:pt modelId="{8A23359A-4DC0-4A89-A32C-E61A458D13D0}">
      <dgm:prSet phldrT="[Текст]"/>
      <dgm:spPr/>
      <dgm:t>
        <a:bodyPr/>
        <a:lstStyle/>
        <a:p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…</a:t>
          </a:r>
          <a:endParaRPr lang="ru-RU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AD534A6-93B0-48F6-8D61-A6F14126227C}" type="parTrans" cxnId="{877BC3D0-1F91-416B-A5AB-90704C43B27A}">
      <dgm:prSet/>
      <dgm:spPr/>
      <dgm:t>
        <a:bodyPr/>
        <a:lstStyle/>
        <a:p>
          <a:endParaRPr lang="ru-RU"/>
        </a:p>
      </dgm:t>
    </dgm:pt>
    <dgm:pt modelId="{F8F981C1-D382-42D5-AA27-8A6922B9A279}" type="sibTrans" cxnId="{877BC3D0-1F91-416B-A5AB-90704C43B27A}">
      <dgm:prSet/>
      <dgm:spPr/>
      <dgm:t>
        <a:bodyPr/>
        <a:lstStyle/>
        <a:p>
          <a:endParaRPr lang="ru-RU"/>
        </a:p>
      </dgm:t>
    </dgm:pt>
    <dgm:pt modelId="{AB98206B-E3B4-458C-B970-67526985084E}" type="pres">
      <dgm:prSet presAssocID="{E9BD5655-AC38-4C43-9A2B-BF60C1494A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921336-BB7E-4145-B595-FA9EAF0C5EC3}" type="pres">
      <dgm:prSet presAssocID="{098B12FB-1A85-4800-90EC-FC4CF554328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30E086-83A1-4279-BF02-11097C89D49B}" type="pres">
      <dgm:prSet presAssocID="{641CADD9-C824-41BC-8803-86EBAEB8264B}" presName="sibTrans" presStyleCnt="0"/>
      <dgm:spPr/>
    </dgm:pt>
    <dgm:pt modelId="{7AB82C79-08A5-4654-928A-13948F1C7495}" type="pres">
      <dgm:prSet presAssocID="{D7E03C5F-6C29-4203-B3B3-2777E91B7F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5264E-6033-4EF6-ABD0-9DFE79BF9874}" type="pres">
      <dgm:prSet presAssocID="{E9EE37E8-952F-4A0F-B174-D3D028EF133D}" presName="sibTrans" presStyleCnt="0"/>
      <dgm:spPr/>
    </dgm:pt>
    <dgm:pt modelId="{CB878A47-1488-4451-B8C5-CEAE192C89E5}" type="pres">
      <dgm:prSet presAssocID="{5B9904DB-CB25-47BF-958C-BDBD63787B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7BC3D0-1F91-416B-A5AB-90704C43B27A}" srcId="{D7E03C5F-6C29-4203-B3B3-2777E91B7F37}" destId="{8A23359A-4DC0-4A89-A32C-E61A458D13D0}" srcOrd="2" destOrd="0" parTransId="{8AD534A6-93B0-48F6-8D61-A6F14126227C}" sibTransId="{F8F981C1-D382-42D5-AA27-8A6922B9A279}"/>
    <dgm:cxn modelId="{2B3A9B28-192D-432E-A5AA-6C7A0689DAB0}" srcId="{E9BD5655-AC38-4C43-9A2B-BF60C1494A7B}" destId="{5B9904DB-CB25-47BF-958C-BDBD63787BBC}" srcOrd="2" destOrd="0" parTransId="{7F5E9462-97B6-4AE1-806D-F8380CC406C9}" sibTransId="{691BF89E-89DF-4B39-9727-3D526E4AB6C2}"/>
    <dgm:cxn modelId="{0A25A184-70EE-45A0-806B-50886F0B271C}" srcId="{D7E03C5F-6C29-4203-B3B3-2777E91B7F37}" destId="{A1EDFA2E-9FC2-4712-8BD4-A912B0418E14}" srcOrd="0" destOrd="0" parTransId="{0508CE91-896C-4FE9-A1FF-C7DEDCD2F01F}" sibTransId="{2C831F86-4D0B-4072-AB46-ABBBC9CA3FDA}"/>
    <dgm:cxn modelId="{B7791A88-6FB7-407F-BFCA-F19173DCE9EC}" srcId="{5B9904DB-CB25-47BF-958C-BDBD63787BBC}" destId="{4B394264-9920-442E-9148-BB144040AC21}" srcOrd="0" destOrd="0" parTransId="{04F94924-2FFB-4760-BC74-130555B92810}" sibTransId="{BD138FBD-2CC6-4207-9335-C4A7C3A34ABE}"/>
    <dgm:cxn modelId="{63B1028D-10F2-4DDA-8A9B-48E00B73622A}" srcId="{D7E03C5F-6C29-4203-B3B3-2777E91B7F37}" destId="{06B8681F-01D6-459F-AD87-D1363AE26A4A}" srcOrd="1" destOrd="0" parTransId="{95E55E96-91A9-4E93-BAA5-1F8831DE522E}" sibTransId="{29D9D759-CF52-46E4-8CFE-1C94DB577819}"/>
    <dgm:cxn modelId="{E843A7D6-B6D2-4DB3-BE30-26C30CF874A9}" type="presOf" srcId="{5B9904DB-CB25-47BF-958C-BDBD63787BBC}" destId="{CB878A47-1488-4451-B8C5-CEAE192C89E5}" srcOrd="0" destOrd="0" presId="urn:microsoft.com/office/officeart/2005/8/layout/hList6"/>
    <dgm:cxn modelId="{F49C2884-010F-4F1B-A7AE-5044906D2BBE}" type="presOf" srcId="{06B8681F-01D6-459F-AD87-D1363AE26A4A}" destId="{7AB82C79-08A5-4654-928A-13948F1C7495}" srcOrd="0" destOrd="2" presId="urn:microsoft.com/office/officeart/2005/8/layout/hList6"/>
    <dgm:cxn modelId="{2DA632C7-A57D-4A63-A556-141934F1670D}" srcId="{E9BD5655-AC38-4C43-9A2B-BF60C1494A7B}" destId="{098B12FB-1A85-4800-90EC-FC4CF5543288}" srcOrd="0" destOrd="0" parTransId="{7486A006-D3E5-4356-A980-FCB6A25A805A}" sibTransId="{641CADD9-C824-41BC-8803-86EBAEB8264B}"/>
    <dgm:cxn modelId="{1C282C85-77D8-4691-89F0-956F27FE4998}" type="presOf" srcId="{E9BD5655-AC38-4C43-9A2B-BF60C1494A7B}" destId="{AB98206B-E3B4-458C-B970-67526985084E}" srcOrd="0" destOrd="0" presId="urn:microsoft.com/office/officeart/2005/8/layout/hList6"/>
    <dgm:cxn modelId="{55C16689-A5B0-4352-AC3C-7EFAA5895E70}" type="presOf" srcId="{8A23359A-4DC0-4A89-A32C-E61A458D13D0}" destId="{7AB82C79-08A5-4654-928A-13948F1C7495}" srcOrd="0" destOrd="3" presId="urn:microsoft.com/office/officeart/2005/8/layout/hList6"/>
    <dgm:cxn modelId="{4379C658-E506-4C3B-A964-4017314DF412}" type="presOf" srcId="{098B12FB-1A85-4800-90EC-FC4CF5543288}" destId="{46921336-BB7E-4145-B595-FA9EAF0C5EC3}" srcOrd="0" destOrd="0" presId="urn:microsoft.com/office/officeart/2005/8/layout/hList6"/>
    <dgm:cxn modelId="{53B53A2E-8FFB-42BC-95EF-0614BB6F7F37}" srcId="{098B12FB-1A85-4800-90EC-FC4CF5543288}" destId="{CAB37F15-DA8D-4217-B018-637C44B61869}" srcOrd="0" destOrd="0" parTransId="{B2C7AE26-4D4D-45D1-BCFA-0D6B67297C3D}" sibTransId="{76A33FE7-BA5B-4826-AC20-31410E63510D}"/>
    <dgm:cxn modelId="{19A4624D-7754-4D83-BE5B-CC5F9AD0F4F5}" srcId="{E9BD5655-AC38-4C43-9A2B-BF60C1494A7B}" destId="{D7E03C5F-6C29-4203-B3B3-2777E91B7F37}" srcOrd="1" destOrd="0" parTransId="{6A337DB6-642F-4838-B652-61E88ED756CF}" sibTransId="{E9EE37E8-952F-4A0F-B174-D3D028EF133D}"/>
    <dgm:cxn modelId="{033A3845-8729-4FEE-A960-701F650531B2}" srcId="{098B12FB-1A85-4800-90EC-FC4CF5543288}" destId="{FB10BAAF-C910-4C4D-91BD-67A1A2131408}" srcOrd="1" destOrd="0" parTransId="{10831278-06EB-4025-A197-A948F97C28BA}" sibTransId="{363186D2-C275-4041-B14D-3368FCA1C246}"/>
    <dgm:cxn modelId="{B40E4103-DB16-4596-A692-37D339631C0B}" type="presOf" srcId="{4B394264-9920-442E-9148-BB144040AC21}" destId="{CB878A47-1488-4451-B8C5-CEAE192C89E5}" srcOrd="0" destOrd="1" presId="urn:microsoft.com/office/officeart/2005/8/layout/hList6"/>
    <dgm:cxn modelId="{EDD91E09-0CB9-46E7-82A3-91FEFB09F7DE}" type="presOf" srcId="{FB10BAAF-C910-4C4D-91BD-67A1A2131408}" destId="{46921336-BB7E-4145-B595-FA9EAF0C5EC3}" srcOrd="0" destOrd="2" presId="urn:microsoft.com/office/officeart/2005/8/layout/hList6"/>
    <dgm:cxn modelId="{9C854578-EA50-44D0-A91A-A0B2017CEBAE}" type="presOf" srcId="{D7E03C5F-6C29-4203-B3B3-2777E91B7F37}" destId="{7AB82C79-08A5-4654-928A-13948F1C7495}" srcOrd="0" destOrd="0" presId="urn:microsoft.com/office/officeart/2005/8/layout/hList6"/>
    <dgm:cxn modelId="{A73E3C2C-77F0-416B-A89C-6609893B7CDC}" type="presOf" srcId="{A1EDFA2E-9FC2-4712-8BD4-A912B0418E14}" destId="{7AB82C79-08A5-4654-928A-13948F1C7495}" srcOrd="0" destOrd="1" presId="urn:microsoft.com/office/officeart/2005/8/layout/hList6"/>
    <dgm:cxn modelId="{B0562B9F-84C5-4DF1-8528-E959945B28ED}" type="presOf" srcId="{CAB37F15-DA8D-4217-B018-637C44B61869}" destId="{46921336-BB7E-4145-B595-FA9EAF0C5EC3}" srcOrd="0" destOrd="1" presId="urn:microsoft.com/office/officeart/2005/8/layout/hList6"/>
    <dgm:cxn modelId="{55D4DB74-C047-4EC5-AA6C-454C366D6DF3}" type="presParOf" srcId="{AB98206B-E3B4-458C-B970-67526985084E}" destId="{46921336-BB7E-4145-B595-FA9EAF0C5EC3}" srcOrd="0" destOrd="0" presId="urn:microsoft.com/office/officeart/2005/8/layout/hList6"/>
    <dgm:cxn modelId="{B0E9A48F-3C78-44A0-A876-48CB0025CDB3}" type="presParOf" srcId="{AB98206B-E3B4-458C-B970-67526985084E}" destId="{8A30E086-83A1-4279-BF02-11097C89D49B}" srcOrd="1" destOrd="0" presId="urn:microsoft.com/office/officeart/2005/8/layout/hList6"/>
    <dgm:cxn modelId="{53FF0280-129D-4B0F-B960-EFA562A79DC7}" type="presParOf" srcId="{AB98206B-E3B4-458C-B970-67526985084E}" destId="{7AB82C79-08A5-4654-928A-13948F1C7495}" srcOrd="2" destOrd="0" presId="urn:microsoft.com/office/officeart/2005/8/layout/hList6"/>
    <dgm:cxn modelId="{B036F18F-B4E0-4C76-BB59-913456556D98}" type="presParOf" srcId="{AB98206B-E3B4-458C-B970-67526985084E}" destId="{DFD5264E-6033-4EF6-ABD0-9DFE79BF9874}" srcOrd="3" destOrd="0" presId="urn:microsoft.com/office/officeart/2005/8/layout/hList6"/>
    <dgm:cxn modelId="{5865915A-1481-4CFB-929C-709A48654BF5}" type="presParOf" srcId="{AB98206B-E3B4-458C-B970-67526985084E}" destId="{CB878A47-1488-4451-B8C5-CEAE192C89E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25EA0-C2C8-443A-AC3E-E68198DFD01C}" type="doc">
      <dgm:prSet loTypeId="urn:microsoft.com/office/officeart/2005/8/layout/arrow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78F424DD-4401-44D5-B56E-47BC94BAC687}">
      <dgm:prSet phldrT="[Текст]" custT="1"/>
      <dgm:spPr/>
      <dgm:t>
        <a:bodyPr/>
        <a:lstStyle/>
        <a:p>
          <a:r>
            <a:rPr lang="ru-RU" sz="2800" b="1" dirty="0" smtClean="0"/>
            <a:t>Архитектурная роль</a:t>
          </a:r>
          <a:endParaRPr lang="ru-RU" sz="2800" b="1" dirty="0"/>
        </a:p>
      </dgm:t>
    </dgm:pt>
    <dgm:pt modelId="{E10A1497-5C4B-4A53-989C-70C26901D17A}" type="parTrans" cxnId="{B4B42135-0017-4CBC-B599-F5C38F07D58A}">
      <dgm:prSet/>
      <dgm:spPr/>
      <dgm:t>
        <a:bodyPr/>
        <a:lstStyle/>
        <a:p>
          <a:endParaRPr lang="ru-RU"/>
        </a:p>
      </dgm:t>
    </dgm:pt>
    <dgm:pt modelId="{B904ECBF-2A3C-4DAD-AC76-6D3BD17B47D9}" type="sibTrans" cxnId="{B4B42135-0017-4CBC-B599-F5C38F07D58A}">
      <dgm:prSet/>
      <dgm:spPr/>
      <dgm:t>
        <a:bodyPr/>
        <a:lstStyle/>
        <a:p>
          <a:endParaRPr lang="ru-RU"/>
        </a:p>
      </dgm:t>
    </dgm:pt>
    <dgm:pt modelId="{795F04D1-5146-4146-89D2-3DCF513F2340}">
      <dgm:prSet phldrT="[Текст]" custT="1"/>
      <dgm:spPr/>
      <dgm:t>
        <a:bodyPr/>
        <a:lstStyle/>
        <a:p>
          <a:r>
            <a:rPr lang="ru-RU" sz="2800" b="1" dirty="0" smtClean="0"/>
            <a:t>Функциональная роль</a:t>
          </a:r>
          <a:endParaRPr lang="ru-RU" sz="2800" b="1" dirty="0"/>
        </a:p>
      </dgm:t>
    </dgm:pt>
    <dgm:pt modelId="{6A9D405B-79A4-4782-A0C9-4E8E5D140D32}" type="parTrans" cxnId="{F1450E38-334B-4BA3-A287-071119923AB9}">
      <dgm:prSet/>
      <dgm:spPr/>
      <dgm:t>
        <a:bodyPr/>
        <a:lstStyle/>
        <a:p>
          <a:endParaRPr lang="ru-RU"/>
        </a:p>
      </dgm:t>
    </dgm:pt>
    <dgm:pt modelId="{FFC20C4C-CD88-4CEC-9F1C-145479F1BC00}" type="sibTrans" cxnId="{F1450E38-334B-4BA3-A287-071119923AB9}">
      <dgm:prSet/>
      <dgm:spPr/>
      <dgm:t>
        <a:bodyPr/>
        <a:lstStyle/>
        <a:p>
          <a:endParaRPr lang="ru-RU"/>
        </a:p>
      </dgm:t>
    </dgm:pt>
    <dgm:pt modelId="{A89731C4-3D0B-45FC-B327-953C2DE87A15}" type="pres">
      <dgm:prSet presAssocID="{17925EA0-C2C8-443A-AC3E-E68198DFD01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53EB8E-8083-4E3B-9EBF-0E06566F5AEA}" type="pres">
      <dgm:prSet presAssocID="{78F424DD-4401-44D5-B56E-47BC94BAC687}" presName="upArrow" presStyleLbl="node1" presStyleIdx="0" presStyleCnt="2" custScaleX="47819"/>
      <dgm:spPr/>
    </dgm:pt>
    <dgm:pt modelId="{A6F08089-6CB8-4638-9DBE-C5685C83963F}" type="pres">
      <dgm:prSet presAssocID="{78F424DD-4401-44D5-B56E-47BC94BAC68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162A48-CAB2-4600-BD66-E56398552DB8}" type="pres">
      <dgm:prSet presAssocID="{795F04D1-5146-4146-89D2-3DCF513F2340}" presName="downArrow" presStyleLbl="node1" presStyleIdx="1" presStyleCnt="2" custScaleX="50857"/>
      <dgm:spPr/>
    </dgm:pt>
    <dgm:pt modelId="{BA0E4100-1E09-4C20-9224-AD46D1361C17}" type="pres">
      <dgm:prSet presAssocID="{795F04D1-5146-4146-89D2-3DCF513F2340}" presName="downArrowText" presStyleLbl="revTx" presStyleIdx="1" presStyleCnt="2" custScaleX="11627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CB298F-72E6-46AF-92C6-A03FBAA39267}" type="presOf" srcId="{17925EA0-C2C8-443A-AC3E-E68198DFD01C}" destId="{A89731C4-3D0B-45FC-B327-953C2DE87A15}" srcOrd="0" destOrd="0" presId="urn:microsoft.com/office/officeart/2005/8/layout/arrow4"/>
    <dgm:cxn modelId="{F1450E38-334B-4BA3-A287-071119923AB9}" srcId="{17925EA0-C2C8-443A-AC3E-E68198DFD01C}" destId="{795F04D1-5146-4146-89D2-3DCF513F2340}" srcOrd="1" destOrd="0" parTransId="{6A9D405B-79A4-4782-A0C9-4E8E5D140D32}" sibTransId="{FFC20C4C-CD88-4CEC-9F1C-145479F1BC00}"/>
    <dgm:cxn modelId="{4CD21DE6-52BF-42B0-942E-FE6C40E20F98}" type="presOf" srcId="{78F424DD-4401-44D5-B56E-47BC94BAC687}" destId="{A6F08089-6CB8-4638-9DBE-C5685C83963F}" srcOrd="0" destOrd="0" presId="urn:microsoft.com/office/officeart/2005/8/layout/arrow4"/>
    <dgm:cxn modelId="{B4B42135-0017-4CBC-B599-F5C38F07D58A}" srcId="{17925EA0-C2C8-443A-AC3E-E68198DFD01C}" destId="{78F424DD-4401-44D5-B56E-47BC94BAC687}" srcOrd="0" destOrd="0" parTransId="{E10A1497-5C4B-4A53-989C-70C26901D17A}" sibTransId="{B904ECBF-2A3C-4DAD-AC76-6D3BD17B47D9}"/>
    <dgm:cxn modelId="{36978CA1-6B62-4423-A820-F2C54EB89E08}" type="presOf" srcId="{795F04D1-5146-4146-89D2-3DCF513F2340}" destId="{BA0E4100-1E09-4C20-9224-AD46D1361C17}" srcOrd="0" destOrd="0" presId="urn:microsoft.com/office/officeart/2005/8/layout/arrow4"/>
    <dgm:cxn modelId="{23410A59-7A79-422F-BB88-47D1AA011573}" type="presParOf" srcId="{A89731C4-3D0B-45FC-B327-953C2DE87A15}" destId="{3F53EB8E-8083-4E3B-9EBF-0E06566F5AEA}" srcOrd="0" destOrd="0" presId="urn:microsoft.com/office/officeart/2005/8/layout/arrow4"/>
    <dgm:cxn modelId="{52AA0A0A-478D-4255-8FC7-A21C96E706EF}" type="presParOf" srcId="{A89731C4-3D0B-45FC-B327-953C2DE87A15}" destId="{A6F08089-6CB8-4638-9DBE-C5685C83963F}" srcOrd="1" destOrd="0" presId="urn:microsoft.com/office/officeart/2005/8/layout/arrow4"/>
    <dgm:cxn modelId="{C98E9A8B-DE75-4B45-8869-5014D2EF5C3C}" type="presParOf" srcId="{A89731C4-3D0B-45FC-B327-953C2DE87A15}" destId="{72162A48-CAB2-4600-BD66-E56398552DB8}" srcOrd="2" destOrd="0" presId="urn:microsoft.com/office/officeart/2005/8/layout/arrow4"/>
    <dgm:cxn modelId="{4407106F-969B-4673-B440-94A54DF4BC28}" type="presParOf" srcId="{A89731C4-3D0B-45FC-B327-953C2DE87A15}" destId="{BA0E4100-1E09-4C20-9224-AD46D1361C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630F5-F8E2-46F2-A585-A66778944C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29585A-1942-40F5-8A25-CE2EAF0B50B9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Формальные параметры</a:t>
          </a:r>
          <a:endParaRPr lang="ru-RU" sz="2400" b="1" dirty="0">
            <a:solidFill>
              <a:schemeClr val="tx1"/>
            </a:solidFill>
          </a:endParaRPr>
        </a:p>
      </dgm:t>
    </dgm:pt>
    <dgm:pt modelId="{363D58BC-59FB-4FF2-96F8-E663CC7450E0}" type="parTrans" cxnId="{59F0A166-E608-410B-9043-987B5945519A}">
      <dgm:prSet/>
      <dgm:spPr/>
      <dgm:t>
        <a:bodyPr/>
        <a:lstStyle/>
        <a:p>
          <a:endParaRPr lang="ru-RU"/>
        </a:p>
      </dgm:t>
    </dgm:pt>
    <dgm:pt modelId="{880A7DE4-7B18-44F7-B46F-0D4941B09FBE}" type="sibTrans" cxnId="{59F0A166-E608-410B-9043-987B5945519A}">
      <dgm:prSet/>
      <dgm:spPr/>
      <dgm:t>
        <a:bodyPr/>
        <a:lstStyle/>
        <a:p>
          <a:endParaRPr lang="ru-RU"/>
        </a:p>
      </dgm:t>
    </dgm:pt>
    <dgm:pt modelId="{BB182044-0E55-4143-9E42-05F5E025E3BE}">
      <dgm:prSet phldrT="[Текст]" custT="1"/>
      <dgm:spPr/>
      <dgm:t>
        <a:bodyPr/>
        <a:lstStyle/>
        <a:p>
          <a:r>
            <a:rPr lang="ru-RU" sz="2400" b="1" dirty="0" smtClean="0"/>
            <a:t>Параметры метода (</a:t>
          </a:r>
          <a:r>
            <a:rPr lang="en-US" sz="2400" b="1" dirty="0" smtClean="0"/>
            <a:t>x </a:t>
          </a:r>
          <a:r>
            <a:rPr lang="ru-RU" sz="2400" b="1" dirty="0" smtClean="0"/>
            <a:t>и</a:t>
          </a:r>
          <a:r>
            <a:rPr lang="en-US" sz="2400" b="1" dirty="0" smtClean="0"/>
            <a:t> y</a:t>
          </a:r>
          <a:r>
            <a:rPr lang="ru-RU" sz="2400" b="1" dirty="0" smtClean="0"/>
            <a:t>)</a:t>
          </a:r>
          <a:endParaRPr lang="ru-RU" sz="2400" b="1" dirty="0"/>
        </a:p>
      </dgm:t>
    </dgm:pt>
    <dgm:pt modelId="{31A016FB-8ADA-4ECE-B9C2-86822C47CC26}" type="parTrans" cxnId="{5D031EAA-046E-4852-AA72-5CB9B5EFC94F}">
      <dgm:prSet/>
      <dgm:spPr/>
      <dgm:t>
        <a:bodyPr/>
        <a:lstStyle/>
        <a:p>
          <a:endParaRPr lang="ru-RU"/>
        </a:p>
      </dgm:t>
    </dgm:pt>
    <dgm:pt modelId="{240FBD3F-A4B6-40FB-858F-4C5EEF2057F7}" type="sibTrans" cxnId="{5D031EAA-046E-4852-AA72-5CB9B5EFC94F}">
      <dgm:prSet/>
      <dgm:spPr/>
      <dgm:t>
        <a:bodyPr/>
        <a:lstStyle/>
        <a:p>
          <a:endParaRPr lang="ru-RU"/>
        </a:p>
      </dgm:t>
    </dgm:pt>
    <dgm:pt modelId="{80D0F60B-1B99-4334-BA89-741458337E27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Фактические параметры</a:t>
          </a:r>
          <a:endParaRPr lang="ru-RU" sz="2400" b="1" dirty="0">
            <a:solidFill>
              <a:schemeClr val="tx1"/>
            </a:solidFill>
          </a:endParaRPr>
        </a:p>
      </dgm:t>
    </dgm:pt>
    <dgm:pt modelId="{72D3E4CC-C1E7-44CD-B2CA-E83A0C215841}" type="parTrans" cxnId="{4CB9A245-0ECC-4E34-ACF8-AA123110406A}">
      <dgm:prSet/>
      <dgm:spPr/>
      <dgm:t>
        <a:bodyPr/>
        <a:lstStyle/>
        <a:p>
          <a:endParaRPr lang="ru-RU"/>
        </a:p>
      </dgm:t>
    </dgm:pt>
    <dgm:pt modelId="{A3BF5C21-85DF-478A-B220-024BDD70BF23}" type="sibTrans" cxnId="{4CB9A245-0ECC-4E34-ACF8-AA123110406A}">
      <dgm:prSet/>
      <dgm:spPr/>
      <dgm:t>
        <a:bodyPr/>
        <a:lstStyle/>
        <a:p>
          <a:endParaRPr lang="ru-RU"/>
        </a:p>
      </dgm:t>
    </dgm:pt>
    <dgm:pt modelId="{77AD2701-94FF-4D3A-916F-850A1D6A0B51}">
      <dgm:prSet phldrT="[Текст]" custT="1"/>
      <dgm:spPr/>
      <dgm:t>
        <a:bodyPr/>
        <a:lstStyle/>
        <a:p>
          <a:r>
            <a:rPr lang="ru-RU" sz="2400" b="1" dirty="0" smtClean="0"/>
            <a:t>Значения, которые передаются формальным параметрам</a:t>
          </a:r>
          <a:endParaRPr lang="ru-RU" sz="2400" b="1" dirty="0"/>
        </a:p>
      </dgm:t>
    </dgm:pt>
    <dgm:pt modelId="{6C5BDF4A-8C95-4FBA-9283-50BA85A1A8E5}" type="parTrans" cxnId="{038B4429-FCBC-4428-8548-108CDC55D611}">
      <dgm:prSet/>
      <dgm:spPr/>
      <dgm:t>
        <a:bodyPr/>
        <a:lstStyle/>
        <a:p>
          <a:endParaRPr lang="ru-RU"/>
        </a:p>
      </dgm:t>
    </dgm:pt>
    <dgm:pt modelId="{17414AAD-5088-47A0-85EB-B7C402C3900D}" type="sibTrans" cxnId="{038B4429-FCBC-4428-8548-108CDC55D611}">
      <dgm:prSet/>
      <dgm:spPr/>
      <dgm:t>
        <a:bodyPr/>
        <a:lstStyle/>
        <a:p>
          <a:endParaRPr lang="ru-RU"/>
        </a:p>
      </dgm:t>
    </dgm:pt>
    <dgm:pt modelId="{7D76ED6F-5BA8-4E4D-A16D-EEA057603ECE}" type="pres">
      <dgm:prSet presAssocID="{62D630F5-F8E2-46F2-A585-A66778944C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1A5497-59E4-415A-9729-267F5B6619F3}" type="pres">
      <dgm:prSet presAssocID="{C729585A-1942-40F5-8A25-CE2EAF0B50B9}" presName="composite" presStyleCnt="0"/>
      <dgm:spPr/>
    </dgm:pt>
    <dgm:pt modelId="{E2CDC3F1-BA4E-480A-BC98-D4DFE91BFEB2}" type="pres">
      <dgm:prSet presAssocID="{C729585A-1942-40F5-8A25-CE2EAF0B50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97AA3B-C187-4422-84FC-026AB8B811F8}" type="pres">
      <dgm:prSet presAssocID="{C729585A-1942-40F5-8A25-CE2EAF0B50B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C52626-66C3-41E0-8792-856E8F629A8B}" type="pres">
      <dgm:prSet presAssocID="{880A7DE4-7B18-44F7-B46F-0D4941B09FBE}" presName="space" presStyleCnt="0"/>
      <dgm:spPr/>
    </dgm:pt>
    <dgm:pt modelId="{D30E8053-C536-4F6A-98BE-CE21DF93030F}" type="pres">
      <dgm:prSet presAssocID="{80D0F60B-1B99-4334-BA89-741458337E27}" presName="composite" presStyleCnt="0"/>
      <dgm:spPr/>
    </dgm:pt>
    <dgm:pt modelId="{C09C713A-4E2D-4DD0-9D1C-332DEFAC0C75}" type="pres">
      <dgm:prSet presAssocID="{80D0F60B-1B99-4334-BA89-741458337E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CD164B-84A2-4EA4-9948-73C7CBD1633E}" type="pres">
      <dgm:prSet presAssocID="{80D0F60B-1B99-4334-BA89-741458337E2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0A166-E608-410B-9043-987B5945519A}" srcId="{62D630F5-F8E2-46F2-A585-A66778944C25}" destId="{C729585A-1942-40F5-8A25-CE2EAF0B50B9}" srcOrd="0" destOrd="0" parTransId="{363D58BC-59FB-4FF2-96F8-E663CC7450E0}" sibTransId="{880A7DE4-7B18-44F7-B46F-0D4941B09FBE}"/>
    <dgm:cxn modelId="{F3F0887A-FA1A-44D2-8EEA-3115185A9485}" type="presOf" srcId="{80D0F60B-1B99-4334-BA89-741458337E27}" destId="{C09C713A-4E2D-4DD0-9D1C-332DEFAC0C75}" srcOrd="0" destOrd="0" presId="urn:microsoft.com/office/officeart/2005/8/layout/hList1"/>
    <dgm:cxn modelId="{4CB9A245-0ECC-4E34-ACF8-AA123110406A}" srcId="{62D630F5-F8E2-46F2-A585-A66778944C25}" destId="{80D0F60B-1B99-4334-BA89-741458337E27}" srcOrd="1" destOrd="0" parTransId="{72D3E4CC-C1E7-44CD-B2CA-E83A0C215841}" sibTransId="{A3BF5C21-85DF-478A-B220-024BDD70BF23}"/>
    <dgm:cxn modelId="{5D031EAA-046E-4852-AA72-5CB9B5EFC94F}" srcId="{C729585A-1942-40F5-8A25-CE2EAF0B50B9}" destId="{BB182044-0E55-4143-9E42-05F5E025E3BE}" srcOrd="0" destOrd="0" parTransId="{31A016FB-8ADA-4ECE-B9C2-86822C47CC26}" sibTransId="{240FBD3F-A4B6-40FB-858F-4C5EEF2057F7}"/>
    <dgm:cxn modelId="{AEC0D204-1CD9-4CE6-BC0F-CD37BCB3B2F7}" type="presOf" srcId="{62D630F5-F8E2-46F2-A585-A66778944C25}" destId="{7D76ED6F-5BA8-4E4D-A16D-EEA057603ECE}" srcOrd="0" destOrd="0" presId="urn:microsoft.com/office/officeart/2005/8/layout/hList1"/>
    <dgm:cxn modelId="{120B81FF-CEB0-488A-A8AF-96B861312A68}" type="presOf" srcId="{BB182044-0E55-4143-9E42-05F5E025E3BE}" destId="{4797AA3B-C187-4422-84FC-026AB8B811F8}" srcOrd="0" destOrd="0" presId="urn:microsoft.com/office/officeart/2005/8/layout/hList1"/>
    <dgm:cxn modelId="{24DA55BB-8C1B-4BFD-8832-D22C002AFBC3}" type="presOf" srcId="{C729585A-1942-40F5-8A25-CE2EAF0B50B9}" destId="{E2CDC3F1-BA4E-480A-BC98-D4DFE91BFEB2}" srcOrd="0" destOrd="0" presId="urn:microsoft.com/office/officeart/2005/8/layout/hList1"/>
    <dgm:cxn modelId="{038B4429-FCBC-4428-8548-108CDC55D611}" srcId="{80D0F60B-1B99-4334-BA89-741458337E27}" destId="{77AD2701-94FF-4D3A-916F-850A1D6A0B51}" srcOrd="0" destOrd="0" parTransId="{6C5BDF4A-8C95-4FBA-9283-50BA85A1A8E5}" sibTransId="{17414AAD-5088-47A0-85EB-B7C402C3900D}"/>
    <dgm:cxn modelId="{A7DED4DE-F5A8-44A3-81AA-B28C675B1B8D}" type="presOf" srcId="{77AD2701-94FF-4D3A-916F-850A1D6A0B51}" destId="{33CD164B-84A2-4EA4-9948-73C7CBD1633E}" srcOrd="0" destOrd="0" presId="urn:microsoft.com/office/officeart/2005/8/layout/hList1"/>
    <dgm:cxn modelId="{BC0D1F1F-ADEA-47AC-A8B6-EE20DDEF8D64}" type="presParOf" srcId="{7D76ED6F-5BA8-4E4D-A16D-EEA057603ECE}" destId="{A51A5497-59E4-415A-9729-267F5B6619F3}" srcOrd="0" destOrd="0" presId="urn:microsoft.com/office/officeart/2005/8/layout/hList1"/>
    <dgm:cxn modelId="{F831BDFA-B853-4447-A07A-58E584852687}" type="presParOf" srcId="{A51A5497-59E4-415A-9729-267F5B6619F3}" destId="{E2CDC3F1-BA4E-480A-BC98-D4DFE91BFEB2}" srcOrd="0" destOrd="0" presId="urn:microsoft.com/office/officeart/2005/8/layout/hList1"/>
    <dgm:cxn modelId="{A0B84614-2D01-4CE9-87DB-4C3D59A6533D}" type="presParOf" srcId="{A51A5497-59E4-415A-9729-267F5B6619F3}" destId="{4797AA3B-C187-4422-84FC-026AB8B811F8}" srcOrd="1" destOrd="0" presId="urn:microsoft.com/office/officeart/2005/8/layout/hList1"/>
    <dgm:cxn modelId="{C825D5C8-718D-468F-892C-72B82C820439}" type="presParOf" srcId="{7D76ED6F-5BA8-4E4D-A16D-EEA057603ECE}" destId="{1DC52626-66C3-41E0-8792-856E8F629A8B}" srcOrd="1" destOrd="0" presId="urn:microsoft.com/office/officeart/2005/8/layout/hList1"/>
    <dgm:cxn modelId="{4DE9C9A7-AF51-40DD-B936-3D7B0AE2DA63}" type="presParOf" srcId="{7D76ED6F-5BA8-4E4D-A16D-EEA057603ECE}" destId="{D30E8053-C536-4F6A-98BE-CE21DF93030F}" srcOrd="2" destOrd="0" presId="urn:microsoft.com/office/officeart/2005/8/layout/hList1"/>
    <dgm:cxn modelId="{9D155DA3-9589-47F7-8C24-F681D632DF46}" type="presParOf" srcId="{D30E8053-C536-4F6A-98BE-CE21DF93030F}" destId="{C09C713A-4E2D-4DD0-9D1C-332DEFAC0C75}" srcOrd="0" destOrd="0" presId="urn:microsoft.com/office/officeart/2005/8/layout/hList1"/>
    <dgm:cxn modelId="{669E101E-BBF1-478F-AE3E-207B18D2FF0A}" type="presParOf" srcId="{D30E8053-C536-4F6A-98BE-CE21DF93030F}" destId="{33CD164B-84A2-4EA4-9948-73C7CBD163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35B02-C896-44C3-941A-7E9229001C58}">
      <dsp:nvSpPr>
        <dsp:cNvPr id="0" name=""/>
        <dsp:cNvSpPr/>
      </dsp:nvSpPr>
      <dsp:spPr>
        <a:xfrm>
          <a:off x="574057" y="1570483"/>
          <a:ext cx="375815" cy="71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07" y="0"/>
              </a:lnTo>
              <a:lnTo>
                <a:pt x="187907" y="716111"/>
              </a:lnTo>
              <a:lnTo>
                <a:pt x="375815" y="716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41746" y="1908321"/>
        <a:ext cx="40436" cy="40436"/>
      </dsp:txXfrm>
    </dsp:sp>
    <dsp:sp modelId="{79AA0ED9-DA86-480E-ABB0-3053A74C830D}">
      <dsp:nvSpPr>
        <dsp:cNvPr id="0" name=""/>
        <dsp:cNvSpPr/>
      </dsp:nvSpPr>
      <dsp:spPr>
        <a:xfrm>
          <a:off x="574057" y="1524763"/>
          <a:ext cx="375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52569" y="1561088"/>
        <a:ext cx="18790" cy="18790"/>
      </dsp:txXfrm>
    </dsp:sp>
    <dsp:sp modelId="{88EF5EF5-02AF-4919-93B9-8536D6DE13E1}">
      <dsp:nvSpPr>
        <dsp:cNvPr id="0" name=""/>
        <dsp:cNvSpPr/>
      </dsp:nvSpPr>
      <dsp:spPr>
        <a:xfrm>
          <a:off x="574057" y="854372"/>
          <a:ext cx="375815" cy="716111"/>
        </a:xfrm>
        <a:custGeom>
          <a:avLst/>
          <a:gdLst/>
          <a:ahLst/>
          <a:cxnLst/>
          <a:rect l="0" t="0" r="0" b="0"/>
          <a:pathLst>
            <a:path>
              <a:moveTo>
                <a:pt x="0" y="716111"/>
              </a:moveTo>
              <a:lnTo>
                <a:pt x="187907" y="716111"/>
              </a:lnTo>
              <a:lnTo>
                <a:pt x="187907" y="0"/>
              </a:lnTo>
              <a:lnTo>
                <a:pt x="3758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41746" y="1192209"/>
        <a:ext cx="40436" cy="40436"/>
      </dsp:txXfrm>
    </dsp:sp>
    <dsp:sp modelId="{C0049081-48F8-45A8-B080-AD2475A5673E}">
      <dsp:nvSpPr>
        <dsp:cNvPr id="0" name=""/>
        <dsp:cNvSpPr/>
      </dsp:nvSpPr>
      <dsp:spPr>
        <a:xfrm rot="16200000">
          <a:off x="-1219990" y="1284039"/>
          <a:ext cx="3015206" cy="572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ПОДПРОГРАММА</a:t>
          </a:r>
          <a:endParaRPr lang="ru-RU" sz="3100" kern="1200" dirty="0"/>
        </a:p>
      </dsp:txBody>
      <dsp:txXfrm>
        <a:off x="-1219990" y="1284039"/>
        <a:ext cx="3015206" cy="572889"/>
      </dsp:txXfrm>
    </dsp:sp>
    <dsp:sp modelId="{1B74619C-2F3F-4611-950D-416FAE3F9FF0}">
      <dsp:nvSpPr>
        <dsp:cNvPr id="0" name=""/>
        <dsp:cNvSpPr/>
      </dsp:nvSpPr>
      <dsp:spPr>
        <a:xfrm>
          <a:off x="949872" y="567927"/>
          <a:ext cx="1879076" cy="572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ПРОЦЕДУРА</a:t>
          </a:r>
          <a:endParaRPr lang="ru-RU" sz="2800" kern="1200" dirty="0"/>
        </a:p>
      </dsp:txBody>
      <dsp:txXfrm>
        <a:off x="949872" y="567927"/>
        <a:ext cx="1879076" cy="572889"/>
      </dsp:txXfrm>
    </dsp:sp>
    <dsp:sp modelId="{388E83AF-548C-45D4-B8FF-583DB4D1A8C3}">
      <dsp:nvSpPr>
        <dsp:cNvPr id="0" name=""/>
        <dsp:cNvSpPr/>
      </dsp:nvSpPr>
      <dsp:spPr>
        <a:xfrm>
          <a:off x="949872" y="1284039"/>
          <a:ext cx="1879076" cy="572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ФУНКЦИЯ</a:t>
          </a:r>
          <a:endParaRPr lang="ru-RU" sz="2800" kern="1200" dirty="0"/>
        </a:p>
      </dsp:txBody>
      <dsp:txXfrm>
        <a:off x="949872" y="1284039"/>
        <a:ext cx="1879076" cy="572889"/>
      </dsp:txXfrm>
    </dsp:sp>
    <dsp:sp modelId="{CB460C43-D3AD-45F0-AE5C-8F237C967D6D}">
      <dsp:nvSpPr>
        <dsp:cNvPr id="0" name=""/>
        <dsp:cNvSpPr/>
      </dsp:nvSpPr>
      <dsp:spPr>
        <a:xfrm>
          <a:off x="949872" y="2000150"/>
          <a:ext cx="1879076" cy="572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solidFill>
                <a:srgbClr val="C00000"/>
              </a:solidFill>
            </a:rPr>
            <a:t>МЕТОД</a:t>
          </a:r>
          <a:endParaRPr lang="ru-RU" sz="2800" b="1" kern="1200" dirty="0">
            <a:solidFill>
              <a:srgbClr val="C00000"/>
            </a:solidFill>
          </a:endParaRPr>
        </a:p>
      </dsp:txBody>
      <dsp:txXfrm>
        <a:off x="949872" y="2000150"/>
        <a:ext cx="1879076" cy="572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21336-BB7E-4145-B595-FA9EAF0C5EC3}">
      <dsp:nvSpPr>
        <dsp:cNvPr id="0" name=""/>
        <dsp:cNvSpPr/>
      </dsp:nvSpPr>
      <dsp:spPr>
        <a:xfrm rot="16200000">
          <a:off x="220151" y="-219061"/>
          <a:ext cx="2395785" cy="2833908"/>
        </a:xfrm>
        <a:prstGeom prst="flowChartManualOperati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МОДУЛИ</a:t>
          </a:r>
          <a:endParaRPr lang="ru-RU" sz="2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ПРОЦЕДУРЫ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ФУНКЦИИ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5400000">
        <a:off x="1090" y="479157"/>
        <a:ext cx="2833908" cy="1437471"/>
      </dsp:txXfrm>
    </dsp:sp>
    <dsp:sp modelId="{7AB82C79-08A5-4654-928A-13948F1C7495}">
      <dsp:nvSpPr>
        <dsp:cNvPr id="0" name=""/>
        <dsp:cNvSpPr/>
      </dsp:nvSpPr>
      <dsp:spPr>
        <a:xfrm rot="16200000">
          <a:off x="3266603" y="-219061"/>
          <a:ext cx="2395785" cy="2833908"/>
        </a:xfrm>
        <a:prstGeom prst="flowChartManualOperati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БИБЛИОТЕКИ</a:t>
          </a:r>
          <a:endParaRPr lang="ru-RU" sz="2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МОДУЛЬ 1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МОДУЛЬ 2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…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5400000">
        <a:off x="3047542" y="479157"/>
        <a:ext cx="2833908" cy="1437471"/>
      </dsp:txXfrm>
    </dsp:sp>
    <dsp:sp modelId="{CB878A47-1488-4451-B8C5-CEAE192C89E5}">
      <dsp:nvSpPr>
        <dsp:cNvPr id="0" name=""/>
        <dsp:cNvSpPr/>
      </dsp:nvSpPr>
      <dsp:spPr>
        <a:xfrm rot="16200000">
          <a:off x="6313055" y="-219061"/>
          <a:ext cx="2395785" cy="2833908"/>
        </a:xfrm>
        <a:prstGeom prst="flowChartManualOperati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КЛАССЫ</a:t>
          </a:r>
          <a:endParaRPr lang="ru-RU" sz="2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МЕТОДЫ</a:t>
          </a:r>
          <a:endParaRPr lang="ru-RU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5400000">
        <a:off x="6093994" y="479157"/>
        <a:ext cx="2833908" cy="1437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EB8E-8083-4E3B-9EBF-0E06566F5AEA}">
      <dsp:nvSpPr>
        <dsp:cNvPr id="0" name=""/>
        <dsp:cNvSpPr/>
      </dsp:nvSpPr>
      <dsp:spPr>
        <a:xfrm>
          <a:off x="435526" y="0"/>
          <a:ext cx="779119" cy="1221982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08089-6CB8-4638-9DBE-C5685C83963F}">
      <dsp:nvSpPr>
        <dsp:cNvPr id="0" name=""/>
        <dsp:cNvSpPr/>
      </dsp:nvSpPr>
      <dsp:spPr>
        <a:xfrm>
          <a:off x="1688619" y="0"/>
          <a:ext cx="3709852" cy="122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Архитектурная роль</a:t>
          </a:r>
          <a:endParaRPr lang="ru-RU" sz="2800" b="1" kern="1200" dirty="0"/>
        </a:p>
      </dsp:txBody>
      <dsp:txXfrm>
        <a:off x="1688619" y="0"/>
        <a:ext cx="3709852" cy="1221982"/>
      </dsp:txXfrm>
    </dsp:sp>
    <dsp:sp modelId="{72162A48-CAB2-4600-BD66-E56398552DB8}">
      <dsp:nvSpPr>
        <dsp:cNvPr id="0" name=""/>
        <dsp:cNvSpPr/>
      </dsp:nvSpPr>
      <dsp:spPr>
        <a:xfrm>
          <a:off x="899569" y="1323813"/>
          <a:ext cx="828617" cy="1221982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4100-1E09-4C20-9224-AD46D1361C17}">
      <dsp:nvSpPr>
        <dsp:cNvPr id="0" name=""/>
        <dsp:cNvSpPr/>
      </dsp:nvSpPr>
      <dsp:spPr>
        <a:xfrm>
          <a:off x="1875467" y="1323813"/>
          <a:ext cx="4313741" cy="122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Функциональная роль</a:t>
          </a:r>
          <a:endParaRPr lang="ru-RU" sz="2800" b="1" kern="1200" dirty="0"/>
        </a:p>
      </dsp:txBody>
      <dsp:txXfrm>
        <a:off x="1875467" y="1323813"/>
        <a:ext cx="4313741" cy="1221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DC3F1-BA4E-480A-BC98-D4DFE91BFEB2}">
      <dsp:nvSpPr>
        <dsp:cNvPr id="0" name=""/>
        <dsp:cNvSpPr/>
      </dsp:nvSpPr>
      <dsp:spPr>
        <a:xfrm>
          <a:off x="2947" y="0"/>
          <a:ext cx="2790079" cy="648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Формальные параметры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2947" y="0"/>
        <a:ext cx="2790079" cy="648072"/>
      </dsp:txXfrm>
    </dsp:sp>
    <dsp:sp modelId="{4797AA3B-C187-4422-84FC-026AB8B811F8}">
      <dsp:nvSpPr>
        <dsp:cNvPr id="0" name=""/>
        <dsp:cNvSpPr/>
      </dsp:nvSpPr>
      <dsp:spPr>
        <a:xfrm>
          <a:off x="2947" y="648072"/>
          <a:ext cx="2790079" cy="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/>
            <a:t>Параметры метода (</a:t>
          </a:r>
          <a:r>
            <a:rPr lang="en-US" sz="2400" b="1" kern="1200" dirty="0" smtClean="0"/>
            <a:t>x </a:t>
          </a:r>
          <a:r>
            <a:rPr lang="ru-RU" sz="2400" b="1" kern="1200" dirty="0" smtClean="0"/>
            <a:t>и</a:t>
          </a:r>
          <a:r>
            <a:rPr lang="en-US" sz="2400" b="1" kern="1200" dirty="0" smtClean="0"/>
            <a:t> y</a:t>
          </a:r>
          <a:r>
            <a:rPr lang="ru-RU" sz="2400" b="1" kern="1200" dirty="0" smtClean="0"/>
            <a:t>)</a:t>
          </a:r>
          <a:endParaRPr lang="ru-RU" sz="2400" b="1" kern="1200" dirty="0"/>
        </a:p>
      </dsp:txBody>
      <dsp:txXfrm>
        <a:off x="2947" y="648072"/>
        <a:ext cx="2790079" cy="1"/>
      </dsp:txXfrm>
    </dsp:sp>
    <dsp:sp modelId="{C09C713A-4E2D-4DD0-9D1C-332DEFAC0C75}">
      <dsp:nvSpPr>
        <dsp:cNvPr id="0" name=""/>
        <dsp:cNvSpPr/>
      </dsp:nvSpPr>
      <dsp:spPr>
        <a:xfrm>
          <a:off x="3183637" y="0"/>
          <a:ext cx="2790079" cy="648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Фактические параметры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3183637" y="0"/>
        <a:ext cx="2790079" cy="648072"/>
      </dsp:txXfrm>
    </dsp:sp>
    <dsp:sp modelId="{33CD164B-84A2-4EA4-9948-73C7CBD1633E}">
      <dsp:nvSpPr>
        <dsp:cNvPr id="0" name=""/>
        <dsp:cNvSpPr/>
      </dsp:nvSpPr>
      <dsp:spPr>
        <a:xfrm>
          <a:off x="3183637" y="648072"/>
          <a:ext cx="2790079" cy="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/>
            <a:t>Значения, которые передаются формальным параметрам</a:t>
          </a:r>
          <a:endParaRPr lang="ru-RU" sz="2400" b="1" kern="1200" dirty="0"/>
        </a:p>
      </dsp:txBody>
      <dsp:txXfrm>
        <a:off x="3183637" y="648072"/>
        <a:ext cx="2790079" cy="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C499-F881-4669-A0F3-58322808B2C2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8E50-C885-4471-B6F6-0FC63016D2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8E50-C885-4471-B6F6-0FC63016D21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0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0404-821A-499D-A057-D4AFD4EE2778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Fw42WKyHg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Fw42WKyHg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76" y="-387424"/>
            <a:ext cx="7772400" cy="337820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ПРОГРАММИРОВАНИЕ</a:t>
            </a:r>
            <a:endParaRPr lang="ru-RU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440" y="5202238"/>
            <a:ext cx="10441160" cy="1107082"/>
          </a:xfrm>
        </p:spPr>
        <p:txBody>
          <a:bodyPr>
            <a:normAutofit/>
          </a:bodyPr>
          <a:lstStyle/>
          <a:p>
            <a:r>
              <a:rPr lang="ru-RU" sz="2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ОП5</a:t>
            </a:r>
            <a:r>
              <a:rPr lang="ru-RU" sz="28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ОСНОВЫ АЛГОРИТМИЗАЦИИ И ПРОГРАММИРОВАНИЯ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764704"/>
            <a:ext cx="10493188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b="1" dirty="0"/>
              <a:t>Модификаторы доступа определяют область видимости как непосредственно самого класса, так и его составляющих (поля, свойства, методы</a:t>
            </a:r>
            <a:r>
              <a:rPr lang="ru-RU" sz="2600" b="1" dirty="0"/>
              <a:t>).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ru-RU" sz="2600" b="1" dirty="0"/>
              <a:t>Модификатор </a:t>
            </a:r>
            <a:r>
              <a:rPr lang="ru-RU" sz="2600" b="1" i="1" dirty="0" err="1">
                <a:solidFill>
                  <a:srgbClr val="002060"/>
                </a:solidFill>
              </a:rPr>
              <a:t>public</a:t>
            </a:r>
            <a:r>
              <a:rPr lang="ru-RU" sz="2600" b="1" dirty="0"/>
              <a:t>:</a:t>
            </a:r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600" b="1" dirty="0"/>
              <a:t>для класса: указывает на то, что класс доступен снаружи из сборки;</a:t>
            </a:r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600" b="1" dirty="0"/>
              <a:t>для составляющих класса: указывает на то, что они могут быть доступны вне класса, к ним можно получить доступ из любого места в программе.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ru-RU" sz="2600" b="1" dirty="0"/>
              <a:t>Модификатор </a:t>
            </a:r>
            <a:r>
              <a:rPr lang="ru-RU" sz="2600" b="1" i="1" dirty="0" err="1">
                <a:solidFill>
                  <a:srgbClr val="002060"/>
                </a:solidFill>
              </a:rPr>
              <a:t>private</a:t>
            </a:r>
            <a:r>
              <a:rPr lang="ru-RU" sz="2600" b="1" i="1" dirty="0">
                <a:solidFill>
                  <a:srgbClr val="002060"/>
                </a:solidFill>
              </a:rPr>
              <a:t>:</a:t>
            </a:r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600" b="1" dirty="0"/>
              <a:t>для класса: указывает на то, что класс доступен только внутри сборки.</a:t>
            </a:r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600" b="1" dirty="0"/>
              <a:t>для составляющих класса: указывает на то, что они доступны только внутри класса.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ru-RU" sz="2600" b="1" dirty="0"/>
              <a:t>Если модификатор не указан, то будет использован </a:t>
            </a:r>
            <a:r>
              <a:rPr lang="ru-RU" sz="2600" b="1" i="1" dirty="0" err="1">
                <a:solidFill>
                  <a:srgbClr val="002060"/>
                </a:solidFill>
              </a:rPr>
              <a:t>private</a:t>
            </a:r>
            <a:r>
              <a:rPr lang="ru-RU" sz="2600" b="1" i="1" dirty="0" smtClean="0">
                <a:solidFill>
                  <a:srgbClr val="002060"/>
                </a:solidFill>
              </a:rPr>
              <a:t>.</a:t>
            </a:r>
            <a:endParaRPr lang="en-US" sz="26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Модификато</a:t>
            </a:r>
            <a:r>
              <a:rPr lang="ru-RU" b="1" dirty="0"/>
              <a:t>р</a:t>
            </a:r>
            <a:r>
              <a:rPr lang="en-US" b="1" dirty="0" smtClean="0"/>
              <a:t> </a:t>
            </a:r>
            <a:r>
              <a:rPr lang="ru-RU" sz="2600" b="1" i="1" dirty="0" err="1">
                <a:solidFill>
                  <a:srgbClr val="002060"/>
                </a:solidFill>
              </a:rPr>
              <a:t>protected</a:t>
            </a:r>
            <a:r>
              <a:rPr lang="ru-RU" dirty="0"/>
              <a:t>: </a:t>
            </a:r>
            <a:r>
              <a:rPr lang="ru-RU" b="1" dirty="0"/>
              <a:t>такой член класса доступен из любого места в текущем классе или в производных </a:t>
            </a:r>
            <a:r>
              <a:rPr lang="ru-RU" b="1" dirty="0" smtClean="0"/>
              <a:t>классах, при </a:t>
            </a:r>
            <a:r>
              <a:rPr lang="ru-RU" b="1" dirty="0"/>
              <a:t>этом производные классы могут располагаться в других сборках.</a:t>
            </a:r>
          </a:p>
          <a:p>
            <a:pPr marL="0" indent="0">
              <a:buNone/>
            </a:pPr>
            <a:r>
              <a:rPr lang="ru-RU" b="1" dirty="0" smtClean="0"/>
              <a:t>Модификатор </a:t>
            </a:r>
            <a:r>
              <a:rPr lang="ru-RU" sz="2600" b="1" i="1" dirty="0" err="1">
                <a:solidFill>
                  <a:srgbClr val="002060"/>
                </a:solidFill>
              </a:rPr>
              <a:t>internal</a:t>
            </a:r>
            <a:r>
              <a:rPr lang="ru-RU" sz="2600" b="1" i="1" dirty="0">
                <a:solidFill>
                  <a:srgbClr val="002060"/>
                </a:solidFill>
              </a:rPr>
              <a:t>:</a:t>
            </a:r>
            <a:r>
              <a:rPr lang="ru-RU" dirty="0"/>
              <a:t> </a:t>
            </a:r>
            <a:r>
              <a:rPr lang="ru-RU" b="1" dirty="0"/>
              <a:t>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b="1" dirty="0" err="1"/>
              <a:t>public</a:t>
            </a:r>
            <a:r>
              <a:rPr lang="ru-RU" b="1" dirty="0"/>
              <a:t>).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ru-RU" sz="26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8542" y="188640"/>
            <a:ext cx="10452847" cy="72008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0056440" y="6237312"/>
            <a:ext cx="615190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0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809750" y="857250"/>
          <a:ext cx="88582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35486" y="144263"/>
            <a:ext cx="7839635" cy="548678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80444"/>
              </p:ext>
            </p:extLst>
          </p:nvPr>
        </p:nvGraphicFramePr>
        <p:xfrm>
          <a:off x="1571303" y="1102678"/>
          <a:ext cx="1063250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760">
                <a:tc>
                  <a:txBody>
                    <a:bodyPr/>
                    <a:lstStyle/>
                    <a:p>
                      <a:pPr fontAlgn="base"/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Примеры:</a:t>
                      </a:r>
                    </a:p>
                    <a:p>
                      <a:pPr fontAlgn="base"/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namespace 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HelloApp</a:t>
                      </a:r>
                      <a:endParaRPr lang="en-US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class Program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static void Main(string[] 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{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1" i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SayHello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2400" b="1" i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SayGoodbye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Console.ReadKey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}</a:t>
                      </a:r>
                    </a:p>
                    <a:p>
                      <a:pPr fontAlgn="base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0" hangingPunct="1"/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static void  </a:t>
                      </a:r>
                      <a:r>
                        <a:rPr lang="en-US" sz="2400" b="1" i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SayHello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{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("Hello");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static void </a:t>
                      </a:r>
                      <a:r>
                        <a:rPr lang="en-US" sz="2400" b="1" i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SayGoodbye</a:t>
                      </a:r>
                      <a:r>
                        <a:rPr lang="en-US" sz="2400" b="1" i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GoodBye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endParaRPr lang="ru-RU" sz="2400" b="1" i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805" y="6354693"/>
            <a:ext cx="1021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Данные </a:t>
            </a:r>
            <a:r>
              <a:rPr lang="ru-RU" sz="2000" b="1" i="1" dirty="0"/>
              <a:t>методы ничего не возвращают, просто производят некоторые </a:t>
            </a:r>
            <a:r>
              <a:rPr lang="ru-RU" sz="2000" b="1" i="1" dirty="0" smtClean="0"/>
              <a:t>действия.</a:t>
            </a:r>
            <a:endParaRPr lang="ru-RU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313371" y="692941"/>
            <a:ext cx="1101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Чтобы использовать методы в программе, надо вызвать их в методе </a:t>
            </a:r>
            <a:r>
              <a:rPr lang="ru-RU" sz="2400" b="1" dirty="0" err="1" smtClean="0"/>
              <a:t>Main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 marL="898525" indent="0"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название_метода</a:t>
            </a:r>
            <a:r>
              <a:rPr lang="ru-RU" sz="2400" b="1" i="1" dirty="0">
                <a:solidFill>
                  <a:srgbClr val="002060"/>
                </a:solidFill>
              </a:rPr>
              <a:t> (</a:t>
            </a:r>
            <a:r>
              <a:rPr lang="ru-RU" sz="2400" b="1" i="1" dirty="0" err="1">
                <a:solidFill>
                  <a:srgbClr val="002060"/>
                </a:solidFill>
              </a:rPr>
              <a:t>значения_для_параметров_метода</a:t>
            </a:r>
            <a:r>
              <a:rPr lang="ru-RU" sz="2400" b="1" i="1" dirty="0">
                <a:solidFill>
                  <a:srgbClr val="002060"/>
                </a:solidFill>
              </a:rPr>
              <a:t>);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303" y="1916832"/>
            <a:ext cx="10501361" cy="4392488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66" y="5745430"/>
            <a:ext cx="4219575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9616" y="188640"/>
            <a:ext cx="8763781" cy="69269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584" y="764704"/>
            <a:ext cx="9505056" cy="6093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Параметры</a:t>
            </a:r>
            <a:r>
              <a:rPr lang="ru-RU" b="1" dirty="0"/>
              <a:t> – это список формальных параметров через запятую. </a:t>
            </a:r>
            <a:r>
              <a:rPr lang="ru-RU" b="1" dirty="0" smtClean="0"/>
              <a:t>Если параметры отсутствуют, то используются </a:t>
            </a:r>
            <a:r>
              <a:rPr lang="ru-RU" b="1" dirty="0"/>
              <a:t>пустые скобки. </a:t>
            </a:r>
            <a:endParaRPr lang="ru-RU" b="1" dirty="0" smtClean="0"/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Обязательным </a:t>
            </a:r>
            <a:r>
              <a:rPr lang="ru-RU" b="1" i="1" dirty="0">
                <a:solidFill>
                  <a:srgbClr val="002060"/>
                </a:solidFill>
              </a:rPr>
              <a:t>является указание типа </a:t>
            </a:r>
            <a:r>
              <a:rPr lang="ru-RU" b="1" i="1" dirty="0" smtClean="0">
                <a:solidFill>
                  <a:srgbClr val="002060"/>
                </a:solidFill>
              </a:rPr>
              <a:t>параметра: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 любой скалярный тип,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 массив,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 класс,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 функциональный тип.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Никаких </a:t>
            </a:r>
            <a:r>
              <a:rPr lang="ru-RU" b="1" dirty="0"/>
              <a:t>ограничений на тип не накладывается. </a:t>
            </a:r>
            <a:endParaRPr lang="ru-RU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Кроме </a:t>
            </a:r>
            <a:r>
              <a:rPr lang="ru-RU" b="1" dirty="0"/>
              <a:t>типа для параметров могут указываться статусы </a:t>
            </a:r>
            <a:r>
              <a:rPr lang="ru-RU" b="1" i="1" dirty="0" err="1">
                <a:solidFill>
                  <a:srgbClr val="002060"/>
                </a:solidFill>
              </a:rPr>
              <a:t>ref</a:t>
            </a:r>
            <a:r>
              <a:rPr lang="ru-RU" b="1" i="1" dirty="0">
                <a:solidFill>
                  <a:srgbClr val="002060"/>
                </a:solidFill>
              </a:rPr>
              <a:t>, </a:t>
            </a:r>
            <a:r>
              <a:rPr lang="ru-RU" b="1" i="1" dirty="0" err="1">
                <a:solidFill>
                  <a:srgbClr val="002060"/>
                </a:solidFill>
              </a:rPr>
              <a:t>out</a:t>
            </a:r>
            <a:r>
              <a:rPr lang="ru-RU" b="1" i="1" dirty="0">
                <a:solidFill>
                  <a:srgbClr val="002060"/>
                </a:solidFill>
              </a:rPr>
              <a:t> и </a:t>
            </a:r>
            <a:r>
              <a:rPr lang="ru-RU" b="1" i="1" dirty="0" err="1">
                <a:solidFill>
                  <a:srgbClr val="002060"/>
                </a:solidFill>
              </a:rPr>
              <a:t>params</a:t>
            </a:r>
            <a:r>
              <a:rPr lang="ru-RU" b="1" i="1" dirty="0">
                <a:solidFill>
                  <a:srgbClr val="002060"/>
                </a:solidFill>
              </a:rPr>
              <a:t>.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По </a:t>
            </a:r>
            <a:r>
              <a:rPr lang="ru-RU" b="1" i="1" dirty="0">
                <a:solidFill>
                  <a:srgbClr val="002060"/>
                </a:solidFill>
              </a:rPr>
              <a:t>назначению </a:t>
            </a:r>
            <a:r>
              <a:rPr lang="ru-RU" b="1" dirty="0"/>
              <a:t>параметры делятся на входные, выходные и обновляемые. </a:t>
            </a:r>
            <a:r>
              <a:rPr lang="ru-RU" b="1" i="1" dirty="0">
                <a:solidFill>
                  <a:srgbClr val="002060"/>
                </a:solidFill>
              </a:rPr>
              <a:t>Входные параметры </a:t>
            </a:r>
            <a:r>
              <a:rPr lang="ru-RU" b="1" dirty="0"/>
              <a:t>предназначены для передачи данных методу, их значения в теле метода могут только читаться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Выходные </a:t>
            </a:r>
            <a:r>
              <a:rPr lang="ru-RU" b="1" i="1" dirty="0">
                <a:solidFill>
                  <a:srgbClr val="002060"/>
                </a:solidFill>
              </a:rPr>
              <a:t>параметры </a:t>
            </a:r>
            <a:r>
              <a:rPr lang="ru-RU" b="1" dirty="0"/>
              <a:t>предназначены для вывода результата. Они получают свои значения в ходе выполнения метода. Выходные параметры должны иметь статус </a:t>
            </a:r>
            <a:r>
              <a:rPr lang="ru-RU" b="1" i="1" dirty="0" err="1" smtClean="0">
                <a:solidFill>
                  <a:srgbClr val="002060"/>
                </a:solidFill>
              </a:rPr>
              <a:t>out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Обновляемые </a:t>
            </a:r>
            <a:r>
              <a:rPr lang="ru-RU" b="1" i="1" dirty="0">
                <a:solidFill>
                  <a:srgbClr val="002060"/>
                </a:solidFill>
              </a:rPr>
              <a:t>параметры </a:t>
            </a:r>
            <a:r>
              <a:rPr lang="ru-RU" b="1" dirty="0"/>
              <a:t>выполняют обе функции. Их значения используются в ходе вычислений и обновляются в </a:t>
            </a:r>
            <a:r>
              <a:rPr lang="ru-RU" b="1" dirty="0">
                <a:solidFill>
                  <a:srgbClr val="002060"/>
                </a:solidFill>
              </a:rPr>
              <a:t>результате работы метода</a:t>
            </a:r>
            <a:r>
              <a:rPr lang="ru-RU" b="1" dirty="0" smtClean="0">
                <a:solidFill>
                  <a:srgbClr val="002060"/>
                </a:solidFill>
              </a:rPr>
              <a:t>. Обновляемые параметры должны иметь статус </a:t>
            </a:r>
            <a:r>
              <a:rPr lang="ru-RU" b="1" dirty="0" err="1"/>
              <a:t>ref</a:t>
            </a:r>
            <a:r>
              <a:rPr lang="ru-RU" b="1" dirty="0"/>
              <a:t>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Если </a:t>
            </a:r>
            <a:r>
              <a:rPr lang="ru-RU" b="1" dirty="0"/>
              <a:t>параметр объявлен со статусом </a:t>
            </a:r>
            <a:r>
              <a:rPr lang="ru-RU" b="1" dirty="0" err="1">
                <a:solidFill>
                  <a:srgbClr val="002060"/>
                </a:solidFill>
              </a:rPr>
              <a:t>out</a:t>
            </a:r>
            <a:r>
              <a:rPr lang="ru-RU" b="1" dirty="0"/>
              <a:t>, то в теле метода обязательно должен присутствовать оператор, присваивающий значение этому параметру. В противном случае возникает ошибка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497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3472" y="500042"/>
            <a:ext cx="10848528" cy="6357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Если </a:t>
            </a:r>
            <a:r>
              <a:rPr lang="ru-RU" sz="2400" b="1" dirty="0"/>
              <a:t>метод имеет любой другой тип, отличный от </a:t>
            </a:r>
            <a:r>
              <a:rPr lang="ru-RU" sz="2400" b="1" i="1" dirty="0" err="1">
                <a:solidFill>
                  <a:srgbClr val="002060"/>
                </a:solidFill>
              </a:rPr>
              <a:t>void</a:t>
            </a:r>
            <a:r>
              <a:rPr lang="ru-RU" sz="2400" b="1" dirty="0"/>
              <a:t>, то такой метод обязан вернуть значение этого типа. </a:t>
            </a:r>
          </a:p>
          <a:p>
            <a:pPr marL="0" indent="0">
              <a:buNone/>
            </a:pPr>
            <a:r>
              <a:rPr lang="ru-RU" sz="2400" b="1" dirty="0"/>
              <a:t>Для этого применяется оператор </a:t>
            </a:r>
            <a:r>
              <a:rPr lang="ru-RU" sz="2400" b="1" i="1" dirty="0" err="1">
                <a:solidFill>
                  <a:srgbClr val="002060"/>
                </a:solidFill>
              </a:rPr>
              <a:t>return</a:t>
            </a:r>
            <a:r>
              <a:rPr lang="ru-RU" sz="2400" b="1" dirty="0"/>
              <a:t>, после которого идет возвращаемое значение:</a:t>
            </a:r>
          </a:p>
          <a:p>
            <a:pPr marL="981075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return </a:t>
            </a:r>
            <a:r>
              <a:rPr lang="ru-RU" sz="2400" b="1" i="1" dirty="0">
                <a:solidFill>
                  <a:srgbClr val="002060"/>
                </a:solidFill>
              </a:rPr>
              <a:t>возвращаемое значение;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/>
              <a:t>Пример:     </a:t>
            </a:r>
            <a:endParaRPr lang="en-US" sz="2400" b="1" dirty="0" smtClean="0"/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</a:t>
            </a:r>
            <a:r>
              <a:rPr lang="ru-RU" sz="2400" b="1" dirty="0" smtClean="0"/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static </a:t>
            </a:r>
            <a:r>
              <a:rPr lang="en-US" sz="2400" b="1" i="1" dirty="0">
                <a:solidFill>
                  <a:srgbClr val="002060"/>
                </a:solidFill>
              </a:rPr>
              <a:t>string </a:t>
            </a:r>
            <a:r>
              <a:rPr lang="en-US" sz="2400" b="1" i="1" dirty="0" err="1">
                <a:solidFill>
                  <a:srgbClr val="002060"/>
                </a:solidFill>
              </a:rPr>
              <a:t>GetHello</a:t>
            </a:r>
            <a:r>
              <a:rPr lang="en-US" sz="2400" b="1" i="1" dirty="0" smtClean="0">
                <a:solidFill>
                  <a:srgbClr val="002060"/>
                </a:solidFill>
              </a:rPr>
              <a:t>()                  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return "Hello</a:t>
            </a:r>
            <a:r>
              <a:rPr lang="en-US" sz="2400" b="1" i="1" dirty="0" smtClean="0">
                <a:solidFill>
                  <a:srgbClr val="002060"/>
                </a:solidFill>
              </a:rPr>
              <a:t>";    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static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GetSum</a:t>
            </a:r>
            <a:r>
              <a:rPr lang="en-US" sz="2400" b="1" i="1" dirty="0">
                <a:solidFill>
                  <a:srgbClr val="002060"/>
                </a:solidFill>
              </a:rPr>
              <a:t>()</a:t>
            </a: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14303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x = 2</a:t>
            </a:r>
            <a:r>
              <a:rPr lang="en-US" sz="2400" b="1" i="1" dirty="0" smtClean="0">
                <a:solidFill>
                  <a:srgbClr val="002060"/>
                </a:solidFill>
              </a:rPr>
              <a:t>;</a:t>
            </a:r>
            <a:r>
              <a:rPr lang="ru-RU" sz="2400" b="1" i="1" dirty="0" smtClean="0">
                <a:solidFill>
                  <a:srgbClr val="002060"/>
                </a:solidFill>
              </a:rPr>
              <a:t>                         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14303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y = 3;</a:t>
            </a:r>
          </a:p>
          <a:p>
            <a:pPr marL="14303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z = x + y;</a:t>
            </a:r>
            <a:r>
              <a:rPr lang="ru-RU" sz="2400" b="1" i="1" dirty="0">
                <a:solidFill>
                  <a:srgbClr val="002060"/>
                </a:solidFill>
              </a:rPr>
              <a:t>                                   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14303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return z;</a:t>
            </a:r>
          </a:p>
          <a:p>
            <a:pPr marL="14303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82907" y="-214338"/>
            <a:ext cx="7839635" cy="92869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5771" y="2545866"/>
            <a:ext cx="3625061" cy="3888432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23992" y="2348880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Метод </a:t>
            </a:r>
            <a:r>
              <a:rPr lang="en-US" sz="2400" b="1" i="1" dirty="0" err="1">
                <a:solidFill>
                  <a:srgbClr val="002060"/>
                </a:solidFill>
              </a:rPr>
              <a:t>GetHello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ru-RU" sz="2400" b="1" dirty="0" smtClean="0"/>
              <a:t>имеет тип </a:t>
            </a:r>
            <a:r>
              <a:rPr lang="en-US" sz="2400" b="1" i="1" dirty="0" smtClean="0">
                <a:solidFill>
                  <a:srgbClr val="002060"/>
                </a:solidFill>
              </a:rPr>
              <a:t>string</a:t>
            </a:r>
            <a:r>
              <a:rPr lang="ru-RU" sz="2400" b="1" dirty="0" smtClean="0"/>
              <a:t>, поэтому должен возвратить строку (</a:t>
            </a:r>
            <a:r>
              <a:rPr lang="en-US" sz="2400" b="1" i="1" dirty="0" smtClean="0">
                <a:solidFill>
                  <a:srgbClr val="002060"/>
                </a:solidFill>
              </a:rPr>
              <a:t>“Hello”</a:t>
            </a:r>
            <a:r>
              <a:rPr lang="ru-RU" sz="2400" b="1" i="1" dirty="0" smtClean="0">
                <a:solidFill>
                  <a:srgbClr val="002060"/>
                </a:solidFill>
              </a:rPr>
              <a:t>)</a:t>
            </a:r>
            <a:r>
              <a:rPr lang="ru-RU" sz="2400" b="1" dirty="0" smtClean="0"/>
              <a:t>. </a:t>
            </a:r>
            <a:endParaRPr lang="en-US" sz="2400" b="1" dirty="0" smtClean="0"/>
          </a:p>
          <a:p>
            <a:r>
              <a:rPr lang="ru-RU" sz="2400" b="1" dirty="0" smtClean="0"/>
              <a:t>Метод </a:t>
            </a:r>
            <a:r>
              <a:rPr lang="en-US" sz="2400" b="1" i="1" dirty="0" err="1">
                <a:solidFill>
                  <a:srgbClr val="002060"/>
                </a:solidFill>
              </a:rPr>
              <a:t>GetSum</a:t>
            </a:r>
            <a:r>
              <a:rPr lang="ru-RU" sz="2400" b="1" dirty="0" smtClean="0"/>
              <a:t> имеет тип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ru-RU" sz="2400" b="1" dirty="0" smtClean="0"/>
              <a:t>, поэтому должен возвратить значение типа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ru-RU" sz="2400" b="1" dirty="0" smtClean="0"/>
              <a:t> (целое число).</a:t>
            </a:r>
            <a:endParaRPr lang="ru-RU" sz="2400" b="1" dirty="0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215025" y="4005064"/>
            <a:ext cx="376919" cy="1872208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56856" y="4710335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или</a:t>
            </a:r>
            <a:endParaRPr lang="ru-RU" sz="2400" b="1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72791" y="4284052"/>
            <a:ext cx="3215698" cy="2437590"/>
          </a:xfrm>
          <a:prstGeom prst="rect">
            <a:avLst/>
          </a:prstGeom>
          <a:noFill/>
          <a:ln w="349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static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GetSum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()</a:t>
            </a:r>
          </a:p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x = 2;</a:t>
            </a:r>
          </a:p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y = 3;</a:t>
            </a:r>
          </a:p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return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+mn-lt"/>
              </a:rPr>
              <a:t>  x 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+ y;</a:t>
            </a:r>
          </a:p>
          <a:p>
            <a:pPr marL="361950" marR="0" lv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16" name="Овал 15"/>
          <p:cNvSpPr/>
          <p:nvPr/>
        </p:nvSpPr>
        <p:spPr>
          <a:xfrm>
            <a:off x="8760296" y="5956690"/>
            <a:ext cx="1008112" cy="36004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527222" y="5721211"/>
            <a:ext cx="173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Сложное выражение</a:t>
            </a:r>
            <a:endParaRPr lang="ru-RU" sz="2400" b="1" dirty="0"/>
          </a:p>
        </p:txBody>
      </p:sp>
      <p:sp>
        <p:nvSpPr>
          <p:cNvPr id="18" name="Стрелка влево 17"/>
          <p:cNvSpPr/>
          <p:nvPr/>
        </p:nvSpPr>
        <p:spPr>
          <a:xfrm>
            <a:off x="10022542" y="6021288"/>
            <a:ext cx="609962" cy="216024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2"/>
            <a:ext cx="7839635" cy="85723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1" y="785794"/>
            <a:ext cx="10667999" cy="607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Результат методов, которые возвращают значение, можно присвоить переменным.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33684"/>
              </p:ext>
            </p:extLst>
          </p:nvPr>
        </p:nvGraphicFramePr>
        <p:xfrm>
          <a:off x="1524000" y="1643050"/>
          <a:ext cx="10476656" cy="500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0">
                <a:tc>
                  <a:txBody>
                    <a:bodyPr/>
                    <a:lstStyle/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using System;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namespace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HelloApp</a:t>
                      </a:r>
                      <a:endParaRPr lang="en-US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class Program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{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static void Main(string[]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args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{</a:t>
                      </a:r>
                    </a:p>
                    <a:p>
                      <a:pPr marL="365125" indent="0">
                        <a:buNone/>
                      </a:pPr>
                      <a:r>
                        <a:rPr lang="ru-RU" sz="2400" b="1" i="1" dirty="0" smtClean="0">
                          <a:solidFill>
                            <a:srgbClr val="002060"/>
                          </a:solidFill>
                        </a:rPr>
                        <a:t>             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sum =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GetSum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();</a:t>
                      </a:r>
                    </a:p>
                    <a:p>
                      <a:pPr marL="365125" indent="0">
                        <a:buNone/>
                      </a:pPr>
                      <a:r>
                        <a:rPr lang="ru-RU" sz="2400" b="1" i="1" dirty="0" smtClean="0">
                          <a:solidFill>
                            <a:srgbClr val="002060"/>
                          </a:solidFill>
                        </a:rPr>
                        <a:t>            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Console.WriteLine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(sum);     </a:t>
                      </a:r>
                      <a:r>
                        <a:rPr lang="en-US" sz="24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// 5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   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Console.ReadKey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();</a:t>
                      </a:r>
                    </a:p>
                    <a:p>
                      <a:pPr marL="3651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}</a:t>
                      </a:r>
                      <a:endParaRPr lang="ru-RU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static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GetSum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{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   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x = 2;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   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y = 3;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    return x + y;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    }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}</a:t>
                      </a:r>
                    </a:p>
                    <a:p>
                      <a:pPr marL="898525" indent="0">
                        <a:buNone/>
                      </a:pP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ru-RU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898525" indent="0">
                        <a:buNone/>
                      </a:pPr>
                      <a:endParaRPr lang="ru-RU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898525" indent="0">
                        <a:buNone/>
                      </a:pPr>
                      <a:endParaRPr lang="ru-RU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sz="2400" i="0" dirty="0" smtClean="0">
                          <a:solidFill>
                            <a:schemeClr val="tx1"/>
                          </a:solidFill>
                        </a:rPr>
                        <a:t>Оператор </a:t>
                      </a:r>
                      <a:r>
                        <a:rPr lang="ru-RU" sz="2400" i="1" dirty="0" err="1" smtClean="0">
                          <a:solidFill>
                            <a:srgbClr val="002060"/>
                          </a:solidFill>
                        </a:rPr>
                        <a:t>return</a:t>
                      </a:r>
                      <a:r>
                        <a:rPr lang="ru-RU" sz="2400" i="0" dirty="0" smtClean="0">
                          <a:solidFill>
                            <a:schemeClr val="tx1"/>
                          </a:solidFill>
                        </a:rPr>
                        <a:t> не только возвращает значение, но и производит выход из метода.</a:t>
                      </a:r>
                      <a:endParaRPr lang="ru-RU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03512" y="1714488"/>
            <a:ext cx="5256584" cy="452282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968208" y="1714488"/>
            <a:ext cx="3481045" cy="3226680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9721" y="1000108"/>
            <a:ext cx="8643997" cy="585789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Сокращенная запись методов:</a:t>
            </a:r>
          </a:p>
          <a:p>
            <a:pPr>
              <a:buNone/>
            </a:pPr>
            <a:endParaRPr lang="ru-RU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82907" y="-214338"/>
            <a:ext cx="7839635" cy="133773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69563"/>
              </p:ext>
            </p:extLst>
          </p:nvPr>
        </p:nvGraphicFramePr>
        <p:xfrm>
          <a:off x="1524000" y="1517330"/>
          <a:ext cx="10668000" cy="377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1934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static void </a:t>
                      </a:r>
                      <a:r>
                        <a:rPr lang="en-US" sz="2400" i="1" dirty="0" err="1" smtClean="0">
                          <a:solidFill>
                            <a:srgbClr val="002060"/>
                          </a:solidFill>
                        </a:rPr>
                        <a:t>SayHello</a:t>
                      </a:r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</a:p>
                    <a:p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    </a:t>
                      </a:r>
                      <a:r>
                        <a:rPr lang="en-US" sz="2400" i="1" dirty="0" err="1" smtClean="0">
                          <a:solidFill>
                            <a:srgbClr val="002060"/>
                          </a:solidFill>
                        </a:rPr>
                        <a:t>Console.WriteLine</a:t>
                      </a:r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("Hello");</a:t>
                      </a:r>
                    </a:p>
                    <a:p>
                      <a:r>
                        <a:rPr lang="en-US" sz="2400" i="1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ru-RU" sz="2400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85725" indent="0"/>
                      <a:r>
                        <a:rPr lang="en-US" sz="2300" i="1" dirty="0" smtClean="0">
                          <a:solidFill>
                            <a:srgbClr val="002060"/>
                          </a:solidFill>
                        </a:rPr>
                        <a:t>static void </a:t>
                      </a:r>
                      <a:r>
                        <a:rPr lang="en-US" sz="2300" i="1" dirty="0" err="1" smtClean="0">
                          <a:solidFill>
                            <a:srgbClr val="002060"/>
                          </a:solidFill>
                        </a:rPr>
                        <a:t>SayHello</a:t>
                      </a:r>
                      <a:r>
                        <a:rPr lang="en-US" sz="2300" i="1" dirty="0" smtClean="0">
                          <a:solidFill>
                            <a:srgbClr val="002060"/>
                          </a:solidFill>
                        </a:rPr>
                        <a:t>() =&gt; </a:t>
                      </a:r>
                      <a:r>
                        <a:rPr lang="ru-RU" sz="2300" i="1" dirty="0" smtClean="0">
                          <a:solidFill>
                            <a:srgbClr val="002060"/>
                          </a:solidFill>
                        </a:rPr>
                        <a:t>С</a:t>
                      </a:r>
                      <a:r>
                        <a:rPr lang="en-US" sz="2300" i="1" dirty="0" err="1" smtClean="0">
                          <a:solidFill>
                            <a:srgbClr val="002060"/>
                          </a:solidFill>
                        </a:rPr>
                        <a:t>onsole.WriteLine</a:t>
                      </a:r>
                      <a:r>
                        <a:rPr lang="en-US" sz="2300" i="1" dirty="0" smtClean="0">
                          <a:solidFill>
                            <a:srgbClr val="002060"/>
                          </a:solidFill>
                        </a:rPr>
                        <a:t>("Hello");</a:t>
                      </a:r>
                      <a:endParaRPr lang="ru-RU" sz="2300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88">
                <a:tc>
                  <a:txBody>
                    <a:bodyPr/>
                    <a:lstStyle/>
                    <a:p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934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static string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GetHello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</a:p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    return "hello";</a:t>
                      </a:r>
                    </a:p>
                    <a:p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361950" indent="0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static string </a:t>
                      </a:r>
                      <a:r>
                        <a:rPr lang="en-US" sz="2400" b="1" i="1" dirty="0" err="1" smtClean="0">
                          <a:solidFill>
                            <a:srgbClr val="002060"/>
                          </a:solidFill>
                        </a:rPr>
                        <a:t>GetHello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() =&gt; ("hello"</a:t>
                      </a:r>
                      <a:r>
                        <a:rPr lang="ru-RU" sz="2400" b="1" i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</a:rPr>
                        <a:t>;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1251" y="5852287"/>
            <a:ext cx="109307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400" b="1" dirty="0"/>
              <a:t>Подобным образом </a:t>
            </a:r>
            <a:r>
              <a:rPr lang="ru-RU" sz="2400" b="1" dirty="0" smtClean="0"/>
              <a:t>можно </a:t>
            </a:r>
            <a:r>
              <a:rPr lang="ru-RU" sz="2400" b="1" dirty="0"/>
              <a:t>сокращать методы, которые возвращают </a:t>
            </a:r>
            <a:r>
              <a:rPr lang="ru-RU" sz="2400" b="1" dirty="0" smtClean="0"/>
              <a:t>значение.</a:t>
            </a:r>
            <a:endParaRPr lang="ru-RU" sz="2400" b="1" dirty="0"/>
          </a:p>
        </p:txBody>
      </p:sp>
      <p:sp>
        <p:nvSpPr>
          <p:cNvPr id="6" name="Овал 5"/>
          <p:cNvSpPr/>
          <p:nvPr/>
        </p:nvSpPr>
        <p:spPr>
          <a:xfrm>
            <a:off x="8246715" y="1878732"/>
            <a:ext cx="432048" cy="49301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832304" y="4077072"/>
            <a:ext cx="432048" cy="49301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фильм 7">
            <a:hlinkClick r:id="rId2" highlightClick="1"/>
          </p:cNvPr>
          <p:cNvSpPr/>
          <p:nvPr/>
        </p:nvSpPr>
        <p:spPr>
          <a:xfrm>
            <a:off x="11280576" y="6277019"/>
            <a:ext cx="882799" cy="560509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15480" y="1460338"/>
            <a:ext cx="4104456" cy="3831440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629794" y="1460338"/>
            <a:ext cx="6442869" cy="1176574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29794" y="3735293"/>
            <a:ext cx="6442869" cy="1176574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2"/>
            <a:ext cx="9144000" cy="100010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Методы: передача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40016" y="928670"/>
            <a:ext cx="5951984" cy="5929330"/>
          </a:xfrm>
          <a:ln w="34925">
            <a:solidFill>
              <a:srgbClr val="002060"/>
            </a:solidFill>
          </a:ln>
        </p:spPr>
        <p:txBody>
          <a:bodyPr>
            <a:normAutofit fontScale="92500" lnSpcReduction="20000"/>
          </a:bodyPr>
          <a:lstStyle/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class Program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static void Main(string[] </a:t>
            </a:r>
            <a:r>
              <a:rPr lang="en-US" b="1" i="1" dirty="0" err="1" smtClean="0">
                <a:solidFill>
                  <a:srgbClr val="002060"/>
                </a:solidFill>
              </a:rPr>
              <a:t>args</a:t>
            </a:r>
            <a:r>
              <a:rPr lang="en-US" b="1" i="1" dirty="0" smtClean="0">
                <a:solidFill>
                  <a:srgbClr val="002060"/>
                </a:solidFill>
              </a:rPr>
              <a:t>)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{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result = Sum(10, 15);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(result); 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// 25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 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Console.ReadKey</a:t>
            </a:r>
            <a:r>
              <a:rPr lang="en-US" b="1" i="1" dirty="0" smtClean="0">
                <a:solidFill>
                  <a:srgbClr val="002060"/>
                </a:solidFill>
              </a:rPr>
              <a:t>();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}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static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Sum(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x,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y)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{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return x + y;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}</a:t>
            </a:r>
          </a:p>
          <a:p>
            <a:pPr marL="709613" indent="47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92867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Параметры позволяют передать в метод некоторые входные данные</a:t>
            </a:r>
            <a:r>
              <a:rPr lang="ru-RU" sz="2400" b="1" dirty="0" smtClean="0"/>
              <a:t>.</a:t>
            </a:r>
          </a:p>
          <a:p>
            <a:r>
              <a:rPr lang="ru-RU" sz="2400" b="1" dirty="0"/>
              <a:t>Значения, которые передаются параметрам, </a:t>
            </a:r>
            <a:r>
              <a:rPr lang="ru-RU" sz="2400" b="1" dirty="0" smtClean="0"/>
              <a:t>называются</a:t>
            </a:r>
            <a:r>
              <a:rPr lang="ru-RU" sz="2400" b="1" dirty="0"/>
              <a:t> </a:t>
            </a:r>
            <a:r>
              <a:rPr lang="ru-RU" sz="2400" b="1" i="1" dirty="0">
                <a:solidFill>
                  <a:srgbClr val="002060"/>
                </a:solidFill>
              </a:rPr>
              <a:t>аргументами. 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125071956"/>
              </p:ext>
            </p:extLst>
          </p:nvPr>
        </p:nvGraphicFramePr>
        <p:xfrm>
          <a:off x="111002" y="2977509"/>
          <a:ext cx="59766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176" y="5534561"/>
            <a:ext cx="6052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Передаваемые параметру значения могут представлять значения переменных или результат работы сложных выражений, которые возвращают некоторое </a:t>
            </a:r>
            <a:r>
              <a:rPr lang="ru-RU" sz="2000" b="1" i="1" dirty="0" smtClean="0"/>
              <a:t>значение.</a:t>
            </a:r>
            <a:endParaRPr lang="ru-RU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496" y="1"/>
            <a:ext cx="9771893" cy="133773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ФОРМАЛЬНЫЕ И ФАКТИЧЕСКИЕ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552" y="1196752"/>
            <a:ext cx="9577064" cy="4980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Между формальными и фактическими параметрами должно быть соответствие по количеству, порядку следования, статусу и типу параметров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 </a:t>
            </a:r>
            <a:r>
              <a:rPr lang="ru-RU" b="1" dirty="0">
                <a:solidFill>
                  <a:srgbClr val="002060"/>
                </a:solidFill>
              </a:rPr>
              <a:t>Соответствие по количеству </a:t>
            </a:r>
            <a:r>
              <a:rPr lang="ru-RU" b="1" dirty="0"/>
              <a:t>означает, что количество фактических параметров должно быть не меньше, чем количество формальных параметров, причем, если их больше, то последний из формальных параметров должен иметь статус </a:t>
            </a:r>
            <a:r>
              <a:rPr lang="ru-RU" b="1" i="1" dirty="0" err="1" smtClean="0">
                <a:solidFill>
                  <a:srgbClr val="002060"/>
                </a:solidFill>
              </a:rPr>
              <a:t>params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 </a:t>
            </a:r>
            <a:r>
              <a:rPr lang="ru-RU" b="1" dirty="0" smtClean="0">
                <a:solidFill>
                  <a:srgbClr val="002060"/>
                </a:solidFill>
              </a:rPr>
              <a:t>Соответствие </a:t>
            </a:r>
            <a:r>
              <a:rPr lang="ru-RU" b="1" dirty="0">
                <a:solidFill>
                  <a:srgbClr val="002060"/>
                </a:solidFill>
              </a:rPr>
              <a:t>по порядку </a:t>
            </a:r>
            <a:r>
              <a:rPr lang="ru-RU" b="1" dirty="0"/>
              <a:t>следования означает, что если формальных параметров n, то каждому i-тому формальному параметру (для всех i от 1 до n-1) соответствует i-</a:t>
            </a:r>
            <a:r>
              <a:rPr lang="ru-RU" b="1" dirty="0" err="1"/>
              <a:t>тый</a:t>
            </a:r>
            <a:r>
              <a:rPr lang="ru-RU" b="1" dirty="0"/>
              <a:t> фактический параметр. Последнему формальному </a:t>
            </a:r>
            <a:r>
              <a:rPr lang="ru-RU" b="1" dirty="0" smtClean="0"/>
              <a:t>параметру</a:t>
            </a:r>
            <a:r>
              <a:rPr lang="ru-RU" b="1" dirty="0"/>
              <a:t>, при условии, что он объявлен с ключевым словом </a:t>
            </a:r>
            <a:r>
              <a:rPr lang="ru-RU" b="1" dirty="0" err="1"/>
              <a:t>params</a:t>
            </a:r>
            <a:r>
              <a:rPr lang="ru-RU" b="1" dirty="0"/>
              <a:t>, соответствуют все оставшиеся фактические </a:t>
            </a:r>
            <a:r>
              <a:rPr lang="ru-RU" b="1" dirty="0" smtClean="0"/>
              <a:t>параметры.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53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2"/>
            <a:ext cx="9144000" cy="85723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МЕТОДЫ: ПЕРЕДАЧА ПАРАМЕТРОВ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857233"/>
            <a:ext cx="10297144" cy="57864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Передача параметров по значению: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class Program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static void Main(string[] </a:t>
            </a:r>
            <a:r>
              <a:rPr lang="en-US" b="1" i="1" dirty="0" err="1" smtClean="0">
                <a:solidFill>
                  <a:srgbClr val="002060"/>
                </a:solidFill>
              </a:rPr>
              <a:t>args</a:t>
            </a:r>
            <a:r>
              <a:rPr lang="en-US" b="1" i="1" dirty="0" smtClean="0">
                <a:solidFill>
                  <a:srgbClr val="002060"/>
                </a:solidFill>
              </a:rPr>
              <a:t>)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{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Sum(10, 15);     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</a:rPr>
              <a:t>параметры передаются по значению</a:t>
            </a:r>
          </a:p>
          <a:p>
            <a:pPr marL="896938" indent="1588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   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Console.ReadKey</a:t>
            </a:r>
            <a:r>
              <a:rPr lang="en-US" b="1" i="1" dirty="0" smtClean="0">
                <a:solidFill>
                  <a:srgbClr val="002060"/>
                </a:solidFill>
              </a:rPr>
              <a:t>();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}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static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Sum(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x,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y)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{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return x + y;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}</a:t>
            </a:r>
          </a:p>
          <a:p>
            <a:pPr marL="896938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616" y="1268760"/>
            <a:ext cx="9361040" cy="5446959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43209" y="836712"/>
            <a:ext cx="8929717" cy="58579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b="1" dirty="0" smtClean="0"/>
              <a:t>Передача параметров по ссылке: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static void Main(string[] </a:t>
            </a:r>
            <a:r>
              <a:rPr lang="en-US" b="1" i="1" dirty="0" err="1" smtClean="0">
                <a:solidFill>
                  <a:srgbClr val="002060"/>
                </a:solidFill>
              </a:rPr>
              <a:t>args</a:t>
            </a:r>
            <a:r>
              <a:rPr lang="en-US" b="1" i="1" dirty="0" smtClean="0">
                <a:solidFill>
                  <a:srgbClr val="002060"/>
                </a:solidFill>
              </a:rPr>
              <a:t>)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x = 10;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y = 15;</a:t>
            </a:r>
          </a:p>
          <a:p>
            <a:pPr marL="896938" indent="1588"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Addition(</a:t>
            </a:r>
            <a:r>
              <a:rPr lang="en-US" b="1" i="1" dirty="0" smtClean="0">
                <a:solidFill>
                  <a:srgbClr val="C00000"/>
                </a:solidFill>
              </a:rPr>
              <a:t>ref </a:t>
            </a:r>
            <a:r>
              <a:rPr lang="en-US" b="1" i="1" dirty="0" smtClean="0">
                <a:solidFill>
                  <a:srgbClr val="002060"/>
                </a:solidFill>
              </a:rPr>
              <a:t>x, y); </a:t>
            </a:r>
            <a:r>
              <a:rPr lang="ru-RU" b="1" i="1" dirty="0" smtClean="0">
                <a:solidFill>
                  <a:srgbClr val="002060"/>
                </a:solidFill>
              </a:rPr>
              <a:t>       </a:t>
            </a:r>
            <a:r>
              <a:rPr lang="en-US" sz="3100" b="1" i="1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sz="3100" b="1" i="1" dirty="0">
                <a:solidFill>
                  <a:schemeClr val="accent6">
                    <a:lumMod val="50000"/>
                  </a:schemeClr>
                </a:solidFill>
              </a:rPr>
              <a:t>вызов метода</a:t>
            </a:r>
          </a:p>
          <a:p>
            <a:pPr marL="812800" indent="1588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(x);   // 25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Console.ReadLine</a:t>
            </a:r>
            <a:r>
              <a:rPr lang="en-US" b="1" i="1" dirty="0" smtClean="0">
                <a:solidFill>
                  <a:srgbClr val="002060"/>
                </a:solidFill>
              </a:rPr>
              <a:t>();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</a:p>
          <a:p>
            <a:pPr marL="896938" indent="1588">
              <a:lnSpc>
                <a:spcPct val="100000"/>
              </a:lnSpc>
              <a:buNone/>
            </a:pPr>
            <a:r>
              <a:rPr lang="en-US" sz="3100" b="1" i="1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sz="3100" b="1" i="1" dirty="0">
                <a:solidFill>
                  <a:schemeClr val="accent6">
                    <a:lumMod val="50000"/>
                  </a:schemeClr>
                </a:solidFill>
              </a:rPr>
              <a:t>параметр </a:t>
            </a:r>
            <a:r>
              <a:rPr lang="en-US" sz="3100" b="1" i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ru-RU" sz="3100" b="1" i="1" dirty="0">
                <a:solidFill>
                  <a:schemeClr val="accent6">
                    <a:lumMod val="50000"/>
                  </a:schemeClr>
                </a:solidFill>
              </a:rPr>
              <a:t>передается по ссылке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static void Addition(</a:t>
            </a:r>
            <a:r>
              <a:rPr lang="en-US" b="1" i="1" dirty="0" smtClean="0">
                <a:solidFill>
                  <a:srgbClr val="C00000"/>
                </a:solidFill>
              </a:rPr>
              <a:t>ref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x,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y)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x += y;</a:t>
            </a:r>
          </a:p>
          <a:p>
            <a:pPr marL="812800" indent="1588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  <a:endParaRPr lang="ru-RU" b="1" i="1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19536" y="70803"/>
            <a:ext cx="9144000" cy="92866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МЕТОДЫ: ПЕРЕДАЧА ПАРАМЕТРОВ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9616" y="1162232"/>
            <a:ext cx="8784976" cy="5446959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4768552"/>
            <a:ext cx="3240222" cy="20815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90871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568" y="908720"/>
            <a:ext cx="9146232" cy="526824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Модульное программирование </a:t>
            </a:r>
            <a:r>
              <a:rPr lang="ru-RU" b="1" dirty="0"/>
              <a:t>– это процесс разделения программы на логические части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Модульное программирование основано на понятии </a:t>
            </a:r>
            <a:r>
              <a:rPr lang="ru-RU" b="1" i="1" dirty="0">
                <a:solidFill>
                  <a:srgbClr val="002060"/>
                </a:solidFill>
              </a:rPr>
              <a:t>модуля</a:t>
            </a:r>
            <a:r>
              <a:rPr lang="ru-RU" b="1" dirty="0"/>
              <a:t> </a:t>
            </a:r>
            <a:r>
              <a:rPr lang="ru-RU" b="1" dirty="0" smtClean="0"/>
              <a:t>-</a:t>
            </a:r>
            <a:r>
              <a:rPr lang="ru-RU" b="1" dirty="0"/>
              <a:t> программы или функционально завершенного фрагмента программы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Модуль </a:t>
            </a:r>
            <a:r>
              <a:rPr lang="ru-RU" b="1" dirty="0"/>
              <a:t>- это </a:t>
            </a:r>
            <a:r>
              <a:rPr lang="ru-RU" b="1" dirty="0" smtClean="0"/>
              <a:t>фрагмент </a:t>
            </a:r>
            <a:r>
              <a:rPr lang="ru-RU" b="1" dirty="0"/>
              <a:t>программного текста, являющийся строительным блоком для физической структуры системы.</a:t>
            </a:r>
          </a:p>
          <a:p>
            <a:pPr marL="0" indent="0">
              <a:buNone/>
            </a:pPr>
            <a:r>
              <a:rPr lang="ru-RU" b="1" dirty="0"/>
              <a:t>Модули можно разрабатывать на различных языках программирования и отдельно компилировать. </a:t>
            </a:r>
          </a:p>
        </p:txBody>
      </p:sp>
    </p:spTree>
    <p:extLst>
      <p:ext uri="{BB962C8B-B14F-4D97-AF65-F5344CB8AC3E}">
        <p14:creationId xmlns:p14="http://schemas.microsoft.com/office/powerpoint/2010/main" val="939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83632" y="836712"/>
            <a:ext cx="8857709" cy="59861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70000"/>
              </a:lnSpc>
              <a:buFont typeface="+mj-lt"/>
              <a:buAutoNum type="arabicPeriod" startAt="3"/>
            </a:pPr>
            <a:r>
              <a:rPr lang="ru-RU" sz="2400" b="1" dirty="0"/>
              <a:t>Определение выходных параметров:</a:t>
            </a:r>
          </a:p>
          <a:p>
            <a:pPr marL="631825" indent="0">
              <a:lnSpc>
                <a:spcPct val="70000"/>
              </a:lnSpc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631825" indent="0">
              <a:lnSpc>
                <a:spcPct val="70000"/>
              </a:lnSpc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static </a:t>
            </a:r>
            <a:r>
              <a:rPr lang="en-US" sz="2400" b="1" i="1" dirty="0">
                <a:solidFill>
                  <a:srgbClr val="002060"/>
                </a:solidFill>
              </a:rPr>
              <a:t>void Sum(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x,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y, </a:t>
            </a:r>
            <a:r>
              <a:rPr lang="en-US" sz="2400" b="1" i="1" dirty="0">
                <a:solidFill>
                  <a:srgbClr val="C00000"/>
                </a:solidFill>
              </a:rPr>
              <a:t>out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a)</a:t>
            </a:r>
          </a:p>
          <a:p>
            <a:pPr marL="631825" indent="0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631825" indent="0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a = x + y;</a:t>
            </a:r>
          </a:p>
          <a:p>
            <a:pPr marL="631825" indent="0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1790700" indent="4763" fontAlgn="base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static </a:t>
            </a:r>
            <a:r>
              <a:rPr lang="en-US" sz="2400" b="1" i="1" dirty="0">
                <a:solidFill>
                  <a:srgbClr val="002060"/>
                </a:solidFill>
              </a:rPr>
              <a:t>void Main(string[] </a:t>
            </a:r>
            <a:r>
              <a:rPr lang="en-US" sz="2400" b="1" i="1" dirty="0" err="1">
                <a:solidFill>
                  <a:srgbClr val="002060"/>
                </a:solidFill>
              </a:rPr>
              <a:t>args</a:t>
            </a:r>
            <a:r>
              <a:rPr lang="en-US" sz="2400" b="1" i="1" dirty="0">
                <a:solidFill>
                  <a:srgbClr val="002060"/>
                </a:solidFill>
              </a:rPr>
              <a:t>)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x = 10;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z;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Sum(x, 15, </a:t>
            </a:r>
            <a:r>
              <a:rPr lang="en-US" sz="2400" b="1" i="1" dirty="0">
                <a:solidFill>
                  <a:srgbClr val="C00000"/>
                </a:solidFill>
              </a:rPr>
              <a:t>out</a:t>
            </a:r>
            <a:r>
              <a:rPr lang="en-US" sz="2400" b="1" i="1" dirty="0">
                <a:solidFill>
                  <a:srgbClr val="002060"/>
                </a:solidFill>
              </a:rPr>
              <a:t> z);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(z);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</a:rPr>
              <a:t>Console.ReadKey</a:t>
            </a:r>
            <a:r>
              <a:rPr lang="en-US" sz="2400" b="1" i="1" dirty="0">
                <a:solidFill>
                  <a:srgbClr val="002060"/>
                </a:solidFill>
              </a:rPr>
              <a:t>();</a:t>
            </a:r>
          </a:p>
          <a:p>
            <a:pPr marL="1790700" indent="4763" fontAlgn="base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</a:p>
          <a:p>
            <a:pPr marL="631825" indent="0">
              <a:lnSpc>
                <a:spcPct val="70000"/>
              </a:lnSpc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35560" y="50919"/>
            <a:ext cx="9144000" cy="78579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МЕТОДЫ: ПЕРЕДАЧА ПАРАМЕТРОВ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15680" y="1375889"/>
            <a:ext cx="5976664" cy="5446959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Управляющая кнопка: фильм 1">
            <a:hlinkClick r:id="rId2" highlightClick="1"/>
          </p:cNvPr>
          <p:cNvSpPr/>
          <p:nvPr/>
        </p:nvSpPr>
        <p:spPr>
          <a:xfrm>
            <a:off x="11496600" y="6381328"/>
            <a:ext cx="576064" cy="334391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440" y="260648"/>
            <a:ext cx="10452847" cy="10527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ПЕРЕГРУЗКА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196752"/>
            <a:ext cx="9865096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Метод называется </a:t>
            </a:r>
            <a:r>
              <a:rPr lang="ru-RU" sz="2400" b="1" i="1" dirty="0">
                <a:solidFill>
                  <a:srgbClr val="002060"/>
                </a:solidFill>
              </a:rPr>
              <a:t>перегруженным,</a:t>
            </a:r>
            <a:r>
              <a:rPr lang="ru-RU" sz="2400" b="1" dirty="0"/>
              <a:t> если существуют несколько его реализаций, отличающиеся количеством параметров или их типом</a:t>
            </a:r>
            <a:r>
              <a:rPr lang="ru-RU" sz="24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/>
              <a:t>Наличие </a:t>
            </a:r>
            <a:r>
              <a:rPr lang="ru-RU" sz="2400" b="1" dirty="0"/>
              <a:t>нескольких реализаций называется </a:t>
            </a:r>
            <a:r>
              <a:rPr lang="ru-RU" sz="2400" b="1" i="1" dirty="0">
                <a:solidFill>
                  <a:srgbClr val="002060"/>
                </a:solidFill>
              </a:rPr>
              <a:t>перегрузкой метода.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/>
              <a:t>Количество </a:t>
            </a:r>
            <a:r>
              <a:rPr lang="ru-RU" sz="2400" b="1" dirty="0"/>
              <a:t>перегрузок – это количество реализаций</a:t>
            </a:r>
            <a:r>
              <a:rPr lang="ru-RU" sz="24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И</a:t>
            </a:r>
            <a:r>
              <a:rPr lang="ru-RU" sz="2400" b="1" dirty="0" smtClean="0"/>
              <a:t>мя </a:t>
            </a:r>
            <a:r>
              <a:rPr lang="ru-RU" sz="2400" b="1" dirty="0"/>
              <a:t>метода обычно отражает суть выполняемых </a:t>
            </a:r>
            <a:r>
              <a:rPr lang="ru-RU" sz="2400" b="1" dirty="0" smtClean="0"/>
              <a:t>действий          действия </a:t>
            </a:r>
            <a:r>
              <a:rPr lang="ru-RU" sz="2400" b="1" dirty="0"/>
              <a:t>могут выполняться для разных количеств параметров разного </a:t>
            </a:r>
            <a:r>
              <a:rPr lang="ru-RU" sz="2400" b="1" dirty="0" smtClean="0"/>
              <a:t>типа         использование </a:t>
            </a:r>
            <a:r>
              <a:rPr lang="ru-RU" sz="2400" b="1" dirty="0"/>
              <a:t>одного и того же имени     </a:t>
            </a:r>
            <a:r>
              <a:rPr lang="ru-RU" sz="2400" b="1" dirty="0" smtClean="0"/>
              <a:t>      разные </a:t>
            </a:r>
            <a:r>
              <a:rPr lang="ru-RU" sz="2400" b="1" dirty="0"/>
              <a:t>реализации</a:t>
            </a:r>
            <a:r>
              <a:rPr lang="ru-RU" sz="24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Большинство используемых методов являются </a:t>
            </a:r>
            <a:r>
              <a:rPr lang="ru-RU" sz="2400" b="1" dirty="0" smtClean="0"/>
              <a:t>перегруженными.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При разработке перегруженных методов нужно приводить все требуемые реализации. </a:t>
            </a:r>
            <a:endParaRPr lang="ru-RU" sz="2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10272464" y="305362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855640" y="3775347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8832304" y="37890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552" y="806848"/>
            <a:ext cx="9290249" cy="5196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Пример </a:t>
            </a:r>
            <a:r>
              <a:rPr lang="ru-RU" sz="2400" b="1" dirty="0"/>
              <a:t>метода с тремя перегрузками</a:t>
            </a:r>
            <a:r>
              <a:rPr lang="ru-RU" sz="2400" b="1" dirty="0" smtClean="0"/>
              <a:t>:</a:t>
            </a: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static 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f(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x</a:t>
            </a:r>
            <a:r>
              <a:rPr lang="en-US" sz="2000" b="1" i="1" dirty="0" smtClean="0">
                <a:solidFill>
                  <a:srgbClr val="002060"/>
                </a:solidFill>
              </a:rPr>
              <a:t>)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{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return </a:t>
            </a:r>
            <a:r>
              <a:rPr lang="en-US" sz="2000" b="1" i="1" dirty="0">
                <a:solidFill>
                  <a:srgbClr val="002060"/>
                </a:solidFill>
              </a:rPr>
              <a:t>(x</a:t>
            </a:r>
            <a:r>
              <a:rPr lang="en-US" sz="2000" b="1" i="1" dirty="0" smtClean="0">
                <a:solidFill>
                  <a:srgbClr val="002060"/>
                </a:solidFill>
              </a:rPr>
              <a:t>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}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static 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f(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x, 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y)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{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</a:t>
            </a:r>
            <a:r>
              <a:rPr lang="en-US" sz="2000" b="1" i="1" dirty="0" smtClean="0">
                <a:solidFill>
                  <a:srgbClr val="002060"/>
                </a:solidFill>
              </a:rPr>
              <a:t>return </a:t>
            </a:r>
            <a:r>
              <a:rPr lang="en-US" sz="2000" b="1" i="1" dirty="0">
                <a:solidFill>
                  <a:srgbClr val="002060"/>
                </a:solidFill>
              </a:rPr>
              <a:t>(x*y</a:t>
            </a:r>
            <a:r>
              <a:rPr lang="en-US" sz="2000" b="1" i="1" dirty="0" smtClean="0">
                <a:solidFill>
                  <a:srgbClr val="002060"/>
                </a:solidFill>
              </a:rPr>
              <a:t>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}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static </a:t>
            </a:r>
            <a:r>
              <a:rPr lang="en-US" sz="2000" b="1" i="1" dirty="0">
                <a:solidFill>
                  <a:srgbClr val="002060"/>
                </a:solidFill>
              </a:rPr>
              <a:t>double f(double x</a:t>
            </a:r>
            <a:r>
              <a:rPr lang="en-US" sz="2000" b="1" i="1" dirty="0" smtClean="0">
                <a:solidFill>
                  <a:srgbClr val="002060"/>
                </a:solidFill>
              </a:rPr>
              <a:t>)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{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return (x*x</a:t>
            </a:r>
            <a:r>
              <a:rPr lang="en-US" sz="2000" b="1" i="1" dirty="0" smtClean="0">
                <a:solidFill>
                  <a:srgbClr val="002060"/>
                </a:solidFill>
              </a:rPr>
              <a:t>);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</a:p>
          <a:p>
            <a:pPr marL="6254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}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10452847" cy="93306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ПЕРЕГРУЗКА МЕТОДОВ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9616" y="1196752"/>
            <a:ext cx="2880320" cy="4008347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67809" y="1187684"/>
            <a:ext cx="633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 </a:t>
            </a:r>
            <a:r>
              <a:rPr lang="ru-RU" b="1" dirty="0"/>
              <a:t>случае </a:t>
            </a:r>
            <a:r>
              <a:rPr lang="ru-RU" b="1" dirty="0" smtClean="0"/>
              <a:t>перегруженного </a:t>
            </a:r>
            <a:r>
              <a:rPr lang="ru-RU" b="1" dirty="0"/>
              <a:t>метода знание имени недостаточно, так как оно не уникально. Уникальной характеристикой перегруженных методов является их сигнатура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 </a:t>
            </a:r>
            <a:r>
              <a:rPr lang="ru-RU" b="1" i="1" dirty="0">
                <a:solidFill>
                  <a:srgbClr val="002060"/>
                </a:solidFill>
              </a:rPr>
              <a:t>Сигнатура </a:t>
            </a:r>
            <a:r>
              <a:rPr lang="ru-RU" b="1" dirty="0"/>
              <a:t>– это имя метода совместно с типом каждого параметра, причем тип возвращаемого значения не входит в сигнатуру.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79777" y="3140968"/>
            <a:ext cx="662473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static void Main(string[] </a:t>
            </a:r>
            <a:r>
              <a:rPr lang="en-US" sz="2000" b="1" i="1" dirty="0" err="1">
                <a:solidFill>
                  <a:srgbClr val="002060"/>
                </a:solidFill>
              </a:rPr>
              <a:t>args</a:t>
            </a:r>
            <a:r>
              <a:rPr lang="en-US" sz="2000" b="1" i="1" dirty="0">
                <a:solidFill>
                  <a:srgbClr val="002060"/>
                </a:solidFill>
              </a:rPr>
              <a:t>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625475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 { 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a = 10, b = 5; 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long c; float d; 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double e;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 c = a;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 d = a; 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96938">
              <a:lnSpc>
                <a:spcPct val="110000"/>
              </a:lnSpc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e = a;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("f={0},f={1},f={2},f={3},f={4}", f(a), f(</a:t>
            </a:r>
            <a:r>
              <a:rPr lang="en-US" sz="2000" b="1" i="1" dirty="0" err="1">
                <a:solidFill>
                  <a:srgbClr val="002060"/>
                </a:solidFill>
              </a:rPr>
              <a:t>a,b</a:t>
            </a:r>
            <a:r>
              <a:rPr lang="en-US" sz="2000" b="1" i="1" dirty="0">
                <a:solidFill>
                  <a:srgbClr val="002060"/>
                </a:solidFill>
              </a:rPr>
              <a:t>), f(c), f(d), f(e));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625475">
              <a:lnSpc>
                <a:spcPct val="110000"/>
              </a:lnSpc>
            </a:pPr>
            <a:r>
              <a:rPr lang="en-US" sz="2000" b="1" i="1" dirty="0" smtClean="0">
                <a:solidFill>
                  <a:srgbClr val="002060"/>
                </a:solidFill>
              </a:rPr>
              <a:t>} 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55840" y="3183673"/>
            <a:ext cx="6048672" cy="3674327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83671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836712"/>
            <a:ext cx="9578280" cy="58326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Уже в первом программируемом компьютере (аналитической машине Ч. Бэббиджа) была заложена возможность повторного использования перфокарт с наборами команд.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В </a:t>
            </a:r>
            <a:r>
              <a:rPr lang="ru-RU" b="1" dirty="0"/>
              <a:t>современных языках программирования набор команд, который предполагается использовать многократно, записывается в виде </a:t>
            </a:r>
            <a:r>
              <a:rPr lang="ru-RU" b="1" i="1" dirty="0">
                <a:solidFill>
                  <a:srgbClr val="002060"/>
                </a:solidFill>
              </a:rPr>
              <a:t>подпрограммы.</a:t>
            </a:r>
            <a:r>
              <a:rPr lang="ru-RU" b="1" dirty="0"/>
              <a:t>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Повторное </a:t>
            </a:r>
            <a:r>
              <a:rPr lang="ru-RU" b="1" dirty="0"/>
              <a:t>использование отлаженного кода позволяет сократить время разработки программы, а также ее размер.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Детали </a:t>
            </a:r>
            <a:r>
              <a:rPr lang="ru-RU" b="1" dirty="0"/>
              <a:t>вычислений, производимых подпрограммой, заменяются в основной программе оператором вызова соответствующей подпрограммы. </a:t>
            </a:r>
            <a:endParaRPr lang="ru-RU" b="1" dirty="0" smtClean="0"/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Использование подпрограмм улучшает </a:t>
            </a:r>
            <a:r>
              <a:rPr lang="ru-RU" b="1" i="1" dirty="0">
                <a:solidFill>
                  <a:srgbClr val="002060"/>
                </a:solidFill>
              </a:rPr>
              <a:t>читабельность программы и позволяет абстрагироваться от деталей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20307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425893"/>
            <a:ext cx="8928993" cy="540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Подпрограммы нужны для того, чтобы </a:t>
            </a:r>
            <a:r>
              <a:rPr lang="ru-RU" b="1" dirty="0" smtClean="0"/>
              <a:t>                         упростить </a:t>
            </a:r>
            <a:r>
              <a:rPr lang="ru-RU" b="1" dirty="0"/>
              <a:t>структуру программы и </a:t>
            </a:r>
            <a:r>
              <a:rPr lang="ru-RU" b="1" dirty="0" smtClean="0"/>
              <a:t>облегчить                              </a:t>
            </a:r>
            <a:r>
              <a:rPr lang="ru-RU" b="1" dirty="0"/>
              <a:t>ее отладку.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В </a:t>
            </a:r>
            <a:r>
              <a:rPr lang="ru-RU" b="1" dirty="0"/>
              <a:t>виде подпрограмм оформляются </a:t>
            </a:r>
            <a:r>
              <a:rPr lang="ru-RU" b="1" dirty="0" smtClean="0"/>
              <a:t>                              логически </a:t>
            </a:r>
            <a:r>
              <a:rPr lang="ru-RU" b="1" dirty="0"/>
              <a:t>законченные части программы.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Подпрограмма</a:t>
            </a:r>
            <a:r>
              <a:rPr lang="ru-RU" b="1" dirty="0"/>
              <a:t> </a:t>
            </a:r>
            <a:r>
              <a:rPr lang="ru-RU" b="1" dirty="0" smtClean="0"/>
              <a:t>- </a:t>
            </a:r>
            <a:r>
              <a:rPr lang="ru-RU" b="1" dirty="0"/>
              <a:t>это фрагмент кода, к которому можно обратиться по имени.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Подпрограмма описывается </a:t>
            </a:r>
            <a:r>
              <a:rPr lang="ru-RU" b="1" dirty="0"/>
              <a:t>один раз, а вызываться может столько раз, сколько необходимо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Одна </a:t>
            </a:r>
            <a:r>
              <a:rPr lang="ru-RU" b="1" dirty="0"/>
              <a:t>и та же </a:t>
            </a:r>
            <a:r>
              <a:rPr lang="ru-RU" b="1" i="1" dirty="0"/>
              <a:t>подпрограмма</a:t>
            </a:r>
            <a:r>
              <a:rPr lang="ru-RU" b="1" dirty="0"/>
              <a:t> может обрабатывать различные данные, переданные ей в качестве аргументов.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Подпрограмма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24284099"/>
              </p:ext>
            </p:extLst>
          </p:nvPr>
        </p:nvGraphicFramePr>
        <p:xfrm>
          <a:off x="9192344" y="188640"/>
          <a:ext cx="2830117" cy="314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8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80153"/>
              </p:ext>
            </p:extLst>
          </p:nvPr>
        </p:nvGraphicFramePr>
        <p:xfrm>
          <a:off x="2207568" y="1196752"/>
          <a:ext cx="8928992" cy="239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90871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ПРОГРАММИРОВАНИЕ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2357" y="4077072"/>
            <a:ext cx="3621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Каждый модуль решал </a:t>
            </a:r>
            <a:r>
              <a:rPr lang="ru-RU" sz="2000" b="1" dirty="0"/>
              <a:t>некоторую вспомогательную задачу, т.е. </a:t>
            </a:r>
            <a:r>
              <a:rPr lang="ru-RU" sz="2000" b="1" dirty="0" smtClean="0"/>
              <a:t>обладал </a:t>
            </a:r>
            <a:r>
              <a:rPr lang="ru-RU" sz="2000" b="1" dirty="0"/>
              <a:t>определенной функциональностью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Из модулей строились программы.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137008133"/>
              </p:ext>
            </p:extLst>
          </p:nvPr>
        </p:nvGraphicFramePr>
        <p:xfrm>
          <a:off x="5303912" y="3911581"/>
          <a:ext cx="6624736" cy="2545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93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ОБЪЕКТНО-ОРИЕНТИРОВАННОЕ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465729"/>
            <a:ext cx="9937104" cy="47112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С развитием объектно-ориентированного программирования в роли архитектурного модуля начал выступать </a:t>
            </a:r>
            <a:r>
              <a:rPr lang="ru-RU" b="1" i="1" dirty="0">
                <a:solidFill>
                  <a:srgbClr val="002060"/>
                </a:solidFill>
              </a:rPr>
              <a:t>класс.</a:t>
            </a:r>
            <a:r>
              <a:rPr lang="ru-RU" b="1" dirty="0"/>
              <a:t>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Программа </a:t>
            </a:r>
            <a:r>
              <a:rPr lang="ru-RU" b="1" dirty="0"/>
              <a:t>начала строиться из классов.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Процедуры и функции связываются теперь с классом, обеспечивая функциональность данных класса, и называются его </a:t>
            </a:r>
            <a:r>
              <a:rPr lang="ru-RU" b="1" i="1" dirty="0">
                <a:solidFill>
                  <a:srgbClr val="002060"/>
                </a:solidFill>
              </a:rPr>
              <a:t>методами</a:t>
            </a:r>
            <a:r>
              <a:rPr lang="ru-RU" b="1" dirty="0"/>
              <a:t>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В C# процедуры и функции существуют только как методы некоторого класса, они не существуют вне класса. 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Роль </a:t>
            </a:r>
            <a:r>
              <a:rPr lang="ru-RU" b="1" dirty="0"/>
              <a:t>библиотек процедур и функций теперь играют </a:t>
            </a:r>
            <a:r>
              <a:rPr lang="ru-RU" b="1" i="1" dirty="0">
                <a:solidFill>
                  <a:srgbClr val="002060"/>
                </a:solidFill>
              </a:rPr>
              <a:t>библиотеки классов. </a:t>
            </a:r>
          </a:p>
        </p:txBody>
      </p:sp>
    </p:spTree>
    <p:extLst>
      <p:ext uri="{BB962C8B-B14F-4D97-AF65-F5344CB8AC3E}">
        <p14:creationId xmlns:p14="http://schemas.microsoft.com/office/powerpoint/2010/main" val="42004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272460"/>
            <a:ext cx="9771893" cy="90871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ПРОЦЕДУРЫ И </a:t>
            </a: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В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955902"/>
              </p:ext>
            </p:extLst>
          </p:nvPr>
        </p:nvGraphicFramePr>
        <p:xfrm>
          <a:off x="2495600" y="1196752"/>
          <a:ext cx="8640960" cy="25646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301897321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915412715"/>
                    </a:ext>
                  </a:extLst>
                </a:gridCol>
              </a:tblGrid>
              <a:tr h="50509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ПРОЦЕДУРЫ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ФУНКЦИИ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74438"/>
                  </a:ext>
                </a:extLst>
              </a:tr>
              <a:tr h="505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возвращаемый результат отсутствует, поэтому указывается тип </a:t>
                      </a:r>
                      <a:r>
                        <a:rPr lang="ru-RU" sz="2400" b="1" i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ru-RU" sz="2400" b="1" i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всегда вычисляется некоторое значение указанного типа, и оно возвращается в качестве результата функции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31802"/>
                  </a:ext>
                </a:extLst>
              </a:tr>
              <a:tr h="505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вызывается оператором языка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вызывается в выражениях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141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67608" y="3962896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</a:rPr>
              <a:t>По виду объявления метода можно определить, чем он является – процедурой или функцией. 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r>
              <a:rPr lang="ru-RU" sz="2200" b="1" dirty="0"/>
              <a:t>Как правило, метод реализуют в виде функции тогда, когда предпочтительно его вызывать в выражении, например, присваивания или, когда в результате выполнения должно быть найдено только одно значение, которое рассматривают как результат вычисления значения функции. В других же случаях обычно метод реализуют в виде процедуры. 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-214338"/>
            <a:ext cx="7839635" cy="107154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6785" y="642918"/>
            <a:ext cx="10945215" cy="621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Метод</a:t>
            </a:r>
            <a:r>
              <a:rPr lang="ru-RU" sz="2400" b="1" dirty="0"/>
              <a:t> – это функциональный элемент класса, который реализует вычисления или другие действия, выполняемые классом или его экземпляром (объектом).</a:t>
            </a:r>
          </a:p>
          <a:p>
            <a:pPr marL="0" indent="0">
              <a:buNone/>
            </a:pPr>
            <a:r>
              <a:rPr lang="ru-RU" sz="2400" b="1" dirty="0" smtClean="0"/>
              <a:t>Методы </a:t>
            </a:r>
            <a:r>
              <a:rPr lang="ru-RU" sz="2400" b="1" dirty="0"/>
              <a:t>содержат собой набор операторов, которые выполняют определенные действия (блок кода</a:t>
            </a:r>
            <a:r>
              <a:rPr lang="ru-RU" sz="2400" b="1" dirty="0" smtClean="0"/>
              <a:t>).</a:t>
            </a:r>
          </a:p>
          <a:p>
            <a:pPr marL="1809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[модификаторы]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тип_возвращаемого_значения</a:t>
            </a:r>
            <a:r>
              <a:rPr lang="en-US" sz="2400" b="1" i="1" dirty="0" smtClean="0">
                <a:solidFill>
                  <a:srgbClr val="002060"/>
                </a:solidFill>
              </a:rPr>
              <a:t>  </a:t>
            </a:r>
            <a:r>
              <a:rPr lang="ru-RU" sz="2400" b="1" i="1" dirty="0" smtClean="0">
                <a:solidFill>
                  <a:srgbClr val="002060"/>
                </a:solidFill>
              </a:rPr>
              <a:t>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название_метода</a:t>
            </a:r>
            <a:r>
              <a:rPr lang="ru-RU" sz="2400" b="1" i="1" dirty="0" smtClean="0">
                <a:solidFill>
                  <a:srgbClr val="002060"/>
                </a:solidFill>
              </a:rPr>
              <a:t> ([параметры])</a:t>
            </a:r>
          </a:p>
          <a:p>
            <a:pPr marL="898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{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898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    // тело метода</a:t>
            </a:r>
          </a:p>
          <a:p>
            <a:pPr marL="898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2400" b="1" dirty="0"/>
              <a:t>П</a:t>
            </a:r>
            <a:r>
              <a:rPr lang="ru-RU" sz="2400" b="1" dirty="0" smtClean="0"/>
              <a:t>о </a:t>
            </a:r>
            <a:r>
              <a:rPr lang="ru-RU" sz="2400" b="1" dirty="0"/>
              <a:t>умолчанию консольная программа на языке C# должна содержать </a:t>
            </a:r>
            <a:r>
              <a:rPr lang="ru-RU" sz="2400" b="1" dirty="0" smtClean="0"/>
              <a:t>один </a:t>
            </a:r>
            <a:r>
              <a:rPr lang="ru-RU" sz="2400" b="1" dirty="0"/>
              <a:t>метод - метод </a:t>
            </a:r>
            <a:r>
              <a:rPr lang="ru-RU" sz="2400" b="1" dirty="0" err="1"/>
              <a:t>Main</a:t>
            </a:r>
            <a:r>
              <a:rPr lang="ru-RU" sz="2400" b="1" dirty="0"/>
              <a:t>, который является точкой входа в приложение:</a:t>
            </a:r>
          </a:p>
          <a:p>
            <a:pPr marL="3619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 smtClean="0">
                <a:solidFill>
                  <a:srgbClr val="002060"/>
                </a:solidFill>
              </a:rPr>
              <a:t>Static</a:t>
            </a:r>
            <a:r>
              <a:rPr lang="en-US" sz="2600" b="1" dirty="0" smtClean="0"/>
              <a:t> – </a:t>
            </a:r>
            <a:r>
              <a:rPr lang="ru-RU" sz="2600" b="1" dirty="0" smtClean="0"/>
              <a:t>статический метод</a:t>
            </a:r>
            <a:endParaRPr lang="ru-RU" sz="2600" b="1" dirty="0" smtClean="0"/>
          </a:p>
          <a:p>
            <a:pPr marL="3619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sz="2600" b="1" i="1" dirty="0" err="1">
                <a:solidFill>
                  <a:srgbClr val="002060"/>
                </a:solidFill>
              </a:rPr>
              <a:t>V</a:t>
            </a:r>
            <a:r>
              <a:rPr lang="ru-RU" altLang="ru-RU" sz="2600" b="1" i="1" dirty="0" err="1" smtClean="0">
                <a:solidFill>
                  <a:srgbClr val="002060"/>
                </a:solidFill>
              </a:rPr>
              <a:t>oid</a:t>
            </a:r>
            <a:r>
              <a:rPr lang="ru-RU" altLang="ru-RU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ru-RU" altLang="ru-RU" sz="2400" b="1" dirty="0"/>
              <a:t>указывает на то, что метод </a:t>
            </a:r>
            <a:r>
              <a:rPr lang="ru-RU" altLang="ru-RU" sz="2400" b="1" dirty="0" smtClean="0"/>
              <a:t>ничего</a:t>
            </a:r>
            <a:r>
              <a:rPr lang="en-US" altLang="ru-RU" sz="2400" b="1" dirty="0" smtClean="0"/>
              <a:t>                                                                                            </a:t>
            </a:r>
            <a:r>
              <a:rPr lang="ru-RU" altLang="ru-RU" sz="2400" b="1" dirty="0" smtClean="0"/>
              <a:t> не возвращает</a:t>
            </a:r>
          </a:p>
          <a:p>
            <a:pPr marL="3619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Main</a:t>
            </a:r>
            <a:r>
              <a:rPr lang="en-US" sz="2400" b="1" dirty="0" smtClean="0"/>
              <a:t> - </a:t>
            </a:r>
            <a:r>
              <a:rPr lang="ru-RU" altLang="ru-RU" sz="2400" b="1" dirty="0"/>
              <a:t>название </a:t>
            </a:r>
            <a:r>
              <a:rPr lang="ru-RU" altLang="ru-RU" sz="2400" b="1" dirty="0" smtClean="0"/>
              <a:t>метода</a:t>
            </a:r>
            <a:endParaRPr lang="en-US" altLang="ru-RU" sz="2400" b="1" dirty="0" smtClean="0"/>
          </a:p>
          <a:p>
            <a:pPr marL="3619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400" b="1" i="1" dirty="0" err="1">
                <a:solidFill>
                  <a:srgbClr val="002060"/>
                </a:solidFill>
              </a:rPr>
              <a:t>string</a:t>
            </a:r>
            <a:r>
              <a:rPr lang="ru-RU" altLang="ru-RU" sz="2400" b="1" i="1" dirty="0">
                <a:solidFill>
                  <a:srgbClr val="002060"/>
                </a:solidFill>
              </a:rPr>
              <a:t>[] </a:t>
            </a:r>
            <a:r>
              <a:rPr lang="ru-RU" altLang="ru-RU" sz="2400" b="1" i="1" dirty="0" err="1" smtClean="0">
                <a:solidFill>
                  <a:srgbClr val="002060"/>
                </a:solidFill>
              </a:rPr>
              <a:t>args</a:t>
            </a:r>
            <a:r>
              <a:rPr lang="en-US" altLang="ru-RU" sz="2400" b="1" i="1" dirty="0" smtClean="0">
                <a:solidFill>
                  <a:srgbClr val="002060"/>
                </a:solidFill>
              </a:rPr>
              <a:t> - </a:t>
            </a:r>
            <a:r>
              <a:rPr lang="ru-RU" altLang="ru-RU" sz="2400" b="1" dirty="0" smtClean="0"/>
              <a:t>параметры</a:t>
            </a:r>
            <a:endParaRPr lang="ru-RU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20136" y="4941168"/>
            <a:ext cx="4337173" cy="1477328"/>
          </a:xfrm>
          <a:prstGeom prst="rect">
            <a:avLst/>
          </a:prstGeom>
          <a:noFill/>
          <a:ln w="3175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i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ru-RU" altLang="ru-RU" sz="2400" b="1" i="1" dirty="0" err="1" smtClean="0">
                <a:solidFill>
                  <a:srgbClr val="002060"/>
                </a:solidFill>
                <a:latin typeface="+mn-lt"/>
              </a:rPr>
              <a:t>static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void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Main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string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[]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args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r>
              <a:rPr lang="ru-RU" altLang="ru-RU" sz="2400" b="1" i="1" dirty="0" smtClean="0">
                <a:solidFill>
                  <a:srgbClr val="002060"/>
                </a:solidFill>
                <a:latin typeface="+mn-lt"/>
              </a:rPr>
              <a:t>   {</a:t>
            </a:r>
            <a:r>
              <a:rPr lang="en-US" altLang="ru-RU" sz="2400" b="1" i="1" dirty="0" smtClean="0">
                <a:solidFill>
                  <a:srgbClr val="002060"/>
                </a:solidFill>
                <a:latin typeface="+mn-lt"/>
              </a:rPr>
              <a:t>    </a:t>
            </a:r>
            <a:endParaRPr lang="ru-RU" altLang="ru-RU" sz="2400" b="1" i="1" dirty="0">
              <a:solidFill>
                <a:srgbClr val="002060"/>
              </a:solidFill>
              <a:latin typeface="+mn-lt"/>
            </a:endParaRPr>
          </a:p>
          <a:p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i="1" dirty="0" smtClean="0">
                <a:solidFill>
                  <a:srgbClr val="002060"/>
                </a:solidFill>
                <a:latin typeface="+mn-lt"/>
              </a:rPr>
              <a:t>    }</a:t>
            </a:r>
            <a:endParaRPr lang="ru-RU" altLang="ru-RU" sz="2400" b="1" i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13184"/>
            <a:ext cx="255198" cy="2308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3592" y="908720"/>
            <a:ext cx="9577064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Методы бывают статические и динамические. </a:t>
            </a:r>
            <a:endParaRPr lang="en-US" sz="2400" b="1" dirty="0" smtClean="0"/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Статические </a:t>
            </a:r>
            <a:r>
              <a:rPr lang="ru-RU" sz="2400" b="1" i="1" dirty="0">
                <a:solidFill>
                  <a:srgbClr val="002060"/>
                </a:solidFill>
              </a:rPr>
              <a:t>методы </a:t>
            </a:r>
            <a:r>
              <a:rPr lang="ru-RU" sz="2400" b="1" dirty="0"/>
              <a:t>применяются к самому классу и имеют атрибут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static</a:t>
            </a:r>
            <a:r>
              <a:rPr lang="ru-RU" sz="2400" b="1" i="1" dirty="0" smtClean="0">
                <a:solidFill>
                  <a:srgbClr val="002060"/>
                </a:solidFill>
              </a:rPr>
              <a:t> (</a:t>
            </a:r>
            <a:r>
              <a:rPr lang="ru-RU" sz="2400" b="1" dirty="0"/>
              <a:t>для </a:t>
            </a:r>
            <a:r>
              <a:rPr lang="ru-RU" sz="2400" b="1" dirty="0"/>
              <a:t>работы с соответствующими элементами не нужно создавать экземпляр класса, можно работать напрямую через имя </a:t>
            </a:r>
            <a:r>
              <a:rPr lang="ru-RU" sz="2400" b="1" dirty="0"/>
              <a:t>класса). </a:t>
            </a:r>
            <a:endParaRPr lang="en-US" sz="2400" b="1" dirty="0"/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По </a:t>
            </a:r>
            <a:r>
              <a:rPr lang="ru-RU" sz="2400" b="1" i="1" dirty="0">
                <a:solidFill>
                  <a:srgbClr val="002060"/>
                </a:solidFill>
              </a:rPr>
              <a:t>умолчанию методы являются динамическими, и они применяются к отдельным экземплярам класса. </a:t>
            </a:r>
            <a:endParaRPr lang="en-US" sz="26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600" b="1" i="1" dirty="0" smtClean="0">
                <a:solidFill>
                  <a:srgbClr val="002060"/>
                </a:solidFill>
                <a:hlinkClick r:id="rId2" action="ppaction://hlinksldjump"/>
              </a:rPr>
              <a:t>Модификаторы</a:t>
            </a:r>
            <a:r>
              <a:rPr lang="ru-RU" sz="2600" b="1" dirty="0" smtClean="0"/>
              <a:t> </a:t>
            </a:r>
            <a:r>
              <a:rPr lang="ru-RU" sz="2600" b="1" dirty="0"/>
              <a:t>определяют область видимости, принадлежность метода объекту или </a:t>
            </a:r>
            <a:r>
              <a:rPr lang="ru-RU" sz="2600" b="1" dirty="0" smtClean="0"/>
              <a:t>классу.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i="1" dirty="0" smtClean="0">
                <a:solidFill>
                  <a:srgbClr val="002060"/>
                </a:solidFill>
              </a:rPr>
              <a:t>Тип</a:t>
            </a:r>
            <a:r>
              <a:rPr lang="ru-RU" sz="2600" b="1" dirty="0" smtClean="0"/>
              <a:t> </a:t>
            </a:r>
            <a:r>
              <a:rPr lang="ru-RU" sz="2600" b="1" dirty="0"/>
              <a:t>возвращаемого значения – это любой доступный в </a:t>
            </a:r>
            <a:r>
              <a:rPr lang="ru-RU" sz="2600" b="1" i="1" dirty="0"/>
              <a:t>C#</a:t>
            </a:r>
            <a:r>
              <a:rPr lang="ru-RU" sz="2600" b="1" dirty="0"/>
              <a:t> тип</a:t>
            </a:r>
            <a:r>
              <a:rPr lang="ru-RU" sz="2600" b="1" dirty="0" smtClean="0"/>
              <a:t>.</a:t>
            </a:r>
          </a:p>
          <a:p>
            <a:pPr marL="0" indent="0">
              <a:buNone/>
            </a:pPr>
            <a:r>
              <a:rPr lang="ru-RU" sz="2600" b="1" dirty="0"/>
              <a:t>Если метод не возвращает ничего, то указывается тип </a:t>
            </a:r>
            <a:r>
              <a:rPr lang="ru-RU" sz="2600" b="1" i="1" dirty="0" err="1">
                <a:solidFill>
                  <a:srgbClr val="002060"/>
                </a:solidFill>
              </a:rPr>
              <a:t>void</a:t>
            </a:r>
            <a:r>
              <a:rPr lang="ru-RU" sz="2600" b="1" i="1" dirty="0">
                <a:solidFill>
                  <a:srgbClr val="002060"/>
                </a:solidFill>
              </a:rPr>
              <a:t>. </a:t>
            </a:r>
            <a:endParaRPr lang="ru-RU" sz="2600" b="1" i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dirty="0" smtClean="0"/>
              <a:t> </a:t>
            </a:r>
            <a:r>
              <a:rPr lang="ru-RU" sz="2600" b="1" i="1" dirty="0" smtClean="0">
                <a:solidFill>
                  <a:srgbClr val="002060"/>
                </a:solidFill>
              </a:rPr>
              <a:t>Аргументы</a:t>
            </a:r>
            <a:r>
              <a:rPr lang="ru-RU" sz="2600" b="1" dirty="0"/>
              <a:t> – это </a:t>
            </a:r>
            <a:r>
              <a:rPr lang="ru-RU" sz="2600" b="1" dirty="0" smtClean="0"/>
              <a:t>данные</a:t>
            </a:r>
            <a:r>
              <a:rPr lang="ru-RU" sz="2600" b="1" dirty="0"/>
              <a:t>, которые необходимы для выполнения функции</a:t>
            </a:r>
            <a:r>
              <a:rPr lang="ru-RU" sz="26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600" b="1" dirty="0" smtClean="0"/>
              <a:t>Аргументы </a:t>
            </a:r>
            <a:r>
              <a:rPr lang="ru-RU" sz="2600" b="1" dirty="0"/>
              <a:t>записываются в формате </a:t>
            </a:r>
            <a:r>
              <a:rPr lang="ru-RU" sz="2600" b="1" i="1" dirty="0">
                <a:solidFill>
                  <a:srgbClr val="002060"/>
                </a:solidFill>
              </a:rPr>
              <a:t>[тип] [идентификатор]. </a:t>
            </a:r>
            <a:r>
              <a:rPr lang="ru-RU" sz="2600" b="1" dirty="0"/>
              <a:t>Если аргументов несколько, они отделяются запятой</a:t>
            </a:r>
            <a:r>
              <a:rPr lang="ru-RU" sz="26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600" b="1" dirty="0" smtClean="0"/>
              <a:t>Аргументы </a:t>
            </a:r>
            <a:r>
              <a:rPr lang="ru-RU" sz="2600" b="1" dirty="0"/>
              <a:t>могут отсутствовать.</a:t>
            </a:r>
            <a:br>
              <a:rPr lang="ru-RU" sz="2600" b="1" dirty="0"/>
            </a:br>
            <a:endParaRPr lang="ru-RU" sz="26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77344" y="0"/>
            <a:ext cx="8259725" cy="83671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17568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powerpointstore.com_14</Template>
  <TotalTime>2244</TotalTime>
  <Words>1627</Words>
  <Application>Microsoft Office PowerPoint</Application>
  <PresentationFormat>Широкоэкранный</PresentationFormat>
  <Paragraphs>305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Тема Office</vt:lpstr>
      <vt:lpstr>МОДУЛЬНОЕ ПРОГРАММИРОВАНИЕ</vt:lpstr>
      <vt:lpstr>МОДУЛЬНОЕ ПРОГРАММИРОВАНИЕ</vt:lpstr>
      <vt:lpstr>Подпрограмма</vt:lpstr>
      <vt:lpstr>Подпрограмма</vt:lpstr>
      <vt:lpstr>МОДУЛЬНОЕ ПРОГРАММИРОВАНИЕ</vt:lpstr>
      <vt:lpstr>ОБЪЕКТНО-ОРИЕНТИРОВАННОЕ ПРОГРАММИРОВАНИЕ</vt:lpstr>
      <vt:lpstr>ПРОЦЕДУРЫ И ФУНКЦИИ В C#</vt:lpstr>
      <vt:lpstr>МЕТОДЫ</vt:lpstr>
      <vt:lpstr>МЕТОДЫ</vt:lpstr>
      <vt:lpstr>МЕТОДЫ</vt:lpstr>
      <vt:lpstr>МЕТОДЫ</vt:lpstr>
      <vt:lpstr>ПАРАМЕТРЫ</vt:lpstr>
      <vt:lpstr>МЕТОДЫ</vt:lpstr>
      <vt:lpstr>Методы</vt:lpstr>
      <vt:lpstr>Методы</vt:lpstr>
      <vt:lpstr>Методы: передача параметров</vt:lpstr>
      <vt:lpstr>ФОРМАЛЬНЫЕ И ФАКТИЧЕСКИЕ ПАРАМЕТРЫ</vt:lpstr>
      <vt:lpstr>МЕТОДЫ: ПЕРЕДАЧА ПАРАМЕТРОВ</vt:lpstr>
      <vt:lpstr>МЕТОДЫ: ПЕРЕДАЧА ПАРАМЕТРОВ</vt:lpstr>
      <vt:lpstr>МЕТОДЫ: ПЕРЕДАЧА ПАРАМЕТРОВ</vt:lpstr>
      <vt:lpstr>ПЕРЕГРУЗКА МЕТОДОВ</vt:lpstr>
      <vt:lpstr>ПЕРЕГРУЗКА МЕТОДОВ</vt:lpstr>
    </vt:vector>
  </TitlesOfParts>
  <Company>ГБПОУ КС №54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WINDOWS-ПРИЛОЖЕНИЙ НА ЯЗЫКЕ С#</dc:title>
  <dc:creator>Преподаватель</dc:creator>
  <cp:lastModifiedBy>Кумскова И.А.</cp:lastModifiedBy>
  <cp:revision>301</cp:revision>
  <dcterms:created xsi:type="dcterms:W3CDTF">2018-10-03T09:30:51Z</dcterms:created>
  <dcterms:modified xsi:type="dcterms:W3CDTF">2021-04-12T12:04:36Z</dcterms:modified>
</cp:coreProperties>
</file>