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  <p:sldId id="264" r:id="rId9"/>
    <p:sldId id="258" r:id="rId10"/>
    <p:sldId id="270" r:id="rId11"/>
    <p:sldId id="271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263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41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7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99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6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3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6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98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20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4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3E2224-2053-4A5A-8465-809F5CDE7F86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7C10C26-C571-4786-BF67-A1A6DAA9A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РАБОТА С ФАЙЛАМИ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903" y="4908020"/>
            <a:ext cx="8815991" cy="123989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ОП.05 Основы алгоритмизации и программирования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8603" y="1241660"/>
            <a:ext cx="10632226" cy="332408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Все методы, связанные с чтением и записью, обычно сами открывают файл, производят необходимые действия и закрывают файл.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06609" y="170669"/>
            <a:ext cx="8410747" cy="98923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b="1" dirty="0">
                <a:solidFill>
                  <a:srgbClr val="002060"/>
                </a:solidFill>
              </a:rPr>
              <a:t>Класс </a:t>
            </a:r>
            <a:r>
              <a:rPr lang="en-US" sz="3200" b="1" dirty="0" smtClean="0">
                <a:solidFill>
                  <a:srgbClr val="002060"/>
                </a:solidFill>
              </a:rPr>
              <a:t>F</a:t>
            </a:r>
            <a:r>
              <a:rPr lang="en-US" sz="3200" b="1" cap="none" dirty="0" smtClean="0">
                <a:solidFill>
                  <a:srgbClr val="002060"/>
                </a:solidFill>
              </a:rPr>
              <a:t>ile</a:t>
            </a:r>
            <a:endParaRPr lang="ru-RU" sz="3200" b="1" cap="none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1478" y="1951713"/>
            <a:ext cx="102035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000" b="1" i="1" dirty="0">
                <a:solidFill>
                  <a:srgbClr val="002060"/>
                </a:solidFill>
              </a:rPr>
              <a:t>string content = </a:t>
            </a:r>
            <a:r>
              <a:rPr lang="en-US" sz="2000" b="1" i="1" dirty="0" err="1">
                <a:solidFill>
                  <a:srgbClr val="002060"/>
                </a:solidFill>
              </a:rPr>
              <a:t>File.ReadAllText</a:t>
            </a:r>
            <a:r>
              <a:rPr lang="en-US" sz="2000" b="1" i="1" dirty="0">
                <a:solidFill>
                  <a:srgbClr val="002060"/>
                </a:solidFill>
              </a:rPr>
              <a:t>(@"C:\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dat.txt", </a:t>
            </a:r>
            <a:r>
              <a:rPr lang="en-US" sz="2000" b="1" i="1" dirty="0" err="1">
                <a:solidFill>
                  <a:srgbClr val="002060"/>
                </a:solidFill>
              </a:rPr>
              <a:t>Encoding.Default</a:t>
            </a:r>
            <a:r>
              <a:rPr lang="en-US" sz="2000" b="1" i="1" dirty="0" smtClean="0">
                <a:solidFill>
                  <a:srgbClr val="002060"/>
                </a:solidFill>
              </a:rPr>
              <a:t>);</a:t>
            </a:r>
          </a:p>
          <a:p>
            <a:pPr>
              <a:buClr>
                <a:schemeClr val="accent2"/>
              </a:buClr>
            </a:pP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(content);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89276" y="1951713"/>
            <a:ext cx="8645411" cy="670396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18112" y="2992587"/>
            <a:ext cx="77213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000" b="1" i="1" dirty="0">
                <a:solidFill>
                  <a:srgbClr val="002060"/>
                </a:solidFill>
              </a:rPr>
              <a:t>string[] lines = </a:t>
            </a:r>
            <a:r>
              <a:rPr lang="en-US" sz="2000" b="1" i="1" dirty="0" err="1">
                <a:solidFill>
                  <a:srgbClr val="002060"/>
                </a:solidFill>
              </a:rPr>
              <a:t>File.ReadAllLines</a:t>
            </a:r>
            <a:r>
              <a:rPr lang="en-US" sz="2000" b="1" i="1" dirty="0">
                <a:solidFill>
                  <a:srgbClr val="002060"/>
                </a:solidFill>
              </a:rPr>
              <a:t>(@"C:\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dat.txt", </a:t>
            </a:r>
            <a:r>
              <a:rPr lang="en-US" sz="2000" b="1" i="1" dirty="0" err="1">
                <a:solidFill>
                  <a:srgbClr val="002060"/>
                </a:solidFill>
              </a:rPr>
              <a:t>Encoding.Default</a:t>
            </a:r>
            <a:r>
              <a:rPr lang="en-US" sz="2000" b="1" i="1" dirty="0">
                <a:solidFill>
                  <a:srgbClr val="002060"/>
                </a:solidFill>
              </a:rPr>
              <a:t>); </a:t>
            </a:r>
          </a:p>
          <a:p>
            <a:pPr>
              <a:buClr>
                <a:schemeClr val="accent2"/>
              </a:buClr>
            </a:pP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m = </a:t>
            </a:r>
            <a:r>
              <a:rPr lang="en-US" sz="2000" b="1" i="1" dirty="0" err="1">
                <a:solidFill>
                  <a:srgbClr val="002060"/>
                </a:solidFill>
              </a:rPr>
              <a:t>lines.Length</a:t>
            </a:r>
            <a:r>
              <a:rPr lang="en-US" sz="2000" b="1" i="1" dirty="0">
                <a:solidFill>
                  <a:srgbClr val="002060"/>
                </a:solidFill>
              </a:rPr>
              <a:t>; </a:t>
            </a:r>
          </a:p>
          <a:p>
            <a:pPr>
              <a:buClr>
                <a:schemeClr val="accent2"/>
              </a:buClr>
            </a:pPr>
            <a:r>
              <a:rPr lang="en-US" sz="2000" b="1" i="1" dirty="0">
                <a:solidFill>
                  <a:srgbClr val="002060"/>
                </a:solidFill>
              </a:rPr>
              <a:t>for (</a:t>
            </a: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</a:rPr>
              <a:t>i</a:t>
            </a:r>
            <a:r>
              <a:rPr lang="en-US" sz="2000" b="1" i="1" dirty="0">
                <a:solidFill>
                  <a:srgbClr val="002060"/>
                </a:solidFill>
              </a:rPr>
              <a:t> = 0; </a:t>
            </a:r>
            <a:r>
              <a:rPr lang="en-US" sz="2000" b="1" i="1" dirty="0" err="1">
                <a:solidFill>
                  <a:srgbClr val="002060"/>
                </a:solidFill>
              </a:rPr>
              <a:t>i</a:t>
            </a:r>
            <a:r>
              <a:rPr lang="en-US" sz="2000" b="1" i="1" dirty="0">
                <a:solidFill>
                  <a:srgbClr val="002060"/>
                </a:solidFill>
              </a:rPr>
              <a:t> &lt; m; </a:t>
            </a:r>
            <a:r>
              <a:rPr lang="en-US" sz="2000" b="1" i="1" dirty="0" err="1">
                <a:solidFill>
                  <a:srgbClr val="002060"/>
                </a:solidFill>
              </a:rPr>
              <a:t>i</a:t>
            </a:r>
            <a:r>
              <a:rPr lang="en-US" sz="2000" b="1" i="1" dirty="0">
                <a:solidFill>
                  <a:srgbClr val="002060"/>
                </a:solidFill>
              </a:rPr>
              <a:t>++) </a:t>
            </a:r>
          </a:p>
          <a:p>
            <a:pPr>
              <a:buClr>
                <a:schemeClr val="accent2"/>
              </a:buClr>
            </a:pP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(lines[</a:t>
            </a:r>
            <a:r>
              <a:rPr lang="en-US" sz="2000" b="1" i="1" dirty="0" err="1">
                <a:solidFill>
                  <a:srgbClr val="002060"/>
                </a:solidFill>
              </a:rPr>
              <a:t>i</a:t>
            </a:r>
            <a:r>
              <a:rPr lang="en-US" sz="2000" b="1" i="1" dirty="0">
                <a:solidFill>
                  <a:srgbClr val="002060"/>
                </a:solidFill>
              </a:rPr>
              <a:t>]); 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14276" y="2877026"/>
            <a:ext cx="6381551" cy="1763998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56786" y="4847306"/>
            <a:ext cx="9474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000" b="1" i="1" dirty="0">
                <a:solidFill>
                  <a:srgbClr val="002060"/>
                </a:solidFill>
              </a:rPr>
              <a:t>string content = </a:t>
            </a:r>
            <a:r>
              <a:rPr lang="en-US" sz="2000" b="1" i="1" dirty="0" err="1">
                <a:solidFill>
                  <a:srgbClr val="002060"/>
                </a:solidFill>
              </a:rPr>
              <a:t>File.ReadAllText</a:t>
            </a:r>
            <a:r>
              <a:rPr lang="en-US" sz="2000" b="1" i="1" dirty="0">
                <a:solidFill>
                  <a:srgbClr val="002060"/>
                </a:solidFill>
              </a:rPr>
              <a:t>(@"C:\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dat.txt", </a:t>
            </a:r>
            <a:r>
              <a:rPr lang="en-US" sz="2000" b="1" i="1" dirty="0" err="1">
                <a:solidFill>
                  <a:srgbClr val="002060"/>
                </a:solidFill>
              </a:rPr>
              <a:t>Encoding.Default</a:t>
            </a:r>
            <a:r>
              <a:rPr lang="en-US" sz="2000" b="1" i="1" dirty="0">
                <a:solidFill>
                  <a:srgbClr val="002060"/>
                </a:solidFill>
              </a:rPr>
              <a:t>); </a:t>
            </a:r>
            <a:endParaRPr lang="en-US" sz="2000" b="1" i="1" dirty="0" smtClean="0">
              <a:solidFill>
                <a:srgbClr val="002060"/>
              </a:solidFill>
            </a:endParaRPr>
          </a:p>
          <a:p>
            <a:pPr>
              <a:buClr>
                <a:schemeClr val="accent2"/>
              </a:buClr>
            </a:pPr>
            <a:r>
              <a:rPr lang="en-US" sz="2000" b="1" i="1" dirty="0" err="1" smtClean="0">
                <a:solidFill>
                  <a:srgbClr val="002060"/>
                </a:solidFill>
              </a:rPr>
              <a:t>File.AppendAllText</a:t>
            </a:r>
            <a:r>
              <a:rPr lang="en-US" sz="2000" b="1" i="1" dirty="0">
                <a:solidFill>
                  <a:srgbClr val="002060"/>
                </a:solidFill>
              </a:rPr>
              <a:t>(@"C:\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dat2.txt", content, </a:t>
            </a:r>
            <a:r>
              <a:rPr lang="en-US" sz="2000" b="1" i="1" dirty="0" err="1">
                <a:solidFill>
                  <a:srgbClr val="002060"/>
                </a:solidFill>
              </a:rPr>
              <a:t>Encoding.Default</a:t>
            </a:r>
            <a:r>
              <a:rPr lang="en-US" sz="2000" b="1" i="1" dirty="0">
                <a:solidFill>
                  <a:srgbClr val="002060"/>
                </a:solidFill>
              </a:rPr>
              <a:t>); 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2271" y="3123745"/>
            <a:ext cx="2060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Запись содержимого файла  в массив</a:t>
            </a:r>
            <a:endParaRPr lang="ru-RU" b="1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3718964" y="3503595"/>
            <a:ext cx="327259" cy="16362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56786" y="4702947"/>
            <a:ext cx="8742948" cy="104698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02271" y="5778695"/>
            <a:ext cx="8886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Если для записи использовать методы </a:t>
            </a:r>
            <a:r>
              <a:rPr lang="ru-RU" b="1" i="1" dirty="0" err="1">
                <a:solidFill>
                  <a:srgbClr val="002060"/>
                </a:solidFill>
              </a:rPr>
              <a:t>WriteAllText</a:t>
            </a:r>
            <a:r>
              <a:rPr lang="ru-RU" b="1" i="1" dirty="0">
                <a:solidFill>
                  <a:srgbClr val="002060"/>
                </a:solidFill>
              </a:rPr>
              <a:t>() </a:t>
            </a:r>
            <a:r>
              <a:rPr lang="ru-RU" b="1" i="1" dirty="0"/>
              <a:t>или </a:t>
            </a:r>
            <a:r>
              <a:rPr lang="ru-RU" b="1" i="1" dirty="0" err="1">
                <a:solidFill>
                  <a:srgbClr val="002060"/>
                </a:solidFill>
              </a:rPr>
              <a:t>WriteAllLines</a:t>
            </a:r>
            <a:r>
              <a:rPr lang="ru-RU" b="1" i="1" dirty="0">
                <a:solidFill>
                  <a:srgbClr val="002060"/>
                </a:solidFill>
              </a:rPr>
              <a:t>(), </a:t>
            </a:r>
            <a:r>
              <a:rPr lang="ru-RU" b="1" i="1" dirty="0"/>
              <a:t>то старые данные будут уничтожены.</a:t>
            </a:r>
          </a:p>
        </p:txBody>
      </p:sp>
    </p:spTree>
    <p:extLst>
      <p:ext uri="{BB962C8B-B14F-4D97-AF65-F5344CB8AC3E}">
        <p14:creationId xmlns:p14="http://schemas.microsoft.com/office/powerpoint/2010/main" val="38494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78333" y="156170"/>
            <a:ext cx="7729728" cy="8063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b="1" dirty="0">
                <a:solidFill>
                  <a:srgbClr val="002060"/>
                </a:solidFill>
              </a:rPr>
              <a:t>Класс </a:t>
            </a:r>
            <a:r>
              <a:rPr lang="en-US" sz="3200" b="1" dirty="0" smtClean="0">
                <a:solidFill>
                  <a:srgbClr val="002060"/>
                </a:solidFill>
              </a:rPr>
              <a:t>F</a:t>
            </a:r>
            <a:r>
              <a:rPr lang="en-US" sz="3200" b="1" cap="none" dirty="0" smtClean="0">
                <a:solidFill>
                  <a:srgbClr val="002060"/>
                </a:solidFill>
              </a:rPr>
              <a:t>ile</a:t>
            </a:r>
            <a:endParaRPr lang="ru-RU" sz="3200" b="1" cap="none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29565" y="1280455"/>
            <a:ext cx="7827263" cy="526745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178333" y="1402265"/>
            <a:ext cx="7178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000" b="1" i="1" dirty="0" err="1">
                <a:solidFill>
                  <a:srgbClr val="002060"/>
                </a:solidFill>
              </a:rPr>
              <a:t>File.Copy</a:t>
            </a:r>
            <a:r>
              <a:rPr lang="en-US" sz="2000" b="1" i="1" dirty="0">
                <a:solidFill>
                  <a:srgbClr val="002060"/>
                </a:solidFill>
              </a:rPr>
              <a:t>(@"C:\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dat.txt", 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dat3.txt", true);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78333" y="2191761"/>
            <a:ext cx="6993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000" b="1" i="1" dirty="0" err="1" smtClean="0">
                <a:solidFill>
                  <a:srgbClr val="002060"/>
                </a:solidFill>
              </a:rPr>
              <a:t>File.Move</a:t>
            </a:r>
            <a:r>
              <a:rPr lang="en-US" sz="2000" b="1" i="1" dirty="0" smtClean="0">
                <a:solidFill>
                  <a:srgbClr val="002060"/>
                </a:solidFill>
              </a:rPr>
              <a:t>(@"C:\</a:t>
            </a:r>
            <a:r>
              <a:rPr lang="ru-RU" sz="2000" b="1" i="1" dirty="0" smtClean="0">
                <a:solidFill>
                  <a:srgbClr val="002060"/>
                </a:solidFill>
              </a:rPr>
              <a:t>Практика\</a:t>
            </a:r>
            <a:r>
              <a:rPr lang="en-US" sz="2000" b="1" i="1" dirty="0" err="1" smtClean="0">
                <a:solidFill>
                  <a:srgbClr val="002060"/>
                </a:solidFill>
              </a:rPr>
              <a:t>dat.txt",@"C</a:t>
            </a:r>
            <a:r>
              <a:rPr lang="en-US" sz="2000" b="1" i="1" dirty="0" smtClean="0">
                <a:solidFill>
                  <a:srgbClr val="002060"/>
                </a:solidFill>
              </a:rPr>
              <a:t>:\</a:t>
            </a:r>
            <a:r>
              <a:rPr lang="ru-RU" sz="2000" b="1" i="1" dirty="0" smtClean="0">
                <a:solidFill>
                  <a:srgbClr val="002060"/>
                </a:solidFill>
              </a:rPr>
              <a:t>Группа\</a:t>
            </a:r>
            <a:r>
              <a:rPr lang="en-US" sz="2000" b="1" i="1" dirty="0" smtClean="0">
                <a:solidFill>
                  <a:srgbClr val="002060"/>
                </a:solidFill>
              </a:rPr>
              <a:t>data.txt");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80798" y="2096154"/>
            <a:ext cx="7827263" cy="526745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080798" y="2911562"/>
            <a:ext cx="8164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solidFill>
                  <a:srgbClr val="002060"/>
                </a:solidFill>
              </a:rPr>
              <a:t>File.Replace</a:t>
            </a:r>
            <a:r>
              <a:rPr lang="en-US" sz="2000" b="1" i="1" dirty="0">
                <a:solidFill>
                  <a:srgbClr val="002060"/>
                </a:solidFill>
              </a:rPr>
              <a:t>(@"C:\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d1.txt", 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d2.txt", @"C:\ </a:t>
            </a:r>
            <a:r>
              <a:rPr lang="en-US" sz="2000" b="1" i="1" dirty="0" smtClean="0">
                <a:solidFill>
                  <a:srgbClr val="002060"/>
                </a:solidFill>
              </a:rPr>
              <a:t>d3.txt</a:t>
            </a:r>
            <a:r>
              <a:rPr lang="en-US" sz="2000" b="1" i="1" dirty="0">
                <a:solidFill>
                  <a:srgbClr val="002060"/>
                </a:solidFill>
              </a:rPr>
              <a:t>", false); 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80797" y="2911562"/>
            <a:ext cx="8164149" cy="84467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19660" y="4767737"/>
            <a:ext cx="7944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</a:rPr>
              <a:t>If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smtClean="0">
                <a:solidFill>
                  <a:srgbClr val="002060"/>
                </a:solidFill>
              </a:rPr>
              <a:t>(</a:t>
            </a:r>
            <a:r>
              <a:rPr lang="en-US" sz="2000" b="1" i="1" dirty="0" err="1">
                <a:solidFill>
                  <a:srgbClr val="002060"/>
                </a:solidFill>
              </a:rPr>
              <a:t>File.Exists</a:t>
            </a:r>
            <a:r>
              <a:rPr lang="en-US" sz="2000" b="1" i="1" dirty="0">
                <a:solidFill>
                  <a:srgbClr val="002060"/>
                </a:solidFill>
              </a:rPr>
              <a:t>(@"C:\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d2.txt"))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  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("</a:t>
            </a:r>
            <a:r>
              <a:rPr lang="ru-RU" sz="2000" b="1" i="1" dirty="0">
                <a:solidFill>
                  <a:srgbClr val="002060"/>
                </a:solidFill>
              </a:rPr>
              <a:t>Файл существует</a:t>
            </a:r>
            <a:r>
              <a:rPr lang="ru-RU" sz="2000" b="1" i="1" dirty="0" smtClean="0">
                <a:solidFill>
                  <a:srgbClr val="002060"/>
                </a:solidFill>
              </a:rPr>
              <a:t>");</a:t>
            </a:r>
          </a:p>
          <a:p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smtClean="0">
                <a:solidFill>
                  <a:srgbClr val="002060"/>
                </a:solidFill>
              </a:rPr>
              <a:t>Else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  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("</a:t>
            </a:r>
            <a:r>
              <a:rPr lang="ru-RU" sz="2000" b="1" i="1" dirty="0">
                <a:solidFill>
                  <a:srgbClr val="002060"/>
                </a:solidFill>
              </a:rPr>
              <a:t>Файл не существует");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081437" y="4636777"/>
            <a:ext cx="7923517" cy="1454399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67684" y="3929413"/>
            <a:ext cx="8048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Exists</a:t>
            </a:r>
            <a:r>
              <a:rPr lang="ru-RU" b="1" dirty="0"/>
              <a:t>() позволяет определить существует ли заданный файл. В качестве параметра указывается имя файла. </a:t>
            </a:r>
          </a:p>
        </p:txBody>
      </p:sp>
    </p:spTree>
    <p:extLst>
      <p:ext uri="{BB962C8B-B14F-4D97-AF65-F5344CB8AC3E}">
        <p14:creationId xmlns:p14="http://schemas.microsoft.com/office/powerpoint/2010/main" val="37946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301" y="178479"/>
            <a:ext cx="7729728" cy="81283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КЛАСС </a:t>
            </a:r>
            <a:r>
              <a:rPr lang="en-US" sz="3200" b="1" dirty="0" smtClean="0">
                <a:solidFill>
                  <a:srgbClr val="002060"/>
                </a:solidFill>
              </a:rPr>
              <a:t>F</a:t>
            </a:r>
            <a:r>
              <a:rPr lang="ru-RU" sz="3200" b="1" cap="none" dirty="0" err="1" smtClean="0">
                <a:solidFill>
                  <a:srgbClr val="002060"/>
                </a:solidFill>
              </a:rPr>
              <a:t>ile</a:t>
            </a:r>
            <a:r>
              <a:rPr lang="en-US" sz="3200" b="1" cap="none" dirty="0" smtClean="0">
                <a:solidFill>
                  <a:srgbClr val="002060"/>
                </a:solidFill>
              </a:rPr>
              <a:t>S</a:t>
            </a:r>
            <a:r>
              <a:rPr lang="ru-RU" sz="3200" b="1" cap="none" dirty="0" err="1" smtClean="0">
                <a:solidFill>
                  <a:srgbClr val="002060"/>
                </a:solidFill>
              </a:rPr>
              <a:t>tream</a:t>
            </a:r>
            <a:r>
              <a:rPr lang="ru-RU" sz="3200" b="1" cap="none" dirty="0" smtClean="0">
                <a:solidFill>
                  <a:srgbClr val="002060"/>
                </a:solidFill>
              </a:rPr>
              <a:t> </a:t>
            </a:r>
            <a:endParaRPr lang="ru-RU" sz="3200" b="1" cap="none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4957" y="1119499"/>
            <a:ext cx="10246407" cy="56231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Класс</a:t>
            </a:r>
            <a:r>
              <a:rPr lang="ru-RU" sz="2000" b="1" i="1" dirty="0">
                <a:solidFill>
                  <a:schemeClr val="tx1"/>
                </a:solidFill>
              </a:rPr>
              <a:t> </a:t>
            </a:r>
            <a:r>
              <a:rPr lang="ru-RU" sz="2000" b="1" i="1" dirty="0" err="1">
                <a:solidFill>
                  <a:srgbClr val="002060"/>
                </a:solidFill>
              </a:rPr>
              <a:t>FileStream</a:t>
            </a:r>
            <a:r>
              <a:rPr lang="ru-RU" sz="2000" b="1" dirty="0"/>
              <a:t> представляет возможности по считыванию из файла и записи в файл. Он позволяет работать как с текстовыми файлами, так и с бинарными</a:t>
            </a:r>
            <a:r>
              <a:rPr lang="ru-RU" sz="2000" b="1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rgbClr val="002060"/>
                </a:solidFill>
              </a:rPr>
              <a:t>1</a:t>
            </a:r>
            <a:r>
              <a:rPr lang="ru-RU" sz="2000" b="1" dirty="0">
                <a:solidFill>
                  <a:srgbClr val="002060"/>
                </a:solidFill>
              </a:rPr>
              <a:t>. Открытие </a:t>
            </a:r>
            <a:r>
              <a:rPr lang="ru-RU" sz="2000" b="1" dirty="0" smtClean="0">
                <a:solidFill>
                  <a:srgbClr val="002060"/>
                </a:solidFill>
              </a:rPr>
              <a:t>файла:</a:t>
            </a:r>
            <a:endParaRPr lang="ru-RU" sz="2000" b="1" dirty="0">
              <a:solidFill>
                <a:srgbClr val="002060"/>
              </a:solidFill>
            </a:endParaRPr>
          </a:p>
          <a:p>
            <a:pPr marL="3587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 </a:t>
            </a:r>
            <a:r>
              <a:rPr lang="en-US" sz="2000" b="1" i="1" dirty="0" err="1">
                <a:solidFill>
                  <a:srgbClr val="002060"/>
                </a:solidFill>
              </a:rPr>
              <a:t>FileStream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smtClean="0">
                <a:solidFill>
                  <a:srgbClr val="002060"/>
                </a:solidFill>
              </a:rPr>
              <a:t>fl </a:t>
            </a:r>
            <a:r>
              <a:rPr lang="en-US" sz="2000" b="1" i="1" dirty="0">
                <a:solidFill>
                  <a:srgbClr val="002060"/>
                </a:solidFill>
              </a:rPr>
              <a:t>= new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FileStream</a:t>
            </a:r>
            <a:r>
              <a:rPr lang="en-US" sz="2000" b="1" i="1" dirty="0" smtClean="0">
                <a:solidFill>
                  <a:srgbClr val="002060"/>
                </a:solidFill>
              </a:rPr>
              <a:t>(</a:t>
            </a:r>
            <a:r>
              <a:rPr lang="en-US" sz="2000" b="1" i="1" dirty="0" err="1" smtClean="0">
                <a:solidFill>
                  <a:srgbClr val="002060"/>
                </a:solidFill>
              </a:rPr>
              <a:t>FileString</a:t>
            </a:r>
            <a:r>
              <a:rPr lang="en-US" sz="2000" b="1" i="1" dirty="0" smtClean="0">
                <a:solidFill>
                  <a:srgbClr val="002060"/>
                </a:solidFill>
              </a:rPr>
              <a:t>,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FileMode</a:t>
            </a:r>
            <a:r>
              <a:rPr lang="en-US" sz="2000" b="1" i="1" dirty="0" smtClean="0">
                <a:solidFill>
                  <a:srgbClr val="002060"/>
                </a:solidFill>
              </a:rPr>
              <a:t>,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FileAccess</a:t>
            </a:r>
            <a:r>
              <a:rPr lang="en-US" sz="2000" b="1" i="1" dirty="0" smtClean="0">
                <a:solidFill>
                  <a:srgbClr val="002060"/>
                </a:solidFill>
              </a:rPr>
              <a:t>); </a:t>
            </a:r>
            <a:r>
              <a:rPr lang="ru-RU" sz="2000" dirty="0" smtClean="0"/>
              <a:t>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i="1" dirty="0" err="1" smtClean="0">
                <a:solidFill>
                  <a:srgbClr val="002060"/>
                </a:solidFill>
              </a:rPr>
              <a:t>FileString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/>
              <a:t>– </a:t>
            </a:r>
            <a:r>
              <a:rPr lang="ru-RU" sz="2000" b="1" dirty="0"/>
              <a:t>полное имя </a:t>
            </a:r>
            <a:r>
              <a:rPr lang="ru-RU" sz="2000" b="1" dirty="0" smtClean="0"/>
              <a:t>файла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b="1" dirty="0" smtClean="0"/>
              <a:t>Режимы </a:t>
            </a:r>
            <a:r>
              <a:rPr lang="ru-RU" sz="2000" b="1" dirty="0"/>
              <a:t>открытия </a:t>
            </a:r>
            <a:r>
              <a:rPr lang="ru-RU" sz="2000" b="1" i="1" dirty="0" err="1">
                <a:solidFill>
                  <a:srgbClr val="002060"/>
                </a:solidFill>
              </a:rPr>
              <a:t>FileMode</a:t>
            </a:r>
            <a:r>
              <a:rPr lang="ru-RU" sz="2000" b="1" i="1" dirty="0">
                <a:solidFill>
                  <a:srgbClr val="002060"/>
                </a:solidFill>
              </a:rPr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b="1" dirty="0"/>
              <a:t> </a:t>
            </a:r>
            <a:r>
              <a:rPr lang="ru-RU" sz="2000" b="1" i="1" dirty="0" err="1">
                <a:solidFill>
                  <a:srgbClr val="002060"/>
                </a:solidFill>
              </a:rPr>
              <a:t>Append</a:t>
            </a:r>
            <a:r>
              <a:rPr lang="ru-RU" sz="2000" b="1" i="1" dirty="0">
                <a:solidFill>
                  <a:srgbClr val="002060"/>
                </a:solidFill>
              </a:rPr>
              <a:t> –</a:t>
            </a:r>
            <a:r>
              <a:rPr lang="ru-RU" sz="2000" b="1" dirty="0"/>
              <a:t> открывает файл (если существует) и переводит указатель в конец файла (данные будут дописываться в конец), или создает новый </a:t>
            </a:r>
            <a:r>
              <a:rPr lang="ru-RU" sz="2000" b="1" dirty="0" smtClean="0"/>
              <a:t>файл (режим </a:t>
            </a:r>
            <a:r>
              <a:rPr lang="ru-RU" sz="2000" b="1" dirty="0"/>
              <a:t>возможен только при режиме доступа </a:t>
            </a:r>
            <a:r>
              <a:rPr lang="ru-RU" sz="2000" b="1" dirty="0" err="1" smtClean="0"/>
              <a:t>FileAccess.Write</a:t>
            </a:r>
            <a:r>
              <a:rPr lang="ru-RU" sz="2000" b="1" dirty="0" smtClean="0"/>
              <a:t>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 smtClean="0"/>
              <a:t> </a:t>
            </a:r>
            <a:r>
              <a:rPr lang="ru-RU" sz="2000" b="1" i="1" dirty="0" err="1">
                <a:solidFill>
                  <a:srgbClr val="002060"/>
                </a:solidFill>
              </a:rPr>
              <a:t>Create</a:t>
            </a:r>
            <a:r>
              <a:rPr lang="ru-RU" sz="2000" b="1" dirty="0"/>
              <a:t> - создает новый </a:t>
            </a:r>
            <a:r>
              <a:rPr lang="ru-RU" sz="2000" b="1" dirty="0" smtClean="0"/>
              <a:t>файл (</a:t>
            </a:r>
            <a:r>
              <a:rPr lang="ru-RU" sz="2000" b="1" dirty="0"/>
              <a:t>если существует – заменяет</a:t>
            </a:r>
            <a:r>
              <a:rPr lang="ru-RU" sz="2000" b="1" dirty="0" smtClean="0"/>
              <a:t>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/>
              <a:t> </a:t>
            </a:r>
            <a:r>
              <a:rPr lang="ru-RU" sz="2000" b="1" i="1" dirty="0" err="1">
                <a:solidFill>
                  <a:srgbClr val="002060"/>
                </a:solidFill>
              </a:rPr>
              <a:t>CreateNew</a:t>
            </a:r>
            <a:r>
              <a:rPr lang="ru-RU" sz="2000" b="1" i="1" dirty="0">
                <a:solidFill>
                  <a:srgbClr val="002060"/>
                </a:solidFill>
              </a:rPr>
              <a:t> </a:t>
            </a:r>
            <a:r>
              <a:rPr lang="ru-RU" sz="2000" b="1" dirty="0"/>
              <a:t>– создает новый файл (если существует – генерируется исключение</a:t>
            </a:r>
            <a:r>
              <a:rPr lang="ru-RU" sz="2000" b="1" dirty="0" smtClean="0"/>
              <a:t>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/>
              <a:t> </a:t>
            </a:r>
            <a:r>
              <a:rPr lang="ru-RU" sz="2000" b="1" i="1" dirty="0" err="1">
                <a:solidFill>
                  <a:srgbClr val="002060"/>
                </a:solidFill>
              </a:rPr>
              <a:t>Open</a:t>
            </a:r>
            <a:r>
              <a:rPr lang="ru-RU" sz="2000" b="1" dirty="0"/>
              <a:t> - открывает файл (если не существует – генерируется исключение</a:t>
            </a:r>
            <a:r>
              <a:rPr lang="ru-RU" sz="2000" b="1" dirty="0" smtClean="0"/>
              <a:t>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/>
              <a:t> </a:t>
            </a:r>
            <a:r>
              <a:rPr lang="ru-RU" sz="2000" b="1" i="1" dirty="0" err="1">
                <a:solidFill>
                  <a:srgbClr val="002060"/>
                </a:solidFill>
              </a:rPr>
              <a:t>OpenOrCreate</a:t>
            </a:r>
            <a:r>
              <a:rPr lang="ru-RU" sz="2000" b="1" i="1" dirty="0">
                <a:solidFill>
                  <a:srgbClr val="002060"/>
                </a:solidFill>
              </a:rPr>
              <a:t> </a:t>
            </a:r>
            <a:r>
              <a:rPr lang="ru-RU" sz="2000" b="1" dirty="0"/>
              <a:t>– открывает файл, либо создает новый, если его не </a:t>
            </a:r>
            <a:r>
              <a:rPr lang="ru-RU" sz="2000" b="1" dirty="0" smtClean="0"/>
              <a:t>существует;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/>
              <a:t> </a:t>
            </a:r>
            <a:r>
              <a:rPr lang="ru-RU" sz="2000" b="1" i="1" dirty="0" err="1">
                <a:solidFill>
                  <a:srgbClr val="002060"/>
                </a:solidFill>
              </a:rPr>
              <a:t>Truncate</a:t>
            </a:r>
            <a:r>
              <a:rPr lang="ru-RU" sz="2000" b="1" dirty="0"/>
              <a:t> – открывает файл, но все данные внутри файла затирает (если файла не существует – генерируется исключение</a:t>
            </a:r>
            <a:r>
              <a:rPr lang="ru-RU" sz="2000" b="1" dirty="0" smtClean="0"/>
              <a:t>).</a:t>
            </a:r>
            <a:r>
              <a:rPr lang="ru-RU" sz="2000" b="1" dirty="0"/>
              <a:t/>
            </a:r>
            <a:br>
              <a:rPr lang="ru-RU" sz="2000" b="1" dirty="0"/>
            </a:b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758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3144" y="750771"/>
            <a:ext cx="10101129" cy="600895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200" b="1" dirty="0"/>
              <a:t>Режим доступа </a:t>
            </a:r>
            <a:r>
              <a:rPr lang="ru-RU" sz="2200" b="1" i="1" dirty="0" err="1" smtClean="0">
                <a:solidFill>
                  <a:srgbClr val="002060"/>
                </a:solidFill>
              </a:rPr>
              <a:t>FileAccess</a:t>
            </a:r>
            <a:r>
              <a:rPr lang="ru-RU" sz="2200" b="1" i="1" dirty="0" smtClean="0">
                <a:solidFill>
                  <a:srgbClr val="002060"/>
                </a:solidFill>
              </a:rPr>
              <a:t>:</a:t>
            </a:r>
            <a:endParaRPr lang="ru-RU" sz="22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100" b="1" i="1" dirty="0" err="1">
                <a:solidFill>
                  <a:srgbClr val="002060"/>
                </a:solidFill>
              </a:rPr>
              <a:t>Read</a:t>
            </a:r>
            <a:r>
              <a:rPr lang="ru-RU" sz="2100" b="1" i="1" dirty="0">
                <a:solidFill>
                  <a:srgbClr val="002060"/>
                </a:solidFill>
              </a:rPr>
              <a:t> </a:t>
            </a:r>
            <a:r>
              <a:rPr lang="ru-RU" sz="2100" b="1" dirty="0"/>
              <a:t>– открытие файла только на чтение. При попытке записи генерируется </a:t>
            </a:r>
            <a:r>
              <a:rPr lang="ru-RU" sz="2100" b="1" dirty="0" smtClean="0"/>
              <a:t>исключение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100" b="1" i="1" dirty="0" err="1">
                <a:solidFill>
                  <a:srgbClr val="002060"/>
                </a:solidFill>
              </a:rPr>
              <a:t>Write</a:t>
            </a:r>
            <a:r>
              <a:rPr lang="ru-RU" sz="2100" b="1" i="1" dirty="0">
                <a:solidFill>
                  <a:srgbClr val="002060"/>
                </a:solidFill>
              </a:rPr>
              <a:t> </a:t>
            </a:r>
            <a:r>
              <a:rPr lang="ru-RU" sz="2100" b="1" dirty="0"/>
              <a:t>- открытие файла только на запись. При попытке чтения генерируется </a:t>
            </a:r>
            <a:r>
              <a:rPr lang="ru-RU" sz="2100" b="1" dirty="0" smtClean="0"/>
              <a:t>исключение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100" b="1" i="1" dirty="0" err="1">
                <a:solidFill>
                  <a:srgbClr val="002060"/>
                </a:solidFill>
              </a:rPr>
              <a:t>ReadWrite</a:t>
            </a:r>
            <a:r>
              <a:rPr lang="ru-RU" sz="2100" b="1" i="1" dirty="0">
                <a:solidFill>
                  <a:srgbClr val="002060"/>
                </a:solidFill>
              </a:rPr>
              <a:t> </a:t>
            </a:r>
            <a:r>
              <a:rPr lang="ru-RU" sz="2100" b="1" dirty="0"/>
              <a:t>- открытие </a:t>
            </a:r>
            <a:r>
              <a:rPr lang="ru-RU" sz="2100" b="1" dirty="0" smtClean="0"/>
              <a:t>файла </a:t>
            </a:r>
            <a:r>
              <a:rPr lang="ru-RU" sz="2100" b="1" dirty="0"/>
              <a:t>на чтение и запись</a:t>
            </a:r>
            <a:r>
              <a:rPr lang="ru-RU" sz="2100" b="1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19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200" b="1" dirty="0" smtClean="0">
                <a:solidFill>
                  <a:srgbClr val="002060"/>
                </a:solidFill>
              </a:rPr>
              <a:t>2. Чтение </a:t>
            </a:r>
            <a:r>
              <a:rPr lang="ru-RU" sz="2200" b="1" dirty="0">
                <a:solidFill>
                  <a:srgbClr val="002060"/>
                </a:solidFill>
              </a:rPr>
              <a:t>из </a:t>
            </a:r>
            <a:r>
              <a:rPr lang="ru-RU" sz="2200" b="1" dirty="0" smtClean="0">
                <a:solidFill>
                  <a:srgbClr val="002060"/>
                </a:solidFill>
              </a:rPr>
              <a:t>файла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b="1" dirty="0"/>
              <a:t>Для чтения данных из потока используются методы класса </a:t>
            </a:r>
            <a:r>
              <a:rPr lang="ru-RU" sz="2200" b="1" i="1" dirty="0" err="1">
                <a:solidFill>
                  <a:srgbClr val="002060"/>
                </a:solidFill>
              </a:rPr>
              <a:t>StreamReader</a:t>
            </a:r>
            <a:r>
              <a:rPr lang="ru-RU" sz="2200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   </a:t>
            </a:r>
            <a:r>
              <a:rPr lang="en-US" sz="2000" b="1" i="1" dirty="0" err="1">
                <a:solidFill>
                  <a:srgbClr val="002060"/>
                </a:solidFill>
              </a:rPr>
              <a:t>FileStream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 smtClean="0">
                <a:solidFill>
                  <a:srgbClr val="002060"/>
                </a:solidFill>
              </a:rPr>
              <a:t>file</a:t>
            </a:r>
            <a:r>
              <a:rPr lang="ru-RU" sz="2000" b="1" i="1" dirty="0" smtClean="0">
                <a:solidFill>
                  <a:srgbClr val="002060"/>
                </a:solidFill>
              </a:rPr>
              <a:t>1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= new </a:t>
            </a:r>
            <a:r>
              <a:rPr lang="en-US" sz="2000" b="1" i="1" dirty="0" err="1">
                <a:solidFill>
                  <a:srgbClr val="002060"/>
                </a:solidFill>
              </a:rPr>
              <a:t>FileStream</a:t>
            </a:r>
            <a:r>
              <a:rPr lang="en-US" sz="2000" b="1" i="1" dirty="0">
                <a:solidFill>
                  <a:srgbClr val="002060"/>
                </a:solidFill>
              </a:rPr>
              <a:t>("d:\\test.txt", </a:t>
            </a:r>
            <a:r>
              <a:rPr lang="en-US" sz="2000" b="1" i="1" dirty="0" err="1">
                <a:solidFill>
                  <a:srgbClr val="002060"/>
                </a:solidFill>
              </a:rPr>
              <a:t>FileMode.Open</a:t>
            </a:r>
            <a:r>
              <a:rPr lang="en-US" sz="2000" b="1" i="1" dirty="0">
                <a:solidFill>
                  <a:srgbClr val="002060"/>
                </a:solidFill>
              </a:rPr>
              <a:t>); </a:t>
            </a:r>
            <a:r>
              <a:rPr lang="ru-RU" sz="2000" b="1" i="1" dirty="0" smtClean="0">
                <a:solidFill>
                  <a:srgbClr val="002060"/>
                </a:solidFill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                                                                                    </a:t>
            </a:r>
            <a:r>
              <a:rPr lang="en-US" sz="2000" b="1" i="1" dirty="0" smtClean="0">
                <a:solidFill>
                  <a:srgbClr val="538022"/>
                </a:solidFill>
              </a:rPr>
              <a:t>//</a:t>
            </a:r>
            <a:r>
              <a:rPr lang="ru-RU" sz="2000" b="1" i="1" dirty="0" smtClean="0">
                <a:solidFill>
                  <a:srgbClr val="538022"/>
                </a:solidFill>
              </a:rPr>
              <a:t>создание файлового потока</a:t>
            </a:r>
            <a:r>
              <a:rPr lang="ru-RU" sz="2000" b="1" i="1" dirty="0">
                <a:solidFill>
                  <a:srgbClr val="538022"/>
                </a:solidFill>
              </a:rPr>
              <a:t/>
            </a:r>
            <a:br>
              <a:rPr lang="ru-RU" sz="2000" b="1" i="1" dirty="0">
                <a:solidFill>
                  <a:srgbClr val="538022"/>
                </a:solidFill>
              </a:rPr>
            </a:br>
            <a:r>
              <a:rPr lang="ru-RU" sz="2000" b="1" i="1" dirty="0">
                <a:solidFill>
                  <a:srgbClr val="002060"/>
                </a:solidFill>
              </a:rPr>
              <a:t>   </a:t>
            </a:r>
            <a:r>
              <a:rPr lang="en-US" sz="2000" b="1" i="1" dirty="0">
                <a:solidFill>
                  <a:srgbClr val="002060"/>
                </a:solidFill>
              </a:rPr>
              <a:t>StreamReader reader = new </a:t>
            </a:r>
            <a:r>
              <a:rPr lang="en-US" sz="2000" b="1" i="1" dirty="0" smtClean="0">
                <a:solidFill>
                  <a:srgbClr val="002060"/>
                </a:solidFill>
              </a:rPr>
              <a:t>StreamReader(file</a:t>
            </a:r>
            <a:r>
              <a:rPr lang="ru-RU" sz="2000" b="1" i="1" dirty="0" smtClean="0">
                <a:solidFill>
                  <a:srgbClr val="002060"/>
                </a:solidFill>
              </a:rPr>
              <a:t>1</a:t>
            </a:r>
            <a:r>
              <a:rPr lang="en-US" sz="2000" b="1" i="1" dirty="0" smtClean="0">
                <a:solidFill>
                  <a:srgbClr val="002060"/>
                </a:solidFill>
              </a:rPr>
              <a:t>); </a:t>
            </a:r>
            <a:r>
              <a:rPr lang="ru-RU" sz="2000" b="1" i="1" dirty="0" smtClean="0">
                <a:solidFill>
                  <a:srgbClr val="002060"/>
                </a:solidFill>
              </a:rPr>
              <a:t>   </a:t>
            </a:r>
            <a:r>
              <a:rPr lang="en-US" sz="2000" b="1" i="1" dirty="0" smtClean="0">
                <a:solidFill>
                  <a:srgbClr val="538022"/>
                </a:solidFill>
              </a:rPr>
              <a:t>// </a:t>
            </a:r>
            <a:r>
              <a:rPr lang="ru-RU" sz="2000" b="1" i="1" dirty="0" smtClean="0">
                <a:solidFill>
                  <a:srgbClr val="538022"/>
                </a:solidFill>
              </a:rPr>
              <a:t>создание </a:t>
            </a:r>
            <a:r>
              <a:rPr lang="ru-RU" sz="2000" b="1" i="1" dirty="0">
                <a:solidFill>
                  <a:srgbClr val="538022"/>
                </a:solidFill>
              </a:rPr>
              <a:t>«</a:t>
            </a:r>
            <a:r>
              <a:rPr lang="ru-RU" sz="2000" b="1" i="1" dirty="0" smtClean="0">
                <a:solidFill>
                  <a:srgbClr val="538022"/>
                </a:solidFill>
              </a:rPr>
              <a:t>потокового читателя» </a:t>
            </a:r>
            <a:r>
              <a:rPr lang="ru-RU" sz="2000" b="1" i="1" dirty="0">
                <a:solidFill>
                  <a:srgbClr val="538022"/>
                </a:solidFill>
              </a:rPr>
              <a:t>и </a:t>
            </a:r>
            <a:r>
              <a:rPr lang="ru-RU" sz="2000" b="1" i="1" dirty="0" smtClean="0">
                <a:solidFill>
                  <a:srgbClr val="538022"/>
                </a:solidFill>
              </a:rPr>
              <a:t>связывание </a:t>
            </a:r>
            <a:r>
              <a:rPr lang="ru-RU" sz="2000" b="1" i="1" dirty="0">
                <a:solidFill>
                  <a:srgbClr val="538022"/>
                </a:solidFill>
              </a:rPr>
              <a:t>его с файловым потоком</a:t>
            </a:r>
            <a:r>
              <a:rPr lang="ru-RU" sz="2000" b="1" i="1" dirty="0">
                <a:solidFill>
                  <a:srgbClr val="92D050"/>
                </a:solidFill>
              </a:rPr>
              <a:t/>
            </a:r>
            <a:br>
              <a:rPr lang="ru-RU" sz="2000" b="1" i="1" dirty="0">
                <a:solidFill>
                  <a:srgbClr val="92D050"/>
                </a:solidFill>
              </a:rPr>
            </a:br>
            <a:r>
              <a:rPr lang="ru-RU" sz="2000" b="1" i="1" dirty="0">
                <a:solidFill>
                  <a:srgbClr val="002060"/>
                </a:solidFill>
              </a:rPr>
              <a:t>   </a:t>
            </a: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(</a:t>
            </a:r>
            <a:r>
              <a:rPr lang="en-US" sz="2000" b="1" i="1" dirty="0" err="1">
                <a:solidFill>
                  <a:srgbClr val="002060"/>
                </a:solidFill>
              </a:rPr>
              <a:t>reader.ReadToEnd</a:t>
            </a:r>
            <a:r>
              <a:rPr lang="en-US" sz="2000" b="1" i="1" dirty="0">
                <a:solidFill>
                  <a:srgbClr val="002060"/>
                </a:solidFill>
              </a:rPr>
              <a:t>()); </a:t>
            </a:r>
            <a:r>
              <a:rPr lang="ru-RU" sz="2000" b="1" i="1" dirty="0" smtClean="0">
                <a:solidFill>
                  <a:srgbClr val="002060"/>
                </a:solidFill>
              </a:rPr>
              <a:t>   </a:t>
            </a:r>
            <a:r>
              <a:rPr lang="en-US" sz="2000" b="1" i="1" dirty="0" smtClean="0">
                <a:solidFill>
                  <a:srgbClr val="538022"/>
                </a:solidFill>
              </a:rPr>
              <a:t>//</a:t>
            </a:r>
            <a:r>
              <a:rPr lang="ru-RU" sz="2000" b="1" i="1" dirty="0" smtClean="0">
                <a:solidFill>
                  <a:srgbClr val="538022"/>
                </a:solidFill>
              </a:rPr>
              <a:t>чтение данных </a:t>
            </a:r>
            <a:r>
              <a:rPr lang="ru-RU" sz="2000" b="1" i="1" dirty="0">
                <a:solidFill>
                  <a:srgbClr val="538022"/>
                </a:solidFill>
              </a:rPr>
              <a:t>с потока и </a:t>
            </a:r>
            <a:r>
              <a:rPr lang="ru-RU" sz="2000" b="1" i="1" dirty="0" smtClean="0">
                <a:solidFill>
                  <a:srgbClr val="538022"/>
                </a:solidFill>
              </a:rPr>
              <a:t>вывод </a:t>
            </a:r>
            <a:r>
              <a:rPr lang="ru-RU" sz="2000" b="1" i="1" dirty="0">
                <a:solidFill>
                  <a:srgbClr val="538022"/>
                </a:solidFill>
              </a:rPr>
              <a:t>на экран</a:t>
            </a:r>
            <a:br>
              <a:rPr lang="ru-RU" sz="2000" b="1" i="1" dirty="0">
                <a:solidFill>
                  <a:srgbClr val="538022"/>
                </a:solidFill>
              </a:rPr>
            </a:br>
            <a:r>
              <a:rPr lang="ru-RU" sz="2000" b="1" i="1" dirty="0">
                <a:solidFill>
                  <a:srgbClr val="002060"/>
                </a:solidFill>
              </a:rPr>
              <a:t>   </a:t>
            </a:r>
            <a:r>
              <a:rPr lang="en-US" sz="2000" b="1" i="1" dirty="0" err="1">
                <a:solidFill>
                  <a:srgbClr val="002060"/>
                </a:solidFill>
              </a:rPr>
              <a:t>reader.Close</a:t>
            </a:r>
            <a:r>
              <a:rPr lang="en-US" sz="2000" b="1" i="1" dirty="0">
                <a:solidFill>
                  <a:srgbClr val="002060"/>
                </a:solidFill>
              </a:rPr>
              <a:t>(); </a:t>
            </a:r>
            <a:r>
              <a:rPr lang="ru-RU" sz="2000" b="1" i="1" dirty="0" smtClean="0">
                <a:solidFill>
                  <a:srgbClr val="002060"/>
                </a:solidFill>
              </a:rPr>
              <a:t>    </a:t>
            </a:r>
            <a:r>
              <a:rPr lang="en-US" sz="2000" b="1" i="1" dirty="0">
                <a:solidFill>
                  <a:srgbClr val="538022"/>
                </a:solidFill>
              </a:rPr>
              <a:t>//</a:t>
            </a:r>
            <a:r>
              <a:rPr lang="ru-RU" sz="2000" b="1" i="1" dirty="0" smtClean="0">
                <a:solidFill>
                  <a:srgbClr val="538022"/>
                </a:solidFill>
              </a:rPr>
              <a:t>закрытие потока</a:t>
            </a:r>
            <a:r>
              <a:rPr lang="ru-RU" sz="2000" b="1" i="1" dirty="0">
                <a:solidFill>
                  <a:srgbClr val="538022"/>
                </a:solidFill>
              </a:rPr>
              <a:t/>
            </a:r>
            <a:br>
              <a:rPr lang="ru-RU" sz="2000" b="1" i="1" dirty="0">
                <a:solidFill>
                  <a:srgbClr val="538022"/>
                </a:solidFill>
              </a:rPr>
            </a:br>
            <a:r>
              <a:rPr lang="ru-RU" sz="2000" b="1" i="1" dirty="0">
                <a:solidFill>
                  <a:srgbClr val="002060"/>
                </a:solidFill>
              </a:rPr>
              <a:t>   </a:t>
            </a:r>
            <a:r>
              <a:rPr lang="en-US" sz="2000" b="1" i="1" dirty="0" err="1">
                <a:solidFill>
                  <a:srgbClr val="002060"/>
                </a:solidFill>
              </a:rPr>
              <a:t>Console.ReadLine</a:t>
            </a:r>
            <a:r>
              <a:rPr lang="en-US" sz="2000" b="1" i="1" dirty="0" smtClean="0">
                <a:solidFill>
                  <a:srgbClr val="002060"/>
                </a:solidFill>
              </a:rPr>
              <a:t>();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ru-RU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100" b="1" dirty="0" smtClean="0"/>
              <a:t>Метод</a:t>
            </a:r>
            <a:r>
              <a:rPr lang="ru-RU" sz="2100" b="1" dirty="0"/>
              <a:t> </a:t>
            </a:r>
            <a:r>
              <a:rPr lang="ru-RU" sz="2100" b="1" i="1" dirty="0" err="1">
                <a:solidFill>
                  <a:srgbClr val="002060"/>
                </a:solidFill>
              </a:rPr>
              <a:t>ReadToEnd</a:t>
            </a:r>
            <a:r>
              <a:rPr lang="ru-RU" sz="2100" b="1" i="1" dirty="0">
                <a:solidFill>
                  <a:srgbClr val="002060"/>
                </a:solidFill>
              </a:rPr>
              <a:t>() </a:t>
            </a:r>
            <a:r>
              <a:rPr lang="ru-RU" sz="2100" b="1" dirty="0"/>
              <a:t>считывает все данные из файла.</a:t>
            </a:r>
            <a:r>
              <a:rPr lang="en-US" sz="2100" b="1" dirty="0"/>
              <a:t/>
            </a:r>
            <a:br>
              <a:rPr lang="en-US" sz="2100" b="1" dirty="0"/>
            </a:br>
            <a:r>
              <a:rPr lang="ru-RU" sz="2100" b="1" dirty="0"/>
              <a:t>Свойство </a:t>
            </a:r>
            <a:r>
              <a:rPr lang="ru-RU" sz="2100" b="1" i="1" dirty="0" err="1">
                <a:solidFill>
                  <a:srgbClr val="002060"/>
                </a:solidFill>
              </a:rPr>
              <a:t>EndOfStream</a:t>
            </a:r>
            <a:r>
              <a:rPr lang="ru-RU" sz="2100" b="1" i="1" dirty="0">
                <a:solidFill>
                  <a:srgbClr val="002060"/>
                </a:solidFill>
              </a:rPr>
              <a:t> </a:t>
            </a:r>
            <a:r>
              <a:rPr lang="ru-RU" sz="2100" b="1" dirty="0"/>
              <a:t>указывает, находится ли текущая позиция в потоке в конце потока (достигнут ли конец файла</a:t>
            </a:r>
            <a:r>
              <a:rPr lang="ru-RU" sz="2100" b="1" dirty="0" smtClean="0"/>
              <a:t>) и возвращает</a:t>
            </a:r>
            <a:r>
              <a:rPr lang="ru-RU" sz="2100" b="1" dirty="0"/>
              <a:t> </a:t>
            </a:r>
            <a:r>
              <a:rPr lang="ru-RU" sz="2100" b="1" i="1" dirty="0" err="1">
                <a:solidFill>
                  <a:srgbClr val="002060"/>
                </a:solidFill>
              </a:rPr>
              <a:t>true</a:t>
            </a:r>
            <a:r>
              <a:rPr lang="ru-RU" sz="2100" b="1" dirty="0"/>
              <a:t> или </a:t>
            </a:r>
            <a:r>
              <a:rPr lang="ru-RU" sz="2100" b="1" i="1" dirty="0" err="1">
                <a:solidFill>
                  <a:srgbClr val="002060"/>
                </a:solidFill>
              </a:rPr>
              <a:t>false</a:t>
            </a:r>
            <a:r>
              <a:rPr lang="ru-RU" sz="2100" b="1" i="1" dirty="0">
                <a:solidFill>
                  <a:srgbClr val="002060"/>
                </a:solidFill>
              </a:rPr>
              <a:t>.</a:t>
            </a:r>
            <a:r>
              <a:rPr lang="ru-RU" sz="2100" b="1" dirty="0"/>
              <a:t/>
            </a:r>
            <a:br>
              <a:rPr lang="ru-RU" sz="2100" b="1" dirty="0"/>
            </a:br>
            <a:endParaRPr lang="ru-RU" sz="21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22979" y="84199"/>
            <a:ext cx="7729728" cy="654601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ЧТЕНИЕ ИЗ ФАЙЛОВ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3144" y="2810846"/>
            <a:ext cx="9981488" cy="2046987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3667" y="183735"/>
            <a:ext cx="7729728" cy="547914"/>
          </a:xfrm>
        </p:spPr>
        <p:txBody>
          <a:bodyPr>
            <a:normAutofit fontScale="90000"/>
          </a:bodyPr>
          <a:lstStyle/>
          <a:p>
            <a:r>
              <a:rPr lang="ru-RU" sz="2900" b="1" dirty="0">
                <a:solidFill>
                  <a:srgbClr val="002060"/>
                </a:solidFill>
              </a:rPr>
              <a:t>ЗАПИСЬ В ФАЙЛ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2050" y="803304"/>
            <a:ext cx="10229314" cy="605469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1. Для </a:t>
            </a:r>
            <a:r>
              <a:rPr lang="ru-RU" sz="2000" b="1" dirty="0"/>
              <a:t>записи данных в поток используется класс </a:t>
            </a:r>
            <a:r>
              <a:rPr lang="ru-RU" sz="2000" b="1" i="1" dirty="0" err="1">
                <a:solidFill>
                  <a:srgbClr val="002060"/>
                </a:solidFill>
              </a:rPr>
              <a:t>StreamWriter</a:t>
            </a:r>
            <a:r>
              <a:rPr lang="ru-RU" sz="2000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2. Метод</a:t>
            </a:r>
            <a:r>
              <a:rPr lang="ru-RU" sz="2000" b="1" dirty="0"/>
              <a:t> </a:t>
            </a:r>
            <a:r>
              <a:rPr lang="ru-RU" sz="2000" b="1" i="1" dirty="0" err="1">
                <a:solidFill>
                  <a:srgbClr val="002060"/>
                </a:solidFill>
              </a:rPr>
              <a:t>WriteLine</a:t>
            </a:r>
            <a:r>
              <a:rPr lang="ru-RU" sz="2000" b="1" i="1" dirty="0">
                <a:solidFill>
                  <a:srgbClr val="002060"/>
                </a:solidFill>
              </a:rPr>
              <a:t>() </a:t>
            </a:r>
            <a:r>
              <a:rPr lang="ru-RU" sz="2000" b="1" dirty="0"/>
              <a:t>записывает в файл </a:t>
            </a:r>
            <a:r>
              <a:rPr lang="ru-RU" sz="2000" b="1" dirty="0" smtClean="0"/>
              <a:t>построчно.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3. После </a:t>
            </a:r>
            <a:r>
              <a:rPr lang="ru-RU" sz="2000" b="1" dirty="0"/>
              <a:t>работы с потоком, его нужно закрыть (освободить ресурсы), использовав метод </a:t>
            </a:r>
            <a:r>
              <a:rPr lang="ru-RU" sz="2000" b="1" i="1" dirty="0" err="1">
                <a:solidFill>
                  <a:srgbClr val="002060"/>
                </a:solidFill>
              </a:rPr>
              <a:t>Close</a:t>
            </a:r>
            <a:r>
              <a:rPr lang="ru-RU" sz="2000" b="1" i="1" dirty="0" smtClean="0">
                <a:solidFill>
                  <a:srgbClr val="002060"/>
                </a:solidFill>
              </a:rPr>
              <a:t>().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i="1" dirty="0" err="1">
                <a:solidFill>
                  <a:srgbClr val="002060"/>
                </a:solidFill>
              </a:rPr>
              <a:t>FileStream</a:t>
            </a:r>
            <a:r>
              <a:rPr lang="en-US" sz="1900" b="1" i="1" dirty="0">
                <a:solidFill>
                  <a:srgbClr val="002060"/>
                </a:solidFill>
              </a:rPr>
              <a:t> </a:t>
            </a:r>
            <a:r>
              <a:rPr lang="en-US" sz="1900" b="1" i="1" dirty="0" err="1" smtClean="0">
                <a:solidFill>
                  <a:srgbClr val="002060"/>
                </a:solidFill>
              </a:rPr>
              <a:t>My_file</a:t>
            </a:r>
            <a:r>
              <a:rPr lang="en-US" sz="1900" b="1" i="1" dirty="0" smtClean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002060"/>
                </a:solidFill>
              </a:rPr>
              <a:t>= new </a:t>
            </a:r>
            <a:r>
              <a:rPr lang="en-US" sz="1900" b="1" i="1" dirty="0" err="1">
                <a:solidFill>
                  <a:srgbClr val="002060"/>
                </a:solidFill>
              </a:rPr>
              <a:t>FileStream</a:t>
            </a:r>
            <a:r>
              <a:rPr lang="en-US" sz="1900" b="1" i="1" dirty="0">
                <a:solidFill>
                  <a:srgbClr val="002060"/>
                </a:solidFill>
              </a:rPr>
              <a:t>("d:\\test.txt", </a:t>
            </a:r>
            <a:r>
              <a:rPr lang="en-US" sz="1900" b="1" i="1" dirty="0" err="1">
                <a:solidFill>
                  <a:srgbClr val="002060"/>
                </a:solidFill>
              </a:rPr>
              <a:t>FileMode.Create</a:t>
            </a:r>
            <a:r>
              <a:rPr lang="en-US" sz="1900" b="1" i="1" dirty="0">
                <a:solidFill>
                  <a:srgbClr val="002060"/>
                </a:solidFill>
              </a:rPr>
              <a:t>); </a:t>
            </a:r>
            <a:r>
              <a:rPr lang="en-US" sz="1900" b="1" i="1" dirty="0">
                <a:solidFill>
                  <a:srgbClr val="538022"/>
                </a:solidFill>
              </a:rPr>
              <a:t>//</a:t>
            </a:r>
            <a:r>
              <a:rPr lang="ru-RU" sz="1900" b="1" i="1" dirty="0">
                <a:solidFill>
                  <a:srgbClr val="538022"/>
                </a:solidFill>
              </a:rPr>
              <a:t>создаем файловый поток</a:t>
            </a:r>
            <a:br>
              <a:rPr lang="ru-RU" sz="1900" b="1" i="1" dirty="0">
                <a:solidFill>
                  <a:srgbClr val="538022"/>
                </a:solidFill>
              </a:rPr>
            </a:br>
            <a:r>
              <a:rPr lang="ru-RU" sz="1900" b="1" i="1" dirty="0">
                <a:solidFill>
                  <a:srgbClr val="002060"/>
                </a:solidFill>
              </a:rPr>
              <a:t>  </a:t>
            </a:r>
            <a:r>
              <a:rPr lang="en-US" sz="1900" b="1" i="1" dirty="0" err="1">
                <a:solidFill>
                  <a:srgbClr val="002060"/>
                </a:solidFill>
              </a:rPr>
              <a:t>StreamWriter</a:t>
            </a:r>
            <a:r>
              <a:rPr lang="en-US" sz="1900" b="1" i="1" dirty="0">
                <a:solidFill>
                  <a:srgbClr val="002060"/>
                </a:solidFill>
              </a:rPr>
              <a:t> writer = new </a:t>
            </a:r>
            <a:r>
              <a:rPr lang="en-US" sz="1900" b="1" i="1" dirty="0" err="1" smtClean="0">
                <a:solidFill>
                  <a:srgbClr val="002060"/>
                </a:solidFill>
              </a:rPr>
              <a:t>StreamWriter</a:t>
            </a:r>
            <a:r>
              <a:rPr lang="en-US" sz="1900" b="1" i="1" dirty="0" smtClean="0">
                <a:solidFill>
                  <a:srgbClr val="002060"/>
                </a:solidFill>
              </a:rPr>
              <a:t>(</a:t>
            </a:r>
            <a:r>
              <a:rPr lang="en-US" sz="1900" b="1" i="1" dirty="0" err="1" smtClean="0">
                <a:solidFill>
                  <a:srgbClr val="002060"/>
                </a:solidFill>
              </a:rPr>
              <a:t>My_file</a:t>
            </a:r>
            <a:r>
              <a:rPr lang="en-US" sz="1900" b="1" i="1" dirty="0" smtClean="0">
                <a:solidFill>
                  <a:srgbClr val="002060"/>
                </a:solidFill>
              </a:rPr>
              <a:t>); </a:t>
            </a:r>
            <a:r>
              <a:rPr lang="ru-RU" sz="1900" b="1" i="1" dirty="0" smtClean="0">
                <a:solidFill>
                  <a:srgbClr val="002060"/>
                </a:solidFill>
              </a:rPr>
              <a:t>  </a:t>
            </a:r>
            <a:r>
              <a:rPr lang="en-US" sz="1900" b="1" i="1" dirty="0" smtClean="0">
                <a:solidFill>
                  <a:srgbClr val="538022"/>
                </a:solidFill>
              </a:rPr>
              <a:t>//</a:t>
            </a:r>
            <a:r>
              <a:rPr lang="ru-RU" sz="1900" b="1" i="1" dirty="0">
                <a:solidFill>
                  <a:srgbClr val="538022"/>
                </a:solidFill>
              </a:rPr>
              <a:t>создаем «потоковый писатель» и связываем его с файловым потоком</a:t>
            </a:r>
            <a:br>
              <a:rPr lang="ru-RU" sz="1900" b="1" i="1" dirty="0">
                <a:solidFill>
                  <a:srgbClr val="538022"/>
                </a:solidFill>
              </a:rPr>
            </a:br>
            <a:r>
              <a:rPr lang="ru-RU" sz="1900" b="1" i="1" dirty="0">
                <a:solidFill>
                  <a:srgbClr val="002060"/>
                </a:solidFill>
              </a:rPr>
              <a:t>   </a:t>
            </a:r>
            <a:r>
              <a:rPr lang="en-US" sz="1900" b="1" i="1" dirty="0" err="1">
                <a:solidFill>
                  <a:srgbClr val="002060"/>
                </a:solidFill>
              </a:rPr>
              <a:t>writer.Write</a:t>
            </a:r>
            <a:r>
              <a:rPr lang="en-US" sz="1900" b="1" i="1" dirty="0">
                <a:solidFill>
                  <a:srgbClr val="002060"/>
                </a:solidFill>
              </a:rPr>
              <a:t>("</a:t>
            </a:r>
            <a:r>
              <a:rPr lang="ru-RU" sz="1900" b="1" i="1" dirty="0">
                <a:solidFill>
                  <a:srgbClr val="002060"/>
                </a:solidFill>
              </a:rPr>
              <a:t>текст</a:t>
            </a:r>
            <a:r>
              <a:rPr lang="ru-RU" sz="1900" b="1" i="1" dirty="0" smtClean="0">
                <a:solidFill>
                  <a:srgbClr val="002060"/>
                </a:solidFill>
              </a:rPr>
              <a:t>");    </a:t>
            </a:r>
            <a:r>
              <a:rPr lang="ru-RU" sz="1900" b="1" i="1" dirty="0">
                <a:solidFill>
                  <a:srgbClr val="538022"/>
                </a:solidFill>
              </a:rPr>
              <a:t>//записываем в файл</a:t>
            </a:r>
            <a:br>
              <a:rPr lang="ru-RU" sz="1900" b="1" i="1" dirty="0">
                <a:solidFill>
                  <a:srgbClr val="538022"/>
                </a:solidFill>
              </a:rPr>
            </a:br>
            <a:r>
              <a:rPr lang="ru-RU" sz="1900" b="1" i="1" dirty="0">
                <a:solidFill>
                  <a:srgbClr val="002060"/>
                </a:solidFill>
              </a:rPr>
              <a:t>   </a:t>
            </a:r>
            <a:r>
              <a:rPr lang="en-US" sz="1900" b="1" i="1" dirty="0" err="1">
                <a:solidFill>
                  <a:srgbClr val="002060"/>
                </a:solidFill>
              </a:rPr>
              <a:t>writer.Close</a:t>
            </a:r>
            <a:r>
              <a:rPr lang="en-US" sz="1900" b="1" i="1" dirty="0" smtClean="0">
                <a:solidFill>
                  <a:srgbClr val="002060"/>
                </a:solidFill>
              </a:rPr>
              <a:t>();</a:t>
            </a:r>
            <a:r>
              <a:rPr lang="ru-RU" sz="1900" b="1" i="1" dirty="0" smtClean="0">
                <a:solidFill>
                  <a:srgbClr val="002060"/>
                </a:solidFill>
              </a:rPr>
              <a:t>       </a:t>
            </a:r>
            <a:r>
              <a:rPr lang="en-US" sz="1900" b="1" i="1" dirty="0" smtClean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538022"/>
                </a:solidFill>
              </a:rPr>
              <a:t>//</a:t>
            </a:r>
            <a:r>
              <a:rPr lang="ru-RU" sz="1900" b="1" i="1" dirty="0">
                <a:solidFill>
                  <a:srgbClr val="538022"/>
                </a:solidFill>
              </a:rPr>
              <a:t>закрываем поток</a:t>
            </a:r>
          </a:p>
          <a:p>
            <a:pPr marL="0" indent="0">
              <a:spcBef>
                <a:spcPts val="0"/>
              </a:spcBef>
              <a:buNone/>
            </a:pPr>
            <a:endParaRPr lang="ru-RU" sz="19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b="1" i="1" dirty="0" smtClean="0">
                <a:solidFill>
                  <a:srgbClr val="FF0000"/>
                </a:solidFill>
              </a:rPr>
              <a:t>Запись </a:t>
            </a:r>
            <a:r>
              <a:rPr lang="ru-RU" sz="2200" b="1" i="1" dirty="0">
                <a:solidFill>
                  <a:srgbClr val="FF0000"/>
                </a:solidFill>
              </a:rPr>
              <a:t>в файл происходит после его </a:t>
            </a:r>
            <a:r>
              <a:rPr lang="ru-RU" sz="2200" b="1" i="1" dirty="0" smtClean="0">
                <a:solidFill>
                  <a:srgbClr val="FF0000"/>
                </a:solidFill>
              </a:rPr>
              <a:t>закрытия!</a:t>
            </a:r>
          </a:p>
          <a:p>
            <a:pPr marL="0" indent="0">
              <a:spcBef>
                <a:spcPts val="0"/>
              </a:spcBef>
              <a:buNone/>
            </a:pPr>
            <a:endParaRPr lang="ru-RU" sz="19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900" b="1" dirty="0" smtClean="0"/>
              <a:t>При </a:t>
            </a:r>
            <a:r>
              <a:rPr lang="ru-RU" sz="1900" b="1" dirty="0"/>
              <a:t>использовании </a:t>
            </a:r>
            <a:r>
              <a:rPr lang="ru-RU" sz="1900" b="1" dirty="0" err="1"/>
              <a:t>StreamReader</a:t>
            </a:r>
            <a:r>
              <a:rPr lang="ru-RU" sz="1900" b="1" dirty="0"/>
              <a:t> и </a:t>
            </a:r>
            <a:r>
              <a:rPr lang="ru-RU" sz="1900" b="1" dirty="0" err="1"/>
              <a:t>StreamWriter</a:t>
            </a:r>
            <a:r>
              <a:rPr lang="ru-RU" sz="1900" b="1" dirty="0"/>
              <a:t> можно не создавать отдельно файловый поток </a:t>
            </a:r>
            <a:r>
              <a:rPr lang="ru-RU" sz="1900" b="1" dirty="0" err="1"/>
              <a:t>FileStream</a:t>
            </a:r>
            <a:r>
              <a:rPr lang="ru-RU" sz="1900" b="1" dirty="0"/>
              <a:t>, а сделать это сразу при создании </a:t>
            </a:r>
            <a:r>
              <a:rPr lang="ru-RU" sz="1900" b="1" dirty="0" err="1"/>
              <a:t>StreamReader</a:t>
            </a:r>
            <a:r>
              <a:rPr lang="ru-RU" sz="1900" b="1" dirty="0"/>
              <a:t>/</a:t>
            </a:r>
            <a:r>
              <a:rPr lang="ru-RU" sz="1900" b="1" dirty="0" err="1"/>
              <a:t>StreamWriter</a:t>
            </a:r>
            <a:r>
              <a:rPr lang="ru-RU" sz="1900" b="1" dirty="0"/>
              <a:t>:</a:t>
            </a:r>
            <a:endParaRPr lang="ru-RU" sz="19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900" b="1" i="1" dirty="0" err="1" smtClean="0">
                <a:solidFill>
                  <a:srgbClr val="002060"/>
                </a:solidFill>
              </a:rPr>
              <a:t>StreamWriter</a:t>
            </a:r>
            <a:r>
              <a:rPr lang="en-US" sz="1900" b="1" i="1" dirty="0" smtClean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002060"/>
                </a:solidFill>
              </a:rPr>
              <a:t>writer = new </a:t>
            </a:r>
            <a:r>
              <a:rPr lang="en-US" sz="1900" b="1" i="1" dirty="0" err="1">
                <a:solidFill>
                  <a:srgbClr val="002060"/>
                </a:solidFill>
              </a:rPr>
              <a:t>StreamWriter</a:t>
            </a:r>
            <a:r>
              <a:rPr lang="en-US" sz="1900" b="1" i="1" dirty="0">
                <a:solidFill>
                  <a:srgbClr val="002060"/>
                </a:solidFill>
              </a:rPr>
              <a:t>("d:\\test.txt</a:t>
            </a:r>
            <a:r>
              <a:rPr lang="en-US" sz="1900" b="1" i="1" dirty="0" smtClean="0">
                <a:solidFill>
                  <a:srgbClr val="002060"/>
                </a:solidFill>
              </a:rPr>
              <a:t>");</a:t>
            </a:r>
            <a:r>
              <a:rPr lang="ru-RU" sz="1900" b="1" i="1" dirty="0" smtClean="0">
                <a:solidFill>
                  <a:srgbClr val="002060"/>
                </a:solidFill>
              </a:rPr>
              <a:t>   </a:t>
            </a:r>
            <a:r>
              <a:rPr lang="en-US" sz="1900" b="1" i="1" dirty="0" smtClean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538022"/>
                </a:solidFill>
              </a:rPr>
              <a:t>//</a:t>
            </a:r>
            <a:r>
              <a:rPr lang="ru-RU" sz="1900" b="1" i="1" dirty="0">
                <a:solidFill>
                  <a:srgbClr val="538022"/>
                </a:solidFill>
              </a:rPr>
              <a:t>указываем </a:t>
            </a:r>
            <a:r>
              <a:rPr lang="ru-RU" sz="1900" b="1" i="1" dirty="0" err="1" smtClean="0">
                <a:solidFill>
                  <a:srgbClr val="538022"/>
                </a:solidFill>
              </a:rPr>
              <a:t>путьк</a:t>
            </a:r>
            <a:r>
              <a:rPr lang="ru-RU" sz="1900" b="1" i="1" dirty="0" smtClean="0">
                <a:solidFill>
                  <a:srgbClr val="538022"/>
                </a:solidFill>
              </a:rPr>
              <a:t> </a:t>
            </a:r>
            <a:r>
              <a:rPr lang="ru-RU" sz="1900" b="1" i="1" dirty="0">
                <a:solidFill>
                  <a:srgbClr val="538022"/>
                </a:solidFill>
              </a:rPr>
              <a:t>файлу, а не поток</a:t>
            </a:r>
            <a:br>
              <a:rPr lang="ru-RU" sz="1900" b="1" i="1" dirty="0">
                <a:solidFill>
                  <a:srgbClr val="538022"/>
                </a:solidFill>
              </a:rPr>
            </a:br>
            <a:r>
              <a:rPr lang="ru-RU" sz="1900" b="1" i="1" dirty="0">
                <a:solidFill>
                  <a:srgbClr val="002060"/>
                </a:solidFill>
              </a:rPr>
              <a:t>   </a:t>
            </a:r>
            <a:r>
              <a:rPr lang="en-US" sz="1900" b="1" i="1" dirty="0" err="1">
                <a:solidFill>
                  <a:srgbClr val="002060"/>
                </a:solidFill>
              </a:rPr>
              <a:t>writer.WriteLine</a:t>
            </a:r>
            <a:r>
              <a:rPr lang="en-US" sz="1900" b="1" i="1" dirty="0">
                <a:solidFill>
                  <a:srgbClr val="002060"/>
                </a:solidFill>
              </a:rPr>
              <a:t>("</a:t>
            </a:r>
            <a:r>
              <a:rPr lang="ru-RU" sz="1900" b="1" i="1" dirty="0">
                <a:solidFill>
                  <a:srgbClr val="002060"/>
                </a:solidFill>
              </a:rPr>
              <a:t>текст");</a:t>
            </a:r>
            <a:br>
              <a:rPr lang="ru-RU" sz="1900" b="1" i="1" dirty="0">
                <a:solidFill>
                  <a:srgbClr val="002060"/>
                </a:solidFill>
              </a:rPr>
            </a:br>
            <a:r>
              <a:rPr lang="ru-RU" sz="1900" b="1" i="1" dirty="0">
                <a:solidFill>
                  <a:srgbClr val="002060"/>
                </a:solidFill>
              </a:rPr>
              <a:t>   </a:t>
            </a:r>
            <a:r>
              <a:rPr lang="en-US" sz="1900" b="1" i="1" dirty="0" err="1">
                <a:solidFill>
                  <a:srgbClr val="002060"/>
                </a:solidFill>
              </a:rPr>
              <a:t>writer.Close</a:t>
            </a:r>
            <a:r>
              <a:rPr lang="en-US" sz="1900" b="1" i="1" dirty="0">
                <a:solidFill>
                  <a:srgbClr val="002060"/>
                </a:solidFill>
              </a:rPr>
              <a:t>();</a:t>
            </a:r>
            <a:r>
              <a:rPr lang="ru-RU" sz="1900" b="1" i="1" dirty="0">
                <a:solidFill>
                  <a:srgbClr val="002060"/>
                </a:solidFill>
              </a:rPr>
              <a:t/>
            </a:r>
            <a:br>
              <a:rPr lang="ru-RU" sz="1900" b="1" i="1" dirty="0">
                <a:solidFill>
                  <a:srgbClr val="002060"/>
                </a:solidFill>
              </a:rPr>
            </a:br>
            <a:endParaRPr lang="ru-RU" sz="1900" b="1" i="1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2050" y="1939895"/>
            <a:ext cx="9930212" cy="186298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90417" y="5058163"/>
            <a:ext cx="9793478" cy="1299908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56" y="185699"/>
            <a:ext cx="7729728" cy="753013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rgbClr val="002060"/>
                </a:solidFill>
              </a:rPr>
              <a:t>СОЗДАНИЕ И УДАЛЕНИЕ ПАПОК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4598" y="1239141"/>
            <a:ext cx="10126766" cy="5409488"/>
          </a:xfrm>
        </p:spPr>
        <p:txBody>
          <a:bodyPr>
            <a:normAutofit fontScale="92500" lnSpcReduction="10000"/>
          </a:bodyPr>
          <a:lstStyle/>
          <a:p>
            <a:pPr marL="85725" indent="0">
              <a:buNone/>
            </a:pPr>
            <a:r>
              <a:rPr lang="ru-RU" sz="2100" b="1" dirty="0"/>
              <a:t>С помощью статического метода </a:t>
            </a:r>
            <a:r>
              <a:rPr lang="en-US" sz="2100" b="1" i="1" dirty="0" err="1">
                <a:solidFill>
                  <a:srgbClr val="002060"/>
                </a:solidFill>
              </a:rPr>
              <a:t>CreateDirectory</a:t>
            </a:r>
            <a:r>
              <a:rPr lang="en-US" sz="2100" b="1" i="1" dirty="0">
                <a:solidFill>
                  <a:srgbClr val="002060"/>
                </a:solidFill>
              </a:rPr>
              <a:t>() </a:t>
            </a:r>
            <a:r>
              <a:rPr lang="ru-RU" sz="2100" b="1" dirty="0"/>
              <a:t>класса </a:t>
            </a:r>
            <a:r>
              <a:rPr lang="en-US" sz="2100" b="1" i="1" dirty="0">
                <a:solidFill>
                  <a:srgbClr val="002060"/>
                </a:solidFill>
              </a:rPr>
              <a:t>Directory</a:t>
            </a:r>
            <a:r>
              <a:rPr lang="en-US" sz="2100" b="1" i="1" dirty="0" smtClean="0">
                <a:solidFill>
                  <a:srgbClr val="002060"/>
                </a:solidFill>
              </a:rPr>
              <a:t>:</a:t>
            </a:r>
            <a:endParaRPr lang="ru-RU" sz="2100" b="1" i="1" dirty="0" smtClean="0">
              <a:solidFill>
                <a:srgbClr val="002060"/>
              </a:solidFill>
            </a:endParaRPr>
          </a:p>
          <a:p>
            <a:pPr marL="358775" indent="0">
              <a:buNone/>
            </a:pPr>
            <a:r>
              <a:rPr lang="en-US" sz="2100" b="1" dirty="0"/>
              <a:t/>
            </a:r>
            <a:br>
              <a:rPr lang="en-US" sz="2100" b="1" dirty="0"/>
            </a:br>
            <a:r>
              <a:rPr lang="en-US" sz="1900" b="1" i="1" dirty="0">
                <a:solidFill>
                  <a:srgbClr val="002060"/>
                </a:solidFill>
              </a:rPr>
              <a:t>static void Main(string[] </a:t>
            </a:r>
            <a:r>
              <a:rPr lang="en-US" sz="1900" b="1" i="1" dirty="0" err="1">
                <a:solidFill>
                  <a:srgbClr val="002060"/>
                </a:solidFill>
              </a:rPr>
              <a:t>args</a:t>
            </a:r>
            <a:r>
              <a:rPr lang="en-US" sz="1900" b="1" i="1" dirty="0">
                <a:solidFill>
                  <a:srgbClr val="002060"/>
                </a:solidFill>
              </a:rPr>
              <a:t>)</a:t>
            </a:r>
            <a:br>
              <a:rPr lang="en-US" sz="1900" b="1" i="1" dirty="0">
                <a:solidFill>
                  <a:srgbClr val="002060"/>
                </a:solidFill>
              </a:rPr>
            </a:br>
            <a:r>
              <a:rPr lang="en-US" sz="1900" b="1" i="1" dirty="0">
                <a:solidFill>
                  <a:srgbClr val="002060"/>
                </a:solidFill>
              </a:rPr>
              <a:t>{</a:t>
            </a:r>
            <a:br>
              <a:rPr lang="en-US" sz="1900" b="1" i="1" dirty="0">
                <a:solidFill>
                  <a:srgbClr val="002060"/>
                </a:solidFill>
              </a:rPr>
            </a:br>
            <a:r>
              <a:rPr lang="en-US" sz="1900" b="1" i="1" dirty="0">
                <a:solidFill>
                  <a:srgbClr val="002060"/>
                </a:solidFill>
              </a:rPr>
              <a:t>  </a:t>
            </a:r>
            <a:r>
              <a:rPr lang="en-US" sz="1900" b="1" i="1" dirty="0" err="1">
                <a:solidFill>
                  <a:srgbClr val="002060"/>
                </a:solidFill>
              </a:rPr>
              <a:t>Directory.CreateDirectory</a:t>
            </a:r>
            <a:r>
              <a:rPr lang="en-US" sz="1900" b="1" i="1" dirty="0">
                <a:solidFill>
                  <a:srgbClr val="002060"/>
                </a:solidFill>
              </a:rPr>
              <a:t>("d:\\new_folder");</a:t>
            </a:r>
            <a:br>
              <a:rPr lang="en-US" sz="1900" b="1" i="1" dirty="0">
                <a:solidFill>
                  <a:srgbClr val="002060"/>
                </a:solidFill>
              </a:rPr>
            </a:br>
            <a:r>
              <a:rPr lang="en-US" sz="1900" b="1" i="1" dirty="0">
                <a:solidFill>
                  <a:srgbClr val="002060"/>
                </a:solidFill>
              </a:rPr>
              <a:t>}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358775" indent="-358775">
              <a:buNone/>
            </a:pPr>
            <a:r>
              <a:rPr lang="ru-RU" sz="2100" b="1" dirty="0"/>
              <a:t>Для удаления папок используется метод </a:t>
            </a:r>
            <a:r>
              <a:rPr lang="en-US" sz="2100" b="1" dirty="0"/>
              <a:t>Delete():</a:t>
            </a:r>
            <a:br>
              <a:rPr lang="en-US" sz="2100" b="1" dirty="0"/>
            </a:br>
            <a:r>
              <a:rPr lang="en-US" sz="2100" b="1" dirty="0"/>
              <a:t/>
            </a:r>
            <a:br>
              <a:rPr lang="en-US" sz="2100" b="1" dirty="0"/>
            </a:br>
            <a:r>
              <a:rPr lang="en-US" sz="1900" b="1" i="1" dirty="0">
                <a:solidFill>
                  <a:srgbClr val="002060"/>
                </a:solidFill>
              </a:rPr>
              <a:t>static void Main(string[] </a:t>
            </a:r>
            <a:r>
              <a:rPr lang="en-US" sz="1900" b="1" i="1" dirty="0" err="1">
                <a:solidFill>
                  <a:srgbClr val="002060"/>
                </a:solidFill>
              </a:rPr>
              <a:t>args</a:t>
            </a:r>
            <a:r>
              <a:rPr lang="en-US" sz="1900" b="1" i="1" dirty="0">
                <a:solidFill>
                  <a:srgbClr val="002060"/>
                </a:solidFill>
              </a:rPr>
              <a:t>)</a:t>
            </a:r>
            <a:br>
              <a:rPr lang="en-US" sz="1900" b="1" i="1" dirty="0">
                <a:solidFill>
                  <a:srgbClr val="002060"/>
                </a:solidFill>
              </a:rPr>
            </a:br>
            <a:r>
              <a:rPr lang="en-US" sz="1900" b="1" i="1" dirty="0">
                <a:solidFill>
                  <a:srgbClr val="002060"/>
                </a:solidFill>
              </a:rPr>
              <a:t>{</a:t>
            </a:r>
            <a:br>
              <a:rPr lang="en-US" sz="1900" b="1" i="1" dirty="0">
                <a:solidFill>
                  <a:srgbClr val="002060"/>
                </a:solidFill>
              </a:rPr>
            </a:br>
            <a:r>
              <a:rPr lang="en-US" sz="1900" b="1" i="1" dirty="0">
                <a:solidFill>
                  <a:srgbClr val="002060"/>
                </a:solidFill>
              </a:rPr>
              <a:t>   </a:t>
            </a:r>
            <a:r>
              <a:rPr lang="en-US" sz="1900" b="1" i="1" dirty="0" err="1">
                <a:solidFill>
                  <a:srgbClr val="002060"/>
                </a:solidFill>
              </a:rPr>
              <a:t>Directory.Delete</a:t>
            </a:r>
            <a:r>
              <a:rPr lang="en-US" sz="1900" b="1" i="1" dirty="0">
                <a:solidFill>
                  <a:srgbClr val="002060"/>
                </a:solidFill>
              </a:rPr>
              <a:t>("d:\\new_folder"); </a:t>
            </a:r>
            <a:r>
              <a:rPr lang="ru-RU" sz="1900" b="1" i="1" dirty="0" smtClean="0">
                <a:solidFill>
                  <a:srgbClr val="002060"/>
                </a:solidFill>
              </a:rPr>
              <a:t>       </a:t>
            </a:r>
            <a:r>
              <a:rPr lang="en-US" sz="1900" b="1" i="1" dirty="0" smtClean="0">
                <a:solidFill>
                  <a:srgbClr val="538022"/>
                </a:solidFill>
              </a:rPr>
              <a:t>//</a:t>
            </a:r>
            <a:r>
              <a:rPr lang="ru-RU" sz="1900" b="1" i="1" dirty="0">
                <a:solidFill>
                  <a:srgbClr val="538022"/>
                </a:solidFill>
              </a:rPr>
              <a:t>удаление пустой папки</a:t>
            </a:r>
            <a:br>
              <a:rPr lang="ru-RU" sz="1900" b="1" i="1" dirty="0">
                <a:solidFill>
                  <a:srgbClr val="538022"/>
                </a:solidFill>
              </a:rPr>
            </a:br>
            <a:r>
              <a:rPr lang="ru-RU" sz="1900" b="1" i="1" dirty="0">
                <a:solidFill>
                  <a:srgbClr val="002060"/>
                </a:solidFill>
              </a:rPr>
              <a:t>}</a:t>
            </a:r>
          </a:p>
          <a:p>
            <a:pPr marL="85725" indent="0">
              <a:buNone/>
            </a:pPr>
            <a:r>
              <a:rPr lang="ru-RU" sz="2100" b="1" dirty="0"/>
              <a:t/>
            </a:r>
            <a:br>
              <a:rPr lang="ru-RU" sz="2100" b="1" dirty="0"/>
            </a:br>
            <a:r>
              <a:rPr lang="ru-RU" sz="2100" b="1" dirty="0"/>
              <a:t>Если папка не пустая, необходимо указать параметр рекурсивного удаления - </a:t>
            </a:r>
            <a:r>
              <a:rPr lang="en-US" sz="2100" b="1" i="1" dirty="0">
                <a:solidFill>
                  <a:srgbClr val="002060"/>
                </a:solidFill>
              </a:rPr>
              <a:t>true</a:t>
            </a:r>
            <a:r>
              <a:rPr lang="en-US" sz="2100" b="1" i="1" dirty="0" smtClean="0">
                <a:solidFill>
                  <a:srgbClr val="002060"/>
                </a:solidFill>
              </a:rPr>
              <a:t>:</a:t>
            </a:r>
            <a:endParaRPr lang="ru-RU" sz="2100" b="1" i="1" dirty="0" smtClean="0">
              <a:solidFill>
                <a:srgbClr val="002060"/>
              </a:solidFill>
            </a:endParaRPr>
          </a:p>
          <a:p>
            <a:pPr marL="358775" indent="0">
              <a:buNone/>
            </a:pPr>
            <a:r>
              <a:rPr lang="en-US" sz="2100" b="1" dirty="0"/>
              <a:t/>
            </a:r>
            <a:br>
              <a:rPr lang="en-US" sz="2100" b="1" dirty="0"/>
            </a:br>
            <a:r>
              <a:rPr lang="en-US" sz="1900" b="1" i="1" dirty="0">
                <a:solidFill>
                  <a:srgbClr val="002060"/>
                </a:solidFill>
              </a:rPr>
              <a:t>static void Main(string[] </a:t>
            </a:r>
            <a:r>
              <a:rPr lang="en-US" sz="1900" b="1" i="1" dirty="0" err="1">
                <a:solidFill>
                  <a:srgbClr val="002060"/>
                </a:solidFill>
              </a:rPr>
              <a:t>args</a:t>
            </a:r>
            <a:r>
              <a:rPr lang="en-US" sz="1900" b="1" i="1" dirty="0">
                <a:solidFill>
                  <a:srgbClr val="002060"/>
                </a:solidFill>
              </a:rPr>
              <a:t>)</a:t>
            </a:r>
            <a:br>
              <a:rPr lang="en-US" sz="1900" b="1" i="1" dirty="0">
                <a:solidFill>
                  <a:srgbClr val="002060"/>
                </a:solidFill>
              </a:rPr>
            </a:br>
            <a:r>
              <a:rPr lang="en-US" sz="1900" b="1" i="1" dirty="0">
                <a:solidFill>
                  <a:srgbClr val="002060"/>
                </a:solidFill>
              </a:rPr>
              <a:t>{</a:t>
            </a:r>
            <a:br>
              <a:rPr lang="en-US" sz="1900" b="1" i="1" dirty="0">
                <a:solidFill>
                  <a:srgbClr val="002060"/>
                </a:solidFill>
              </a:rPr>
            </a:br>
            <a:r>
              <a:rPr lang="en-US" sz="1900" b="1" i="1" dirty="0">
                <a:solidFill>
                  <a:srgbClr val="002060"/>
                </a:solidFill>
              </a:rPr>
              <a:t>   </a:t>
            </a:r>
            <a:r>
              <a:rPr lang="en-US" sz="1900" b="1" i="1" dirty="0" err="1">
                <a:solidFill>
                  <a:srgbClr val="002060"/>
                </a:solidFill>
              </a:rPr>
              <a:t>Directory.Delete</a:t>
            </a:r>
            <a:r>
              <a:rPr lang="en-US" sz="1900" b="1" i="1" dirty="0">
                <a:solidFill>
                  <a:srgbClr val="002060"/>
                </a:solidFill>
              </a:rPr>
              <a:t>("d:\\new_folder", true); </a:t>
            </a:r>
            <a:r>
              <a:rPr lang="ru-RU" sz="1900" b="1" i="1" dirty="0" smtClean="0">
                <a:solidFill>
                  <a:srgbClr val="002060"/>
                </a:solidFill>
              </a:rPr>
              <a:t>      </a:t>
            </a:r>
            <a:r>
              <a:rPr lang="en-US" sz="1900" b="1" i="1" dirty="0" smtClean="0">
                <a:solidFill>
                  <a:srgbClr val="538022"/>
                </a:solidFill>
              </a:rPr>
              <a:t>//</a:t>
            </a:r>
            <a:r>
              <a:rPr lang="ru-RU" sz="1900" b="1" i="1" dirty="0">
                <a:solidFill>
                  <a:srgbClr val="538022"/>
                </a:solidFill>
              </a:rPr>
              <a:t>удаление папки, и всего, что внутри</a:t>
            </a:r>
            <a:br>
              <a:rPr lang="ru-RU" sz="1900" b="1" i="1" dirty="0">
                <a:solidFill>
                  <a:srgbClr val="538022"/>
                </a:solidFill>
              </a:rPr>
            </a:br>
            <a:r>
              <a:rPr lang="ru-RU" sz="1900" b="1" i="1" dirty="0">
                <a:solidFill>
                  <a:srgbClr val="00206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9103" y="1750563"/>
            <a:ext cx="8203281" cy="123059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79103" y="3518784"/>
            <a:ext cx="8203281" cy="106822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496534" y="5459341"/>
            <a:ext cx="8954973" cy="1189288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1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3880" y="84476"/>
            <a:ext cx="8602083" cy="88974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ОБЩИЕ СВЕДЕНИЯ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8962" y="1076771"/>
            <a:ext cx="10058400" cy="5563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i="1" dirty="0"/>
              <a:t>Файл – это набор данных, который хранится на внешнем запоминающем </a:t>
            </a:r>
            <a:r>
              <a:rPr lang="ru-RU" sz="2000" b="1" i="1" dirty="0" smtClean="0"/>
              <a:t>устройстве.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 smtClean="0"/>
              <a:t>Файл </a:t>
            </a:r>
            <a:r>
              <a:rPr lang="ru-RU" sz="2000" b="1" i="1" dirty="0"/>
              <a:t>имеет имя и расширение. Расширение позволяет идентифицировать, какие данные и в каком формате хранятся в файле.</a:t>
            </a:r>
            <a:br>
              <a:rPr lang="ru-RU" sz="2000" b="1" i="1" dirty="0"/>
            </a:br>
            <a:r>
              <a:rPr lang="ru-RU" sz="2200" b="1" dirty="0" smtClean="0"/>
              <a:t>Под </a:t>
            </a:r>
            <a:r>
              <a:rPr lang="ru-RU" sz="2200" b="1" dirty="0"/>
              <a:t>работой с файлами подразумевается</a:t>
            </a:r>
            <a:r>
              <a:rPr lang="ru-RU" sz="2200" b="1" dirty="0" smtClean="0"/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 smtClean="0"/>
              <a:t> </a:t>
            </a:r>
            <a:r>
              <a:rPr lang="ru-RU" sz="2200" b="1" dirty="0" err="1"/>
              <a:t>cоздание</a:t>
            </a:r>
            <a:r>
              <a:rPr lang="ru-RU" sz="2200" b="1" dirty="0"/>
              <a:t> файлов</a:t>
            </a:r>
            <a:r>
              <a:rPr lang="ru-RU" sz="2200" b="1" dirty="0" smtClean="0"/>
              <a:t>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 </a:t>
            </a:r>
            <a:r>
              <a:rPr lang="ru-RU" sz="2200" b="1" dirty="0" smtClean="0"/>
              <a:t>удаление </a:t>
            </a:r>
            <a:r>
              <a:rPr lang="ru-RU" sz="2200" b="1" dirty="0"/>
              <a:t>файлов</a:t>
            </a:r>
            <a:r>
              <a:rPr lang="ru-RU" sz="2200" b="1" dirty="0" smtClean="0"/>
              <a:t>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 smtClean="0"/>
              <a:t>чтение </a:t>
            </a:r>
            <a:r>
              <a:rPr lang="ru-RU" sz="2200" b="1" dirty="0"/>
              <a:t>данных</a:t>
            </a:r>
            <a:r>
              <a:rPr lang="ru-RU" sz="2200" b="1" dirty="0" smtClean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 smtClean="0"/>
              <a:t>  </a:t>
            </a:r>
            <a:r>
              <a:rPr lang="ru-RU" sz="2200" b="1" dirty="0"/>
              <a:t>запись данных</a:t>
            </a:r>
            <a:r>
              <a:rPr lang="ru-RU" sz="2200" b="1" dirty="0" smtClean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 smtClean="0"/>
              <a:t>  </a:t>
            </a:r>
            <a:r>
              <a:rPr lang="ru-RU" sz="2200" b="1" dirty="0"/>
              <a:t>изменение параметров файла (имя, расширение</a:t>
            </a:r>
            <a:r>
              <a:rPr lang="ru-RU" sz="2200" b="1" dirty="0" smtClean="0"/>
              <a:t>…); и др.</a:t>
            </a:r>
            <a:r>
              <a:rPr lang="ru-RU" sz="2200" b="1" dirty="0"/>
              <a:t/>
            </a:r>
            <a:br>
              <a:rPr lang="ru-RU" sz="2200" b="1" dirty="0"/>
            </a:br>
            <a:r>
              <a:rPr lang="ru-RU" sz="2200" b="1" i="1" dirty="0">
                <a:solidFill>
                  <a:srgbClr val="FF0000"/>
                </a:solidFill>
              </a:rPr>
              <a:t>Пространство имен System.IO  </a:t>
            </a:r>
            <a:r>
              <a:rPr lang="en-US" sz="2200" b="1" dirty="0" smtClean="0">
                <a:solidFill>
                  <a:schemeClr val="tx1"/>
                </a:solidFill>
              </a:rPr>
              <a:t>(</a:t>
            </a:r>
            <a:r>
              <a:rPr lang="ru-RU" sz="2200" b="1" dirty="0" smtClean="0">
                <a:solidFill>
                  <a:schemeClr val="tx1"/>
                </a:solidFill>
              </a:rPr>
              <a:t>надо подключить!</a:t>
            </a:r>
            <a:r>
              <a:rPr lang="en-US" sz="2200" b="1" dirty="0" smtClean="0">
                <a:solidFill>
                  <a:schemeClr val="tx1"/>
                </a:solidFill>
              </a:rPr>
              <a:t>)</a:t>
            </a:r>
            <a:r>
              <a:rPr lang="ru-RU" sz="2200" b="1" dirty="0" smtClean="0">
                <a:solidFill>
                  <a:schemeClr val="tx1"/>
                </a:solidFill>
              </a:rPr>
              <a:t> </a:t>
            </a:r>
            <a:r>
              <a:rPr lang="ru-RU" sz="2200" b="1" dirty="0" smtClean="0"/>
              <a:t>содержит </a:t>
            </a:r>
            <a:r>
              <a:rPr lang="ru-RU" sz="2200" b="1" dirty="0"/>
              <a:t>классы: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 </a:t>
            </a:r>
            <a:r>
              <a:rPr lang="ru-RU" sz="2200" b="1" i="1" dirty="0" err="1" smtClean="0">
                <a:solidFill>
                  <a:srgbClr val="002060"/>
                </a:solidFill>
              </a:rPr>
              <a:t>StreamReader</a:t>
            </a:r>
            <a:endParaRPr lang="ru-RU" sz="2200" b="1" i="1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 </a:t>
            </a:r>
            <a:r>
              <a:rPr lang="ru-RU" sz="2200" b="1" i="1" dirty="0" err="1">
                <a:solidFill>
                  <a:srgbClr val="002060"/>
                </a:solidFill>
              </a:rPr>
              <a:t>StreamWriter</a:t>
            </a:r>
            <a:r>
              <a:rPr lang="ru-RU" sz="2200" b="1" i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i="1" dirty="0" err="1">
                <a:solidFill>
                  <a:srgbClr val="002060"/>
                </a:solidFill>
              </a:rPr>
              <a:t>File</a:t>
            </a:r>
            <a:r>
              <a:rPr lang="ru-RU" sz="2200" b="1" i="1" dirty="0">
                <a:solidFill>
                  <a:srgbClr val="002060"/>
                </a:solidFill>
              </a:rPr>
              <a:t> </a:t>
            </a:r>
            <a:r>
              <a:rPr lang="ru-RU" sz="2200" b="1" dirty="0"/>
              <a:t>(содержит методы обработки файлов, причем эти методы статические</a:t>
            </a:r>
            <a:r>
              <a:rPr lang="ru-RU" sz="2200" b="1" dirty="0" smtClean="0"/>
              <a:t>) </a:t>
            </a:r>
            <a:endParaRPr lang="ru-RU" sz="2200" b="1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i="1" dirty="0" err="1">
                <a:solidFill>
                  <a:srgbClr val="002060"/>
                </a:solidFill>
              </a:rPr>
              <a:t>Directory</a:t>
            </a:r>
            <a:r>
              <a:rPr lang="ru-RU" sz="2200" b="1" i="1" dirty="0">
                <a:solidFill>
                  <a:srgbClr val="002060"/>
                </a:solidFill>
              </a:rPr>
              <a:t> </a:t>
            </a:r>
            <a:r>
              <a:rPr lang="ru-RU" sz="2200" b="1" dirty="0"/>
              <a:t>(предназначен для работы с папками, его методы тоже </a:t>
            </a:r>
            <a:r>
              <a:rPr lang="ru-RU" sz="2200" b="1" dirty="0" smtClean="0"/>
              <a:t>статические) </a:t>
            </a:r>
            <a:endParaRPr lang="ru-RU" sz="2200" b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b="1" dirty="0" smtClean="0"/>
              <a:t>Статические </a:t>
            </a:r>
            <a:r>
              <a:rPr lang="ru-RU" sz="2200" b="1" dirty="0"/>
              <a:t>методы позволяют работать без создания экземпляров класса</a:t>
            </a:r>
            <a:r>
              <a:rPr lang="ru-RU" sz="2400" dirty="0"/>
              <a:t>. </a:t>
            </a:r>
            <a:endParaRPr lang="ru-R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66815" y="4593364"/>
            <a:ext cx="599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предназначены для работы с текстовыми </a:t>
            </a:r>
            <a:r>
              <a:rPr lang="ru-RU" b="1" dirty="0" smtClean="0"/>
              <a:t>файлами (для </a:t>
            </a:r>
            <a:r>
              <a:rPr lang="ru-RU" b="1" dirty="0"/>
              <a:t>ввода и вывода </a:t>
            </a:r>
            <a:r>
              <a:rPr lang="ru-RU" b="1" dirty="0" smtClean="0"/>
              <a:t>данных)</a:t>
            </a:r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3826447" y="4655883"/>
            <a:ext cx="111095" cy="521294"/>
          </a:xfrm>
          <a:prstGeom prst="rightBrac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5155" y="256649"/>
            <a:ext cx="8939866" cy="89298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Класс </a:t>
            </a:r>
            <a:r>
              <a:rPr lang="en-US" sz="3200" b="1" cap="none" dirty="0" err="1" smtClean="0">
                <a:solidFill>
                  <a:srgbClr val="002060"/>
                </a:solidFill>
              </a:rPr>
              <a:t>StreamReader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320" y="1289785"/>
            <a:ext cx="10340411" cy="539302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К</a:t>
            </a:r>
            <a:r>
              <a:rPr lang="ru-RU" sz="2000" b="1" dirty="0" smtClean="0"/>
              <a:t>ласс используется </a:t>
            </a:r>
            <a:r>
              <a:rPr lang="ru-RU" sz="2000" b="1" dirty="0"/>
              <a:t>для </a:t>
            </a:r>
            <a:r>
              <a:rPr lang="ru-RU" sz="2000" b="1" dirty="0" smtClean="0"/>
              <a:t>чтения </a:t>
            </a:r>
            <a:r>
              <a:rPr lang="ru-RU" sz="2000" b="1" dirty="0"/>
              <a:t>данных </a:t>
            </a:r>
            <a:r>
              <a:rPr lang="ru-RU" sz="2000" b="1" dirty="0" smtClean="0"/>
              <a:t>из </a:t>
            </a:r>
            <a:r>
              <a:rPr lang="ru-RU" sz="2000" b="1" dirty="0"/>
              <a:t>текстового файла. </a:t>
            </a:r>
            <a:endParaRPr lang="ru-RU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Технология работы: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b="1" dirty="0"/>
              <a:t>С помощью конструктора </a:t>
            </a:r>
            <a:r>
              <a:rPr lang="ru-RU" sz="2000" b="1" dirty="0" smtClean="0"/>
              <a:t>создается </a:t>
            </a:r>
            <a:r>
              <a:rPr lang="ru-RU" sz="2000" b="1" dirty="0"/>
              <a:t>экземпляр этого класса, </a:t>
            </a:r>
            <a:r>
              <a:rPr lang="ru-RU" sz="2000" b="1" dirty="0" smtClean="0"/>
              <a:t>в </a:t>
            </a:r>
            <a:r>
              <a:rPr lang="ru-RU" sz="2000" b="1" dirty="0"/>
              <a:t>качестве параметров конструктора </a:t>
            </a:r>
            <a:r>
              <a:rPr lang="ru-RU" sz="2000" b="1" dirty="0" smtClean="0"/>
              <a:t>используется </a:t>
            </a:r>
            <a:r>
              <a:rPr lang="ru-RU" sz="2000" b="1" dirty="0"/>
              <a:t>имя файла и тип кодировки:</a:t>
            </a:r>
            <a:endParaRPr lang="ru-RU" sz="2000" b="1" dirty="0" smtClean="0"/>
          </a:p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         </a:t>
            </a:r>
            <a:r>
              <a:rPr lang="en-US" sz="2000" b="1" i="1" dirty="0" smtClean="0">
                <a:solidFill>
                  <a:srgbClr val="002060"/>
                </a:solidFill>
              </a:rPr>
              <a:t>StreamReader </a:t>
            </a:r>
            <a:r>
              <a:rPr lang="en-US" sz="2000" b="1" i="1" dirty="0" err="1">
                <a:solidFill>
                  <a:srgbClr val="002060"/>
                </a:solidFill>
              </a:rPr>
              <a:t>sr</a:t>
            </a:r>
            <a:r>
              <a:rPr lang="en-US" sz="2000" b="1" i="1" dirty="0">
                <a:solidFill>
                  <a:srgbClr val="002060"/>
                </a:solidFill>
              </a:rPr>
              <a:t> = new StreamReader(@"C</a:t>
            </a:r>
            <a:r>
              <a:rPr lang="en-US" sz="2000" b="1" i="1" dirty="0" smtClean="0">
                <a:solidFill>
                  <a:srgbClr val="002060"/>
                </a:solidFill>
              </a:rPr>
              <a:t>:\dat.txt</a:t>
            </a:r>
            <a:r>
              <a:rPr lang="en-US" sz="2000" b="1" i="1" dirty="0">
                <a:solidFill>
                  <a:srgbClr val="002060"/>
                </a:solidFill>
              </a:rPr>
              <a:t>", </a:t>
            </a:r>
            <a:r>
              <a:rPr lang="en-US" sz="2000" b="1" i="1" dirty="0" err="1">
                <a:solidFill>
                  <a:srgbClr val="002060"/>
                </a:solidFill>
              </a:rPr>
              <a:t>Encoding.Default</a:t>
            </a:r>
            <a:r>
              <a:rPr lang="en-US" sz="2000" b="1" i="1" dirty="0">
                <a:solidFill>
                  <a:srgbClr val="002060"/>
                </a:solidFill>
              </a:rPr>
              <a:t>);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ru-RU" b="1" i="1" dirty="0"/>
              <a:t>Обычно указывают кодировку по умолчанию </a:t>
            </a:r>
            <a:r>
              <a:rPr lang="ru-RU" b="1" i="1" dirty="0" err="1" smtClean="0"/>
              <a:t>Encoding.Default</a:t>
            </a:r>
            <a:r>
              <a:rPr lang="ru-RU" b="1" i="1" dirty="0" smtClean="0"/>
              <a:t> (</a:t>
            </a:r>
            <a:r>
              <a:rPr lang="en-US" b="1" i="1" dirty="0" smtClean="0"/>
              <a:t>uses </a:t>
            </a:r>
            <a:r>
              <a:rPr lang="en-US" b="1" i="1" dirty="0" err="1" smtClean="0"/>
              <a:t>System.Text</a:t>
            </a:r>
            <a:r>
              <a:rPr lang="en-US" b="1" i="1" dirty="0" smtClean="0"/>
              <a:t> </a:t>
            </a:r>
            <a:r>
              <a:rPr lang="ru-RU" b="1" i="1" dirty="0" smtClean="0"/>
              <a:t> или </a:t>
            </a:r>
            <a:r>
              <a:rPr lang="en-US" b="1" i="1" dirty="0" smtClean="0"/>
              <a:t>“true”</a:t>
            </a:r>
            <a:r>
              <a:rPr lang="ru-RU" b="1" i="1" dirty="0" smtClean="0"/>
              <a:t>).</a:t>
            </a:r>
            <a:r>
              <a:rPr lang="en-US" b="1" i="1" dirty="0" smtClean="0"/>
              <a:t>     </a:t>
            </a:r>
            <a:r>
              <a:rPr lang="ru-RU" b="1" i="1" dirty="0" smtClean="0"/>
              <a:t>Если </a:t>
            </a:r>
            <a:r>
              <a:rPr lang="ru-RU" b="1" i="1" dirty="0"/>
              <a:t>в этом случае символы оказываются нечитабельными, то можно указать и конкретные кодировки, например, Encoding.UTF8, </a:t>
            </a:r>
            <a:r>
              <a:rPr lang="ru-RU" b="1" i="1" dirty="0" err="1"/>
              <a:t>Encoding.Unicode</a:t>
            </a:r>
            <a:r>
              <a:rPr lang="ru-RU" b="1" i="1" dirty="0"/>
              <a:t>. 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ru-RU" sz="2000" b="1" dirty="0" smtClean="0"/>
              <a:t>Для считывания данных применяют </a:t>
            </a:r>
            <a:r>
              <a:rPr lang="ru-RU" sz="2000" b="1" dirty="0"/>
              <a:t>к этому экземпляру соответствующие </a:t>
            </a:r>
            <a:r>
              <a:rPr lang="ru-RU" sz="2000" b="1" dirty="0" smtClean="0"/>
              <a:t>методы:</a:t>
            </a:r>
          </a:p>
          <a:p>
            <a:pPr marL="722313">
              <a:buFont typeface="Wingdings" panose="05000000000000000000" pitchFamily="2" charset="2"/>
              <a:buChar char="Ø"/>
              <a:tabLst>
                <a:tab pos="722313" algn="l"/>
              </a:tabLst>
            </a:pPr>
            <a:r>
              <a:rPr lang="ru-RU" b="1" dirty="0" smtClean="0"/>
              <a:t>   </a:t>
            </a:r>
            <a:r>
              <a:rPr lang="ru-RU" sz="2000" b="1" dirty="0" smtClean="0"/>
              <a:t>метод </a:t>
            </a:r>
            <a:r>
              <a:rPr lang="ru-RU" sz="2000" b="1" i="1" dirty="0" err="1">
                <a:solidFill>
                  <a:srgbClr val="002060"/>
                </a:solidFill>
              </a:rPr>
              <a:t>ReadLine</a:t>
            </a:r>
            <a:r>
              <a:rPr lang="ru-RU" sz="2000" b="1" i="1" dirty="0">
                <a:solidFill>
                  <a:srgbClr val="002060"/>
                </a:solidFill>
              </a:rPr>
              <a:t>() </a:t>
            </a:r>
            <a:r>
              <a:rPr lang="ru-RU" sz="2000" b="1" dirty="0"/>
              <a:t>позволяет считывать данные построчно</a:t>
            </a:r>
            <a:r>
              <a:rPr lang="ru-RU" sz="2000" b="1" dirty="0" smtClean="0"/>
              <a:t>,</a:t>
            </a:r>
          </a:p>
          <a:p>
            <a:pPr marL="722313">
              <a:buFont typeface="Wingdings" panose="05000000000000000000" pitchFamily="2" charset="2"/>
              <a:buChar char="Ø"/>
              <a:tabLst>
                <a:tab pos="722313" algn="l"/>
              </a:tabLst>
            </a:pPr>
            <a:r>
              <a:rPr lang="ru-RU" sz="2000" b="1" dirty="0"/>
              <a:t> </a:t>
            </a:r>
            <a:r>
              <a:rPr lang="ru-RU" sz="2000" b="1" dirty="0" smtClean="0"/>
              <a:t>  метод </a:t>
            </a:r>
            <a:r>
              <a:rPr lang="ru-RU" sz="2000" b="1" i="1" dirty="0" err="1">
                <a:solidFill>
                  <a:srgbClr val="002060"/>
                </a:solidFill>
              </a:rPr>
              <a:t>ReadToEnd</a:t>
            </a:r>
            <a:r>
              <a:rPr lang="ru-RU" sz="2000" b="1" i="1" dirty="0">
                <a:solidFill>
                  <a:srgbClr val="002060"/>
                </a:solidFill>
              </a:rPr>
              <a:t>() </a:t>
            </a:r>
            <a:r>
              <a:rPr lang="ru-RU" sz="2000" b="1" dirty="0"/>
              <a:t>– считывает сразу весь файл. </a:t>
            </a:r>
            <a:endParaRPr lang="ru-RU" sz="2000" b="1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ru-RU" sz="2000" b="1" dirty="0"/>
              <a:t>После чтения всех необходимых данных экземпляр следует закрыть с помощью метода </a:t>
            </a:r>
            <a:r>
              <a:rPr lang="ru-RU" sz="2000" b="1" i="1" dirty="0" err="1">
                <a:solidFill>
                  <a:srgbClr val="002060"/>
                </a:solidFill>
              </a:rPr>
              <a:t>Close</a:t>
            </a:r>
            <a:r>
              <a:rPr lang="ru-RU" sz="2000" b="1" i="1" dirty="0">
                <a:solidFill>
                  <a:srgbClr val="002060"/>
                </a:solidFill>
              </a:rPr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25904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9698" y="1299411"/>
            <a:ext cx="9964396" cy="5558589"/>
          </a:xfrm>
        </p:spPr>
        <p:txBody>
          <a:bodyPr>
            <a:normAutofit fontScale="92500" lnSpcReduction="20000"/>
          </a:bodyPr>
          <a:lstStyle/>
          <a:p>
            <a:pPr marL="18256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002060"/>
                </a:solidFill>
              </a:rPr>
              <a:t>StreamReader </a:t>
            </a:r>
            <a:r>
              <a:rPr lang="en-US" sz="1900" b="1" i="1" dirty="0" err="1">
                <a:solidFill>
                  <a:srgbClr val="002060"/>
                </a:solidFill>
              </a:rPr>
              <a:t>sr</a:t>
            </a:r>
            <a:r>
              <a:rPr lang="en-US" sz="1900" b="1" i="1" dirty="0">
                <a:solidFill>
                  <a:srgbClr val="002060"/>
                </a:solidFill>
              </a:rPr>
              <a:t> = new StreamReader(@"C:</a:t>
            </a:r>
            <a:r>
              <a:rPr lang="ru-RU" sz="1900" b="1" i="1" dirty="0">
                <a:solidFill>
                  <a:srgbClr val="002060"/>
                </a:solidFill>
              </a:rPr>
              <a:t>\</a:t>
            </a:r>
            <a:r>
              <a:rPr lang="en-US" sz="1900" b="1" i="1" dirty="0">
                <a:solidFill>
                  <a:srgbClr val="002060"/>
                </a:solidFill>
              </a:rPr>
              <a:t>dat.txt", </a:t>
            </a:r>
            <a:r>
              <a:rPr lang="en-US" sz="1900" b="1" i="1" dirty="0" err="1">
                <a:solidFill>
                  <a:srgbClr val="002060"/>
                </a:solidFill>
              </a:rPr>
              <a:t>Encoding.Default</a:t>
            </a:r>
            <a:r>
              <a:rPr lang="en-US" sz="1900" b="1" i="1" dirty="0">
                <a:solidFill>
                  <a:srgbClr val="002060"/>
                </a:solidFill>
              </a:rPr>
              <a:t>);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18256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002060"/>
                </a:solidFill>
              </a:rPr>
              <a:t>string a = </a:t>
            </a:r>
            <a:r>
              <a:rPr lang="en-US" sz="1900" b="1" i="1" dirty="0" err="1">
                <a:solidFill>
                  <a:srgbClr val="002060"/>
                </a:solidFill>
              </a:rPr>
              <a:t>sr.ReadToEnd</a:t>
            </a:r>
            <a:r>
              <a:rPr lang="en-US" sz="1900" b="1" i="1" dirty="0">
                <a:solidFill>
                  <a:srgbClr val="002060"/>
                </a:solidFill>
              </a:rPr>
              <a:t>();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18256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1900" b="1" i="1" dirty="0">
                <a:solidFill>
                  <a:srgbClr val="002060"/>
                </a:solidFill>
              </a:rPr>
              <a:t>(a);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18256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i="1" dirty="0" err="1">
                <a:solidFill>
                  <a:srgbClr val="002060"/>
                </a:solidFill>
              </a:rPr>
              <a:t>sr.Close</a:t>
            </a:r>
            <a:r>
              <a:rPr lang="en-US" sz="1900" b="1" i="1" dirty="0">
                <a:solidFill>
                  <a:srgbClr val="002060"/>
                </a:solidFill>
              </a:rPr>
              <a:t>(); </a:t>
            </a:r>
            <a:r>
              <a:rPr lang="ru-RU" sz="1900" b="1" i="1" dirty="0">
                <a:solidFill>
                  <a:srgbClr val="002060"/>
                </a:solidFill>
              </a:rPr>
              <a:t>   </a:t>
            </a:r>
            <a:r>
              <a:rPr lang="en-US" sz="1900" b="1" i="1" dirty="0">
                <a:solidFill>
                  <a:srgbClr val="538022"/>
                </a:solidFill>
              </a:rPr>
              <a:t>//</a:t>
            </a:r>
            <a:r>
              <a:rPr lang="ru-RU" sz="1900" b="1" i="1" dirty="0">
                <a:solidFill>
                  <a:srgbClr val="538022"/>
                </a:solidFill>
              </a:rPr>
              <a:t> чтение всего файла и вывод содержимого на консоль</a:t>
            </a:r>
          </a:p>
          <a:p>
            <a:pPr marL="0" indent="0">
              <a:buNone/>
            </a:pPr>
            <a:endParaRPr lang="ru-RU" b="1" i="1" dirty="0">
              <a:solidFill>
                <a:srgbClr val="538022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002060"/>
                </a:solidFill>
              </a:rPr>
              <a:t>StreamReader </a:t>
            </a:r>
            <a:r>
              <a:rPr lang="en-US" sz="1900" b="1" i="1" dirty="0" err="1">
                <a:solidFill>
                  <a:srgbClr val="002060"/>
                </a:solidFill>
              </a:rPr>
              <a:t>sr</a:t>
            </a:r>
            <a:r>
              <a:rPr lang="en-US" sz="1900" b="1" i="1" dirty="0">
                <a:solidFill>
                  <a:srgbClr val="002060"/>
                </a:solidFill>
              </a:rPr>
              <a:t> = new StreamReader(@"C:\</a:t>
            </a:r>
            <a:r>
              <a:rPr lang="ru-RU" sz="1900" b="1" i="1" dirty="0">
                <a:solidFill>
                  <a:srgbClr val="002060"/>
                </a:solidFill>
              </a:rPr>
              <a:t>Группа\</a:t>
            </a:r>
            <a:r>
              <a:rPr lang="en-US" sz="1900" b="1" i="1" dirty="0">
                <a:solidFill>
                  <a:srgbClr val="002060"/>
                </a:solidFill>
              </a:rPr>
              <a:t>dat.txt", </a:t>
            </a:r>
            <a:r>
              <a:rPr lang="en-US" sz="1900" b="1" i="1" dirty="0" err="1">
                <a:solidFill>
                  <a:srgbClr val="002060"/>
                </a:solidFill>
              </a:rPr>
              <a:t>Encoding.Default</a:t>
            </a:r>
            <a:r>
              <a:rPr lang="en-US" sz="1900" b="1" i="1" dirty="0">
                <a:solidFill>
                  <a:srgbClr val="002060"/>
                </a:solidFill>
              </a:rPr>
              <a:t>);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002060"/>
                </a:solidFill>
              </a:rPr>
              <a:t>string line, fam; string[] w;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002060"/>
                </a:solidFill>
              </a:rPr>
              <a:t>while</a:t>
            </a:r>
            <a:r>
              <a:rPr lang="en-US" sz="1900" b="1" i="1" dirty="0" smtClean="0">
                <a:solidFill>
                  <a:srgbClr val="002060"/>
                </a:solidFill>
              </a:rPr>
              <a:t>( ! </a:t>
            </a:r>
            <a:r>
              <a:rPr lang="en-US" sz="1900" b="1" i="1" dirty="0" err="1" smtClean="0">
                <a:solidFill>
                  <a:srgbClr val="002060"/>
                </a:solidFill>
              </a:rPr>
              <a:t>sr.EndOfStream</a:t>
            </a:r>
            <a:r>
              <a:rPr lang="en-US" sz="1900" b="1" i="1" dirty="0">
                <a:solidFill>
                  <a:srgbClr val="002060"/>
                </a:solidFill>
              </a:rPr>
              <a:t>)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b="1" i="1" dirty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002060"/>
                </a:solidFill>
              </a:rPr>
              <a:t> {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b="1" i="1" dirty="0">
                <a:solidFill>
                  <a:srgbClr val="002060"/>
                </a:solidFill>
              </a:rPr>
              <a:t>             </a:t>
            </a:r>
            <a:r>
              <a:rPr lang="en-US" sz="1900" b="1" i="1" dirty="0">
                <a:solidFill>
                  <a:srgbClr val="002060"/>
                </a:solidFill>
              </a:rPr>
              <a:t>line = </a:t>
            </a:r>
            <a:r>
              <a:rPr lang="en-US" sz="1900" b="1" i="1" dirty="0" err="1">
                <a:solidFill>
                  <a:srgbClr val="002060"/>
                </a:solidFill>
              </a:rPr>
              <a:t>sr.ReadLine</a:t>
            </a:r>
            <a:r>
              <a:rPr lang="en-US" sz="1900" b="1" i="1" dirty="0">
                <a:solidFill>
                  <a:srgbClr val="002060"/>
                </a:solidFill>
              </a:rPr>
              <a:t>();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b="1" i="1" dirty="0">
                <a:solidFill>
                  <a:srgbClr val="002060"/>
                </a:solidFill>
              </a:rPr>
              <a:t>             </a:t>
            </a:r>
            <a:r>
              <a:rPr lang="en-US" sz="1900" b="1" i="1" dirty="0">
                <a:solidFill>
                  <a:srgbClr val="002060"/>
                </a:solidFill>
              </a:rPr>
              <a:t>w= </a:t>
            </a:r>
            <a:r>
              <a:rPr lang="en-US" sz="1900" b="1" i="1" dirty="0" err="1">
                <a:solidFill>
                  <a:srgbClr val="002060"/>
                </a:solidFill>
              </a:rPr>
              <a:t>line.Split</a:t>
            </a:r>
            <a:r>
              <a:rPr lang="en-US" sz="1900" b="1" i="1" dirty="0">
                <a:solidFill>
                  <a:srgbClr val="002060"/>
                </a:solidFill>
              </a:rPr>
              <a:t>(',');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b="1" i="1" dirty="0">
                <a:solidFill>
                  <a:srgbClr val="002060"/>
                </a:solidFill>
              </a:rPr>
              <a:t>              </a:t>
            </a:r>
            <a:r>
              <a:rPr lang="en-US" sz="1900" b="1" i="1" dirty="0" err="1">
                <a:solidFill>
                  <a:srgbClr val="002060"/>
                </a:solidFill>
              </a:rPr>
              <a:t>foreach</a:t>
            </a:r>
            <a:r>
              <a:rPr lang="en-US" sz="1900" b="1" i="1" dirty="0">
                <a:solidFill>
                  <a:srgbClr val="002060"/>
                </a:solidFill>
              </a:rPr>
              <a:t> (string </a:t>
            </a:r>
            <a:r>
              <a:rPr lang="en-US" sz="1900" b="1" i="1" dirty="0" err="1">
                <a:solidFill>
                  <a:srgbClr val="002060"/>
                </a:solidFill>
              </a:rPr>
              <a:t>i</a:t>
            </a:r>
            <a:r>
              <a:rPr lang="en-US" sz="1900" b="1" i="1" dirty="0">
                <a:solidFill>
                  <a:srgbClr val="002060"/>
                </a:solidFill>
              </a:rPr>
              <a:t> in w)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b="1" i="1" dirty="0">
                <a:solidFill>
                  <a:srgbClr val="002060"/>
                </a:solidFill>
              </a:rPr>
              <a:t>                     </a:t>
            </a:r>
            <a:r>
              <a:rPr lang="en-US" sz="1900" b="1" i="1" dirty="0">
                <a:solidFill>
                  <a:srgbClr val="002060"/>
                </a:solidFill>
              </a:rPr>
              <a:t>{</a:t>
            </a:r>
            <a:r>
              <a:rPr lang="ru-RU" sz="1900" b="1" i="1" dirty="0">
                <a:solidFill>
                  <a:srgbClr val="002060"/>
                </a:solidFill>
              </a:rPr>
              <a:t> </a:t>
            </a: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002060"/>
                </a:solidFill>
              </a:rPr>
              <a:t> </a:t>
            </a:r>
            <a:r>
              <a:rPr lang="ru-RU" sz="1900" b="1" i="1" dirty="0">
                <a:solidFill>
                  <a:srgbClr val="002060"/>
                </a:solidFill>
              </a:rPr>
              <a:t>                            </a:t>
            </a:r>
            <a:r>
              <a:rPr lang="en-US" sz="1900" b="1" i="1" dirty="0">
                <a:solidFill>
                  <a:srgbClr val="002060"/>
                </a:solidFill>
              </a:rPr>
              <a:t>fam = </a:t>
            </a:r>
            <a:r>
              <a:rPr lang="en-US" sz="1900" b="1" i="1" dirty="0" err="1">
                <a:solidFill>
                  <a:srgbClr val="002060"/>
                </a:solidFill>
              </a:rPr>
              <a:t>i.Trim</a:t>
            </a:r>
            <a:r>
              <a:rPr lang="en-US" sz="1900" b="1" i="1" dirty="0">
                <a:solidFill>
                  <a:srgbClr val="002060"/>
                </a:solidFill>
              </a:rPr>
              <a:t>();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b="1" i="1" dirty="0">
                <a:solidFill>
                  <a:srgbClr val="002060"/>
                </a:solidFill>
              </a:rPr>
              <a:t>                            </a:t>
            </a:r>
            <a:r>
              <a:rPr lang="en-US" sz="19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1900" b="1" i="1" dirty="0">
                <a:solidFill>
                  <a:srgbClr val="002060"/>
                </a:solidFill>
              </a:rPr>
              <a:t>(fam); 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b="1" i="1" dirty="0">
                <a:solidFill>
                  <a:srgbClr val="002060"/>
                </a:solidFill>
              </a:rPr>
              <a:t>                       </a:t>
            </a:r>
            <a:r>
              <a:rPr lang="en-US" sz="1900" b="1" i="1" dirty="0">
                <a:solidFill>
                  <a:srgbClr val="002060"/>
                </a:solidFill>
              </a:rPr>
              <a:t>} </a:t>
            </a:r>
            <a:r>
              <a:rPr lang="ru-RU" sz="1900" b="1" i="1" dirty="0">
                <a:solidFill>
                  <a:srgbClr val="002060"/>
                </a:solidFill>
              </a:rPr>
              <a:t> </a:t>
            </a: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b="1" i="1" dirty="0">
                <a:solidFill>
                  <a:srgbClr val="002060"/>
                </a:solidFill>
              </a:rPr>
              <a:t>           </a:t>
            </a:r>
            <a:r>
              <a:rPr lang="en-US" sz="1900" b="1" i="1" dirty="0">
                <a:solidFill>
                  <a:srgbClr val="002060"/>
                </a:solidFill>
              </a:rPr>
              <a:t>}</a:t>
            </a:r>
            <a:endParaRPr lang="ru-RU" sz="1900" b="1" i="1" dirty="0">
              <a:solidFill>
                <a:srgbClr val="002060"/>
              </a:solidFill>
            </a:endParaRPr>
          </a:p>
          <a:p>
            <a:pPr marL="403383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b="1" i="1" dirty="0">
                <a:solidFill>
                  <a:srgbClr val="002060"/>
                </a:solidFill>
              </a:rPr>
              <a:t> </a:t>
            </a:r>
            <a:r>
              <a:rPr lang="en-US" sz="1900" b="1" i="1" dirty="0" err="1">
                <a:solidFill>
                  <a:srgbClr val="002060"/>
                </a:solidFill>
              </a:rPr>
              <a:t>sr.Close</a:t>
            </a:r>
            <a:r>
              <a:rPr lang="en-US" sz="1900" b="1" i="1" dirty="0">
                <a:solidFill>
                  <a:srgbClr val="002060"/>
                </a:solidFill>
              </a:rPr>
              <a:t>(); </a:t>
            </a:r>
            <a:endParaRPr lang="ru-RU" sz="19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48105" y="275404"/>
            <a:ext cx="7729728" cy="806356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Класс </a:t>
            </a:r>
            <a:r>
              <a:rPr lang="en-US" sz="3200" b="1" cap="none" dirty="0" err="1" smtClean="0">
                <a:solidFill>
                  <a:srgbClr val="002060"/>
                </a:solidFill>
              </a:rPr>
              <a:t>StremReader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81869" y="1183906"/>
            <a:ext cx="9794563" cy="1357163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03432" y="2601386"/>
            <a:ext cx="5890662" cy="4201426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90223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8" y="2603454"/>
            <a:ext cx="3258632" cy="1333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2589" y="3887395"/>
            <a:ext cx="462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Вывод списка </a:t>
            </a:r>
            <a:r>
              <a:rPr lang="ru-RU" b="1" dirty="0"/>
              <a:t>по одной фамилии в строке. </a:t>
            </a:r>
            <a:r>
              <a:rPr lang="ru-RU" b="1" dirty="0" smtClean="0"/>
              <a:t>Каждую </a:t>
            </a:r>
            <a:r>
              <a:rPr lang="ru-RU" b="1" dirty="0"/>
              <a:t>считанную строку </a:t>
            </a:r>
            <a:r>
              <a:rPr lang="ru-RU" b="1" dirty="0" smtClean="0"/>
              <a:t> разбиваем </a:t>
            </a:r>
            <a:r>
              <a:rPr lang="ru-RU" b="1" dirty="0"/>
              <a:t>на строковой массив, значениями элементов которого будут соответствующие фамилии этой строки. В качестве символа для разбиения используем запятую</a:t>
            </a:r>
            <a:r>
              <a:rPr lang="ru-RU" b="1" dirty="0" smtClean="0"/>
              <a:t>.</a:t>
            </a:r>
            <a:endParaRPr lang="en-US" b="1" dirty="0" smtClean="0"/>
          </a:p>
          <a:p>
            <a:r>
              <a:rPr lang="ru-RU" b="1" dirty="0" smtClean="0"/>
              <a:t>Элементы </a:t>
            </a:r>
            <a:r>
              <a:rPr lang="ru-RU" b="1" dirty="0"/>
              <a:t>массива </a:t>
            </a:r>
            <a:r>
              <a:rPr lang="ru-RU" b="1" dirty="0" smtClean="0"/>
              <a:t> перебираем </a:t>
            </a:r>
            <a:r>
              <a:rPr lang="ru-RU" b="1" dirty="0"/>
              <a:t>с помощью оператора </a:t>
            </a:r>
            <a:r>
              <a:rPr lang="ru-RU" b="1" dirty="0" err="1"/>
              <a:t>foreach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3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5558" y="165705"/>
            <a:ext cx="7729728" cy="86410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Класс </a:t>
            </a:r>
            <a:r>
              <a:rPr lang="en-US" sz="3200" b="1" cap="none" dirty="0" err="1" smtClean="0">
                <a:solidFill>
                  <a:srgbClr val="002060"/>
                </a:solidFill>
              </a:rPr>
              <a:t>StreamWriter</a:t>
            </a:r>
            <a:endParaRPr lang="ru-RU" sz="3200" b="1" cap="none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5514" y="1183907"/>
            <a:ext cx="10024217" cy="553452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Класс используется для </a:t>
            </a:r>
            <a:r>
              <a:rPr lang="ru-RU" sz="2000" b="1" dirty="0" smtClean="0"/>
              <a:t>записи </a:t>
            </a:r>
            <a:r>
              <a:rPr lang="ru-RU" sz="2000" b="1" dirty="0"/>
              <a:t>данных </a:t>
            </a:r>
            <a:r>
              <a:rPr lang="ru-RU" sz="2000" b="1" dirty="0" smtClean="0"/>
              <a:t>в текстовый файл. </a:t>
            </a:r>
            <a:endParaRPr lang="ru-RU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Технология работы: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ru-RU" sz="2000" b="1" dirty="0"/>
              <a:t>С помощью конструктора создается экземпляр этого класса, в </a:t>
            </a:r>
            <a:r>
              <a:rPr lang="ru-RU" sz="2000" b="1" dirty="0" smtClean="0"/>
              <a:t>конструктор передаются 3 параметра:</a:t>
            </a:r>
          </a:p>
          <a:p>
            <a:pPr marL="452438" indent="-18256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 smtClean="0"/>
              <a:t> </a:t>
            </a:r>
            <a:r>
              <a:rPr lang="ru-RU" sz="2000" b="1" dirty="0"/>
              <a:t>имя </a:t>
            </a:r>
            <a:r>
              <a:rPr lang="ru-RU" sz="2000" b="1" dirty="0" smtClean="0"/>
              <a:t>файла (если </a:t>
            </a:r>
            <a:r>
              <a:rPr lang="ru-RU" sz="2000" b="1" dirty="0"/>
              <a:t>указанный файл существует, то он будет </a:t>
            </a:r>
            <a:r>
              <a:rPr lang="ru-RU" sz="2000" b="1" dirty="0" smtClean="0"/>
              <a:t>использован, в </a:t>
            </a:r>
            <a:r>
              <a:rPr lang="ru-RU" sz="2000" b="1" dirty="0"/>
              <a:t>противном случае </a:t>
            </a:r>
            <a:r>
              <a:rPr lang="ru-RU" sz="2000" b="1" dirty="0" smtClean="0"/>
              <a:t>под </a:t>
            </a:r>
            <a:r>
              <a:rPr lang="ru-RU" sz="2000" b="1" dirty="0"/>
              <a:t>указанным именем будет создан новый </a:t>
            </a:r>
            <a:r>
              <a:rPr lang="ru-RU" sz="2000" b="1" dirty="0" smtClean="0"/>
              <a:t>файл)</a:t>
            </a:r>
          </a:p>
          <a:p>
            <a:pPr marL="452438" indent="-18256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 smtClean="0"/>
              <a:t> второй </a:t>
            </a:r>
            <a:r>
              <a:rPr lang="ru-RU" sz="2000" b="1" dirty="0"/>
              <a:t>параметр определяет, будут ли сохранены имеющиеся данные в </a:t>
            </a:r>
            <a:r>
              <a:rPr lang="ru-RU" sz="2000" b="1" dirty="0" smtClean="0"/>
              <a:t>файле (если </a:t>
            </a:r>
            <a:r>
              <a:rPr lang="ru-RU" sz="2000" b="1" dirty="0"/>
              <a:t>этот параметр имеет значение </a:t>
            </a:r>
            <a:r>
              <a:rPr lang="ru-RU" sz="2000" b="1" i="1" dirty="0" err="1">
                <a:solidFill>
                  <a:srgbClr val="002060"/>
                </a:solidFill>
              </a:rPr>
              <a:t>true</a:t>
            </a:r>
            <a:r>
              <a:rPr lang="ru-RU" sz="2000" b="1" dirty="0"/>
              <a:t>, то новые данные будут добавляться в конец </a:t>
            </a:r>
            <a:r>
              <a:rPr lang="ru-RU" sz="2000" b="1" dirty="0" smtClean="0"/>
              <a:t>файла, при </a:t>
            </a:r>
            <a:r>
              <a:rPr lang="ru-RU" sz="2000" b="1" dirty="0"/>
              <a:t>этом имевшиеся данные будут </a:t>
            </a:r>
            <a:r>
              <a:rPr lang="ru-RU" sz="2000" b="1" dirty="0" smtClean="0"/>
              <a:t>сохранены; если параметр имеет </a:t>
            </a:r>
            <a:r>
              <a:rPr lang="ru-RU" sz="2000" b="1" dirty="0"/>
              <a:t>значение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  <a:r>
              <a:rPr lang="ru-RU" sz="2000" b="1" i="1" dirty="0" err="1">
                <a:solidFill>
                  <a:srgbClr val="002060"/>
                </a:solidFill>
              </a:rPr>
              <a:t>false</a:t>
            </a:r>
            <a:r>
              <a:rPr lang="ru-RU" sz="2000" b="1" dirty="0"/>
              <a:t>, то старые данные будут уничтожены, и запись будет производиться с начала </a:t>
            </a:r>
            <a:r>
              <a:rPr lang="ru-RU" sz="2000" b="1" dirty="0" smtClean="0"/>
              <a:t>файла)</a:t>
            </a:r>
          </a:p>
          <a:p>
            <a:pPr marL="452438" indent="-18256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dirty="0"/>
              <a:t> </a:t>
            </a:r>
            <a:r>
              <a:rPr lang="ru-RU" sz="2000" b="1" dirty="0" smtClean="0"/>
              <a:t>третий </a:t>
            </a:r>
            <a:r>
              <a:rPr lang="ru-RU" sz="2000" b="1" dirty="0"/>
              <a:t>параметр определяет кодировку.</a:t>
            </a:r>
            <a:endParaRPr lang="ru-RU" sz="2000" b="1" dirty="0" smtClean="0"/>
          </a:p>
          <a:p>
            <a:pPr marL="342900" indent="-342900">
              <a:spcBef>
                <a:spcPts val="0"/>
              </a:spcBef>
              <a:buFont typeface="+mj-lt"/>
              <a:buAutoNum type="arabicPeriod" startAt="2"/>
            </a:pPr>
            <a:r>
              <a:rPr lang="ru-RU" sz="2000" b="1" dirty="0" smtClean="0"/>
              <a:t>Запись </a:t>
            </a:r>
            <a:r>
              <a:rPr lang="ru-RU" sz="2000" b="1" dirty="0"/>
              <a:t>данных производится методами </a:t>
            </a:r>
            <a:r>
              <a:rPr lang="ru-RU" sz="2000" b="1" i="1" dirty="0" err="1">
                <a:solidFill>
                  <a:srgbClr val="002060"/>
                </a:solidFill>
              </a:rPr>
              <a:t>WriteLine</a:t>
            </a:r>
            <a:r>
              <a:rPr lang="ru-RU" sz="2000" b="1" i="1" dirty="0">
                <a:solidFill>
                  <a:srgbClr val="002060"/>
                </a:solidFill>
              </a:rPr>
              <a:t>() </a:t>
            </a:r>
            <a:r>
              <a:rPr lang="ru-RU" sz="2000" b="1" dirty="0"/>
              <a:t>или </a:t>
            </a:r>
            <a:r>
              <a:rPr lang="ru-RU" sz="2000" b="1" i="1" dirty="0" err="1">
                <a:solidFill>
                  <a:srgbClr val="002060"/>
                </a:solidFill>
              </a:rPr>
              <a:t>Write</a:t>
            </a:r>
            <a:r>
              <a:rPr lang="ru-RU" sz="2000" b="1" i="1" dirty="0">
                <a:solidFill>
                  <a:srgbClr val="002060"/>
                </a:solidFill>
              </a:rPr>
              <a:t>().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 startAt="2"/>
            </a:pPr>
            <a:r>
              <a:rPr lang="ru-RU" sz="2000" b="1" dirty="0"/>
              <a:t>После </a:t>
            </a:r>
            <a:r>
              <a:rPr lang="ru-RU" sz="2000" b="1" dirty="0" smtClean="0"/>
              <a:t>записи </a:t>
            </a:r>
            <a:r>
              <a:rPr lang="ru-RU" sz="2000" b="1" dirty="0"/>
              <a:t>всех необходимых данных экземпляр следует закрыть с помощью метода </a:t>
            </a:r>
            <a:r>
              <a:rPr lang="ru-RU" sz="2000" b="1" i="1" dirty="0" err="1">
                <a:solidFill>
                  <a:srgbClr val="002060"/>
                </a:solidFill>
              </a:rPr>
              <a:t>Close</a:t>
            </a:r>
            <a:r>
              <a:rPr lang="ru-RU" sz="2000" b="1" i="1" dirty="0">
                <a:solidFill>
                  <a:srgbClr val="002060"/>
                </a:solidFill>
              </a:rPr>
              <a:t>().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 startAt="2"/>
            </a:pPr>
            <a:endParaRPr lang="ru-RU" sz="2000" b="1" dirty="0" smtClean="0"/>
          </a:p>
          <a:p>
            <a:pPr marL="342900" indent="-342900">
              <a:spcBef>
                <a:spcPts val="0"/>
              </a:spcBef>
              <a:buFont typeface="+mj-lt"/>
              <a:buAutoNum type="arabicPeriod" startAt="2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0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4618" y="1242381"/>
            <a:ext cx="10082958" cy="51199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StreamReader </a:t>
            </a:r>
            <a:r>
              <a:rPr lang="en-US" sz="2000" b="1" i="1" dirty="0" err="1">
                <a:solidFill>
                  <a:srgbClr val="002060"/>
                </a:solidFill>
              </a:rPr>
              <a:t>sr</a:t>
            </a:r>
            <a:r>
              <a:rPr lang="en-US" sz="2000" b="1" i="1" dirty="0">
                <a:solidFill>
                  <a:srgbClr val="002060"/>
                </a:solidFill>
              </a:rPr>
              <a:t> = new StreamReader(@"C:\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dat.txt", </a:t>
            </a:r>
            <a:r>
              <a:rPr lang="en-US" sz="2000" b="1" i="1" dirty="0" err="1">
                <a:solidFill>
                  <a:srgbClr val="002060"/>
                </a:solidFill>
              </a:rPr>
              <a:t>Encoding.Default</a:t>
            </a:r>
            <a:r>
              <a:rPr lang="en-US" sz="2000" b="1" i="1" dirty="0">
                <a:solidFill>
                  <a:srgbClr val="002060"/>
                </a:solidFill>
              </a:rPr>
              <a:t>);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string </a:t>
            </a:r>
            <a:r>
              <a:rPr lang="en-US" sz="2000" b="1" i="1" dirty="0">
                <a:solidFill>
                  <a:srgbClr val="002060"/>
                </a:solidFill>
              </a:rPr>
              <a:t>fam,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String content </a:t>
            </a:r>
            <a:r>
              <a:rPr lang="en-US" sz="2000" b="1" i="1" dirty="0">
                <a:solidFill>
                  <a:srgbClr val="002060"/>
                </a:solidFill>
              </a:rPr>
              <a:t>= </a:t>
            </a:r>
            <a:r>
              <a:rPr lang="en-US" sz="2000" b="1" i="1" dirty="0" err="1">
                <a:solidFill>
                  <a:srgbClr val="002060"/>
                </a:solidFill>
              </a:rPr>
              <a:t>sr.ReadToEnd</a:t>
            </a:r>
            <a:r>
              <a:rPr lang="en-US" sz="2000" b="1" i="1" dirty="0">
                <a:solidFill>
                  <a:srgbClr val="002060"/>
                </a:solidFill>
              </a:rPr>
              <a:t>();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2060"/>
                </a:solidFill>
              </a:rPr>
              <a:t>sr.Close</a:t>
            </a:r>
            <a:r>
              <a:rPr lang="en-US" sz="2000" b="1" i="1" dirty="0">
                <a:solidFill>
                  <a:srgbClr val="002060"/>
                </a:solidFill>
              </a:rPr>
              <a:t>();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string</a:t>
            </a:r>
            <a:r>
              <a:rPr lang="en-US" sz="2000" b="1" i="1" dirty="0">
                <a:solidFill>
                  <a:srgbClr val="002060"/>
                </a:solidFill>
              </a:rPr>
              <a:t>[] w= </a:t>
            </a:r>
            <a:r>
              <a:rPr lang="en-US" sz="2000" b="1" i="1" dirty="0" err="1">
                <a:solidFill>
                  <a:srgbClr val="002060"/>
                </a:solidFill>
              </a:rPr>
              <a:t>content.Split</a:t>
            </a:r>
            <a:r>
              <a:rPr lang="en-US" sz="2000" b="1" i="1" dirty="0">
                <a:solidFill>
                  <a:srgbClr val="002060"/>
                </a:solidFill>
              </a:rPr>
              <a:t>(',','\n');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2060"/>
                </a:solidFill>
              </a:rPr>
              <a:t>StreamWriter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</a:rPr>
              <a:t>sw</a:t>
            </a:r>
            <a:r>
              <a:rPr lang="en-US" sz="2000" b="1" i="1" dirty="0">
                <a:solidFill>
                  <a:srgbClr val="002060"/>
                </a:solidFill>
              </a:rPr>
              <a:t> =new </a:t>
            </a:r>
            <a:r>
              <a:rPr lang="en-US" sz="2000" b="1" i="1" dirty="0" err="1">
                <a:solidFill>
                  <a:srgbClr val="002060"/>
                </a:solidFill>
              </a:rPr>
              <a:t>StreamWriter</a:t>
            </a:r>
            <a:r>
              <a:rPr lang="en-US" sz="2000" b="1" i="1" dirty="0">
                <a:solidFill>
                  <a:srgbClr val="002060"/>
                </a:solidFill>
              </a:rPr>
              <a:t>(@"C:\</a:t>
            </a:r>
            <a:r>
              <a:rPr lang="ru-RU" sz="2000" b="1" i="1" dirty="0">
                <a:solidFill>
                  <a:srgbClr val="002060"/>
                </a:solidFill>
              </a:rPr>
              <a:t>Группа\</a:t>
            </a:r>
            <a:r>
              <a:rPr lang="en-US" sz="2000" b="1" i="1" dirty="0">
                <a:solidFill>
                  <a:srgbClr val="002060"/>
                </a:solidFill>
              </a:rPr>
              <a:t>dat1.txt", false, </a:t>
            </a:r>
            <a:r>
              <a:rPr lang="en-US" sz="2000" b="1" i="1" dirty="0" err="1">
                <a:solidFill>
                  <a:srgbClr val="002060"/>
                </a:solidFill>
              </a:rPr>
              <a:t>Encoding.Default</a:t>
            </a:r>
            <a:r>
              <a:rPr lang="en-US" sz="2000" b="1" i="1" dirty="0">
                <a:solidFill>
                  <a:srgbClr val="002060"/>
                </a:solidFill>
              </a:rPr>
              <a:t>);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2060"/>
                </a:solidFill>
              </a:rPr>
              <a:t>foreach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(string </a:t>
            </a:r>
            <a:r>
              <a:rPr lang="en-US" sz="2000" b="1" i="1" dirty="0" err="1">
                <a:solidFill>
                  <a:srgbClr val="002060"/>
                </a:solidFill>
              </a:rPr>
              <a:t>i</a:t>
            </a:r>
            <a:r>
              <a:rPr lang="en-US" sz="2000" b="1" i="1" dirty="0">
                <a:solidFill>
                  <a:srgbClr val="002060"/>
                </a:solidFill>
              </a:rPr>
              <a:t> in w)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</a:t>
            </a:r>
            <a:r>
              <a:rPr lang="en-US" sz="2000" b="1" i="1" dirty="0" smtClean="0">
                <a:solidFill>
                  <a:srgbClr val="002060"/>
                </a:solidFill>
              </a:rPr>
              <a:t>{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fam = </a:t>
            </a:r>
            <a:r>
              <a:rPr lang="en-US" sz="2000" b="1" i="1" dirty="0" err="1">
                <a:solidFill>
                  <a:srgbClr val="002060"/>
                </a:solidFill>
              </a:rPr>
              <a:t>i.Trim</a:t>
            </a:r>
            <a:r>
              <a:rPr lang="en-US" sz="2000" b="1" i="1" dirty="0">
                <a:solidFill>
                  <a:srgbClr val="002060"/>
                </a:solidFill>
              </a:rPr>
              <a:t>();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sw.WriteLine</a:t>
            </a:r>
            <a:r>
              <a:rPr lang="en-US" sz="2000" b="1" i="1" dirty="0" smtClean="0">
                <a:solidFill>
                  <a:srgbClr val="002060"/>
                </a:solidFill>
              </a:rPr>
              <a:t>(fam</a:t>
            </a:r>
            <a:r>
              <a:rPr lang="en-US" sz="2000" b="1" i="1" dirty="0">
                <a:solidFill>
                  <a:srgbClr val="002060"/>
                </a:solidFill>
              </a:rPr>
              <a:t>); 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</a:t>
            </a:r>
            <a:r>
              <a:rPr lang="en-US" sz="2000" b="1" i="1" dirty="0" smtClean="0">
                <a:solidFill>
                  <a:srgbClr val="002060"/>
                </a:solidFill>
              </a:rPr>
              <a:t>}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</a:rPr>
              <a:t>sw.Close</a:t>
            </a:r>
            <a:r>
              <a:rPr lang="en-US" sz="2000" b="1" i="1" dirty="0">
                <a:solidFill>
                  <a:srgbClr val="002060"/>
                </a:solidFill>
              </a:rPr>
              <a:t>();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endParaRPr lang="ru-RU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25407" y="160398"/>
            <a:ext cx="7729728" cy="86410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Класс </a:t>
            </a:r>
            <a:r>
              <a:rPr lang="en-US" sz="3200" b="1" cap="none" dirty="0" err="1" smtClean="0">
                <a:solidFill>
                  <a:srgbClr val="002060"/>
                </a:solidFill>
              </a:rPr>
              <a:t>StreamWriter</a:t>
            </a:r>
            <a:endParaRPr lang="ru-RU" sz="3200" b="1" cap="none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00613" y="1242381"/>
            <a:ext cx="9776389" cy="462003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578" y="3356593"/>
            <a:ext cx="3486342" cy="28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3144" y="1264779"/>
            <a:ext cx="10434415" cy="525152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00206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/>
              <a:t>Методы класса </a:t>
            </a:r>
            <a:r>
              <a:rPr lang="ru-RU" sz="2400" b="1" i="1" dirty="0" err="1">
                <a:solidFill>
                  <a:srgbClr val="002060"/>
                </a:solidFill>
              </a:rPr>
              <a:t>File</a:t>
            </a:r>
            <a:r>
              <a:rPr lang="ru-RU" sz="2400" b="1" dirty="0"/>
              <a:t> – статические (без создания объекта), а методы класса </a:t>
            </a:r>
            <a:r>
              <a:rPr lang="ru-RU" sz="2400" b="1" i="1" dirty="0" err="1">
                <a:solidFill>
                  <a:srgbClr val="002060"/>
                </a:solidFill>
              </a:rPr>
              <a:t>FileInfo</a:t>
            </a:r>
            <a:r>
              <a:rPr lang="ru-RU" sz="2400" b="1" dirty="0"/>
              <a:t> являются методами объекта.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/>
              <a:t>При работе с методами класса </a:t>
            </a:r>
            <a:r>
              <a:rPr lang="ru-RU" sz="2400" b="1" i="1" dirty="0" err="1">
                <a:solidFill>
                  <a:srgbClr val="002060"/>
                </a:solidFill>
              </a:rPr>
              <a:t>File</a:t>
            </a:r>
            <a:r>
              <a:rPr lang="ru-RU" sz="2400" b="1" dirty="0"/>
              <a:t> первым параметром всегда указывается путь до файла.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/>
              <a:t>В случае </a:t>
            </a:r>
            <a:r>
              <a:rPr lang="ru-RU" sz="2400" b="1" i="1" dirty="0" err="1">
                <a:solidFill>
                  <a:srgbClr val="002060"/>
                </a:solidFill>
              </a:rPr>
              <a:t>FileInfo</a:t>
            </a:r>
            <a:r>
              <a:rPr lang="ru-RU" sz="2400" b="1" i="1" dirty="0">
                <a:solidFill>
                  <a:srgbClr val="002060"/>
                </a:solidFill>
              </a:rPr>
              <a:t> </a:t>
            </a:r>
            <a:r>
              <a:rPr lang="ru-RU" sz="2400" b="1" dirty="0"/>
              <a:t>- это имя указывается один раз в конструкторе при создании объекта.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/>
              <a:t>Если нужно выполнить разовую операцию, то лучше использовать класс </a:t>
            </a:r>
            <a:r>
              <a:rPr lang="ru-RU" sz="2400" b="1" i="1" dirty="0" err="1">
                <a:solidFill>
                  <a:srgbClr val="002060"/>
                </a:solidFill>
              </a:rPr>
              <a:t>File</a:t>
            </a:r>
            <a:r>
              <a:rPr lang="ru-RU" sz="2400" b="1" dirty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/>
              <a:t>В случае работы со многими файлами лучше использовать </a:t>
            </a:r>
            <a:r>
              <a:rPr lang="ru-RU" sz="2400" b="1" i="1" dirty="0" err="1">
                <a:solidFill>
                  <a:srgbClr val="002060"/>
                </a:solidFill>
              </a:rPr>
              <a:t>FileInfo</a:t>
            </a:r>
            <a:r>
              <a:rPr lang="ru-RU" sz="2400" b="1" i="1" dirty="0">
                <a:solidFill>
                  <a:srgbClr val="002060"/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45079" y="282379"/>
            <a:ext cx="7729728" cy="70047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Классы </a:t>
            </a:r>
            <a:r>
              <a:rPr lang="en-US" sz="3200" b="1" dirty="0" smtClean="0">
                <a:solidFill>
                  <a:srgbClr val="002060"/>
                </a:solidFill>
              </a:rPr>
              <a:t>File</a:t>
            </a:r>
            <a:r>
              <a:rPr lang="ru-RU" sz="3200" b="1" dirty="0" smtClean="0">
                <a:solidFill>
                  <a:srgbClr val="002060"/>
                </a:solidFill>
              </a:rPr>
              <a:t> </a:t>
            </a:r>
            <a:r>
              <a:rPr lang="ru-RU" sz="3200" b="1" dirty="0">
                <a:solidFill>
                  <a:srgbClr val="002060"/>
                </a:solidFill>
              </a:rPr>
              <a:t>и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Fileinfo</a:t>
            </a:r>
            <a:endParaRPr lang="ru-RU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85857" y="212662"/>
            <a:ext cx="7729728" cy="86410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ОБЩИЕ СВЕДЕНИЯ</a:t>
            </a:r>
            <a:endParaRPr lang="ru-RU" sz="3200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35603"/>
              </p:ext>
            </p:extLst>
          </p:nvPr>
        </p:nvGraphicFramePr>
        <p:xfrm>
          <a:off x="1290415" y="1224467"/>
          <a:ext cx="10290216" cy="41387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52704">
                  <a:extLst>
                    <a:ext uri="{9D8B030D-6E8A-4147-A177-3AD203B41FA5}">
                      <a16:colId xmlns:a16="http://schemas.microsoft.com/office/drawing/2014/main" val="2245686997"/>
                    </a:ext>
                  </a:extLst>
                </a:gridCol>
                <a:gridCol w="3059591">
                  <a:extLst>
                    <a:ext uri="{9D8B030D-6E8A-4147-A177-3AD203B41FA5}">
                      <a16:colId xmlns:a16="http://schemas.microsoft.com/office/drawing/2014/main" val="1689116240"/>
                    </a:ext>
                  </a:extLst>
                </a:gridCol>
                <a:gridCol w="4177921">
                  <a:extLst>
                    <a:ext uri="{9D8B030D-6E8A-4147-A177-3AD203B41FA5}">
                      <a16:colId xmlns:a16="http://schemas.microsoft.com/office/drawing/2014/main" val="4239345665"/>
                    </a:ext>
                  </a:extLst>
                </a:gridCol>
              </a:tblGrid>
              <a:tr h="4022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</a:t>
                      </a:r>
                      <a:endParaRPr lang="ru-RU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635668"/>
                  </a:ext>
                </a:extLst>
              </a:tr>
              <a:tr h="39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CopyTo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(path)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Copy()</a:t>
                      </a:r>
                      <a:endParaRPr lang="ru-RU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копирование файла в новое место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3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создание файла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7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удаление файла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2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MoveTo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destFileName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перемещение файла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5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Exists(file)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определяет, существует ли файл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0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размер файла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6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получает расширение файла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1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получает имя файла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5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FullName</a:t>
                      </a:r>
                      <a:endParaRPr lang="ru-RU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получает полное имя файла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1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20079"/>
                  </a:ext>
                </a:extLst>
              </a:tr>
            </a:tbl>
          </a:graphicData>
        </a:graphic>
      </p:graphicFrame>
      <p:sp>
        <p:nvSpPr>
          <p:cNvPr id="6" name="Правая фигурная скобка 5"/>
          <p:cNvSpPr/>
          <p:nvPr/>
        </p:nvSpPr>
        <p:spPr>
          <a:xfrm>
            <a:off x="11580631" y="1665967"/>
            <a:ext cx="162280" cy="1795080"/>
          </a:xfrm>
          <a:prstGeom prst="rightBrac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>
            <a:hlinkClick r:id="rId2" action="ppaction://hlinksldjump"/>
          </p:cNvPr>
          <p:cNvSpPr/>
          <p:nvPr/>
        </p:nvSpPr>
        <p:spPr>
          <a:xfrm>
            <a:off x="6410425" y="5043638"/>
            <a:ext cx="336884" cy="317634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3540493" y="5043638"/>
            <a:ext cx="336884" cy="317634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388" y="255391"/>
            <a:ext cx="7729728" cy="94102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b="1" dirty="0">
                <a:solidFill>
                  <a:srgbClr val="002060"/>
                </a:solidFill>
              </a:rPr>
              <a:t>Класс </a:t>
            </a:r>
            <a:r>
              <a:rPr lang="en-US" sz="3200" b="1" dirty="0" smtClean="0">
                <a:solidFill>
                  <a:srgbClr val="002060"/>
                </a:solidFill>
              </a:rPr>
              <a:t>F</a:t>
            </a:r>
            <a:r>
              <a:rPr lang="en-US" sz="3200" b="1" cap="none" dirty="0" smtClean="0">
                <a:solidFill>
                  <a:srgbClr val="002060"/>
                </a:solidFill>
              </a:rPr>
              <a:t>ile</a:t>
            </a:r>
            <a:endParaRPr lang="ru-RU" sz="3200" b="1" cap="none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2964" y="1546789"/>
            <a:ext cx="10494236" cy="5118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1. Для </a:t>
            </a:r>
            <a:r>
              <a:rPr lang="ru-RU" sz="2000" b="1" dirty="0"/>
              <a:t>создания </a:t>
            </a:r>
            <a:r>
              <a:rPr lang="ru-RU" sz="2000" b="1" i="1" dirty="0">
                <a:solidFill>
                  <a:srgbClr val="002060"/>
                </a:solidFill>
              </a:rPr>
              <a:t>пустого файла</a:t>
            </a:r>
            <a:r>
              <a:rPr lang="ru-RU" sz="2000" b="1" dirty="0"/>
              <a:t>, в классе </a:t>
            </a:r>
            <a:r>
              <a:rPr lang="ru-RU" sz="2000" b="1" i="1" dirty="0" err="1">
                <a:solidFill>
                  <a:srgbClr val="002060"/>
                </a:solidFill>
              </a:rPr>
              <a:t>File</a:t>
            </a:r>
            <a:r>
              <a:rPr lang="ru-RU" sz="2000" b="1" i="1" dirty="0">
                <a:solidFill>
                  <a:srgbClr val="002060"/>
                </a:solidFill>
              </a:rPr>
              <a:t> </a:t>
            </a:r>
            <a:r>
              <a:rPr lang="ru-RU" sz="2000" b="1" dirty="0"/>
              <a:t>есть метод </a:t>
            </a:r>
            <a:r>
              <a:rPr lang="ru-RU" sz="2000" b="1" dirty="0" err="1">
                <a:solidFill>
                  <a:srgbClr val="002060"/>
                </a:solidFill>
              </a:rPr>
              <a:t>Create</a:t>
            </a:r>
            <a:r>
              <a:rPr lang="ru-RU" sz="2000" b="1" dirty="0">
                <a:solidFill>
                  <a:srgbClr val="002060"/>
                </a:solidFill>
              </a:rPr>
              <a:t>(). </a:t>
            </a:r>
            <a:r>
              <a:rPr lang="ru-RU" sz="2000" b="1" dirty="0"/>
              <a:t>Он принимает один аргумент – </a:t>
            </a:r>
            <a:r>
              <a:rPr lang="ru-RU" sz="2000" b="1" dirty="0" smtClean="0"/>
              <a:t>путь:</a:t>
            </a:r>
          </a:p>
          <a:p>
            <a:pPr marL="717550" indent="0"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File.Create</a:t>
            </a:r>
            <a:r>
              <a:rPr lang="en-US" sz="2000" b="1" i="1" dirty="0">
                <a:solidFill>
                  <a:srgbClr val="002060"/>
                </a:solidFill>
              </a:rPr>
              <a:t>("D:\\new_file.txt</a:t>
            </a:r>
            <a:r>
              <a:rPr lang="en-US" sz="2000" b="1" i="1" dirty="0" smtClean="0">
                <a:solidFill>
                  <a:srgbClr val="002060"/>
                </a:solidFill>
              </a:rPr>
              <a:t>");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000" b="1" dirty="0"/>
              <a:t>Если файл с таким именем уже существует, он будет переписан на новый пустой файл</a:t>
            </a:r>
            <a:r>
              <a:rPr lang="ru-RU" sz="2000" b="1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2. </a:t>
            </a:r>
            <a:r>
              <a:rPr lang="ru-RU" sz="2000" b="1" dirty="0"/>
              <a:t>Метод </a:t>
            </a:r>
            <a:r>
              <a:rPr lang="ru-RU" sz="2000" b="1" i="1" dirty="0" err="1">
                <a:solidFill>
                  <a:srgbClr val="002060"/>
                </a:solidFill>
              </a:rPr>
              <a:t>WriteAllText</a:t>
            </a:r>
            <a:r>
              <a:rPr lang="ru-RU" sz="2000" b="1" i="1" dirty="0">
                <a:solidFill>
                  <a:srgbClr val="002060"/>
                </a:solidFill>
              </a:rPr>
              <a:t>() </a:t>
            </a:r>
            <a:r>
              <a:rPr lang="ru-RU" sz="2000" b="1" dirty="0"/>
              <a:t>создает новый файл (если такого нет), либо открывает существующий и записывает текст, заменяя всё, что было в файле</a:t>
            </a:r>
            <a:r>
              <a:rPr lang="ru-RU" sz="2000" b="1" dirty="0" smtClean="0"/>
              <a:t>:</a:t>
            </a:r>
          </a:p>
          <a:p>
            <a:pPr marL="717550" indent="0"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File. </a:t>
            </a:r>
            <a:r>
              <a:rPr lang="en-US" sz="2000" b="1" i="1" dirty="0" err="1">
                <a:solidFill>
                  <a:srgbClr val="002060"/>
                </a:solidFill>
              </a:rPr>
              <a:t>WriteAllText</a:t>
            </a:r>
            <a:r>
              <a:rPr lang="en-US" sz="2000" b="1" i="1" dirty="0">
                <a:solidFill>
                  <a:srgbClr val="002060"/>
                </a:solidFill>
              </a:rPr>
              <a:t>("D:\\new_file.txt", "</a:t>
            </a:r>
            <a:r>
              <a:rPr lang="en-US" sz="2000" b="1" i="1" dirty="0" err="1">
                <a:solidFill>
                  <a:srgbClr val="002060"/>
                </a:solidFill>
              </a:rPr>
              <a:t>текст</a:t>
            </a:r>
            <a:r>
              <a:rPr lang="en-US" sz="2000" b="1" i="1" dirty="0">
                <a:solidFill>
                  <a:srgbClr val="002060"/>
                </a:solidFill>
              </a:rPr>
              <a:t>");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000" b="1" dirty="0"/>
              <a:t>3. Метод </a:t>
            </a:r>
            <a:r>
              <a:rPr lang="ru-RU" sz="2000" b="1" i="1" dirty="0" err="1">
                <a:solidFill>
                  <a:srgbClr val="002060"/>
                </a:solidFill>
              </a:rPr>
              <a:t>AppendAllText</a:t>
            </a:r>
            <a:r>
              <a:rPr lang="ru-RU" sz="2000" b="1" i="1" dirty="0">
                <a:solidFill>
                  <a:srgbClr val="002060"/>
                </a:solidFill>
              </a:rPr>
              <a:t>()  </a:t>
            </a:r>
            <a:r>
              <a:rPr lang="ru-RU" sz="2000" b="1" dirty="0"/>
              <a:t>создает новый </a:t>
            </a:r>
            <a:r>
              <a:rPr lang="ru-RU" sz="2000" b="1" dirty="0" smtClean="0"/>
              <a:t>файл, но </a:t>
            </a:r>
            <a:r>
              <a:rPr lang="ru-RU" sz="2000" b="1" dirty="0"/>
              <a:t>новый текст дописывается в конец файла, а не переписывает всё что было в файле</a:t>
            </a:r>
            <a:r>
              <a:rPr lang="ru-RU" sz="2000" b="1" dirty="0" smtClean="0"/>
              <a:t>:</a:t>
            </a:r>
          </a:p>
          <a:p>
            <a:pPr marL="717550" indent="0"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File.AppendAllText</a:t>
            </a:r>
            <a:r>
              <a:rPr lang="en-US" sz="2000" b="1" i="1" dirty="0">
                <a:solidFill>
                  <a:srgbClr val="002060"/>
                </a:solidFill>
              </a:rPr>
              <a:t>("D:\\new_file.txt", "</a:t>
            </a:r>
            <a:r>
              <a:rPr lang="ru-RU" sz="2000" b="1" i="1" dirty="0">
                <a:solidFill>
                  <a:srgbClr val="002060"/>
                </a:solidFill>
              </a:rPr>
              <a:t>текст метода </a:t>
            </a:r>
            <a:r>
              <a:rPr lang="en-US" sz="2000" b="1" i="1" dirty="0" err="1">
                <a:solidFill>
                  <a:srgbClr val="002060"/>
                </a:solidFill>
              </a:rPr>
              <a:t>AppendAllText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 smtClean="0">
                <a:solidFill>
                  <a:srgbClr val="002060"/>
                </a:solidFill>
              </a:rPr>
              <a:t>()");</a:t>
            </a:r>
            <a:endParaRPr lang="ru-RU" sz="2000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ru-RU" sz="2000" b="1" i="1" dirty="0" smtClean="0">
                <a:solidFill>
                  <a:srgbClr val="002060"/>
                </a:solidFill>
              </a:rPr>
              <a:t>4. </a:t>
            </a:r>
            <a:r>
              <a:rPr lang="ru-RU" sz="2000" b="1" dirty="0"/>
              <a:t>Метод </a:t>
            </a:r>
            <a:r>
              <a:rPr lang="ru-RU" sz="2000" b="1" i="1" dirty="0" err="1">
                <a:solidFill>
                  <a:srgbClr val="002060"/>
                </a:solidFill>
              </a:rPr>
              <a:t>Delete</a:t>
            </a:r>
            <a:r>
              <a:rPr lang="ru-RU" sz="2000" b="1" i="1" dirty="0">
                <a:solidFill>
                  <a:srgbClr val="002060"/>
                </a:solidFill>
              </a:rPr>
              <a:t>()</a:t>
            </a:r>
            <a:r>
              <a:rPr lang="ru-RU" sz="2000" b="1" dirty="0"/>
              <a:t> удаляет файл </a:t>
            </a:r>
            <a:r>
              <a:rPr lang="ru-RU" sz="2000" b="1" dirty="0" smtClean="0"/>
              <a:t>по указанному </a:t>
            </a:r>
            <a:r>
              <a:rPr lang="ru-RU" sz="2000" b="1" dirty="0"/>
              <a:t>пути</a:t>
            </a:r>
            <a:r>
              <a:rPr lang="ru-RU" sz="2000" b="1" dirty="0" smtClean="0"/>
              <a:t>:</a:t>
            </a:r>
          </a:p>
          <a:p>
            <a:pPr marL="717550" indent="0"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File.Delete</a:t>
            </a:r>
            <a:r>
              <a:rPr lang="en-US" sz="2000" b="1" i="1" dirty="0">
                <a:solidFill>
                  <a:srgbClr val="002060"/>
                </a:solidFill>
              </a:rPr>
              <a:t>("d:\\test.txt"); 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1043</TotalTime>
  <Words>869</Words>
  <Application>Microsoft Office PowerPoint</Application>
  <PresentationFormat>Широкоэкранный</PresentationFormat>
  <Paragraphs>176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Corbel</vt:lpstr>
      <vt:lpstr>Gill Sans MT</vt:lpstr>
      <vt:lpstr>Wingdings</vt:lpstr>
      <vt:lpstr>Parcel</vt:lpstr>
      <vt:lpstr>РАБОТА С ФАЙЛАМИ</vt:lpstr>
      <vt:lpstr>ОБЩИЕ СВЕДЕНИЯ</vt:lpstr>
      <vt:lpstr>Класс StreamReader</vt:lpstr>
      <vt:lpstr>Класс StremReader</vt:lpstr>
      <vt:lpstr>Класс StreamWriter</vt:lpstr>
      <vt:lpstr>Класс StreamWriter</vt:lpstr>
      <vt:lpstr>Классы File и Fileinfo</vt:lpstr>
      <vt:lpstr>ОБЩИЕ СВЕДЕНИЯ</vt:lpstr>
      <vt:lpstr> Класс File</vt:lpstr>
      <vt:lpstr> Класс File</vt:lpstr>
      <vt:lpstr> Класс File</vt:lpstr>
      <vt:lpstr>КЛАСС FileStream </vt:lpstr>
      <vt:lpstr>ЧТЕНИЕ ИЗ ФАЙЛОВ</vt:lpstr>
      <vt:lpstr>ЗАПИСЬ В ФАЙЛ</vt:lpstr>
      <vt:lpstr>СОЗДАНИЕ И УДАЛЕНИЕ ПАПОК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Кумскова И А</dc:creator>
  <cp:lastModifiedBy>Кумскова И.А.</cp:lastModifiedBy>
  <cp:revision>94</cp:revision>
  <dcterms:created xsi:type="dcterms:W3CDTF">2021-02-12T11:18:06Z</dcterms:created>
  <dcterms:modified xsi:type="dcterms:W3CDTF">2022-01-18T07:30:10Z</dcterms:modified>
</cp:coreProperties>
</file>