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F9"/>
    <a:srgbClr val="FEFEFF"/>
    <a:srgbClr val="89BAE2"/>
    <a:srgbClr val="B4D9EE"/>
    <a:srgbClr val="46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2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8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5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3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01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7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4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7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6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5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AC4C67-8676-4142-915A-FD9AC2CDF92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2EA189-6F16-4443-9B92-D3230FE5F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89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100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809896"/>
            <a:ext cx="8689976" cy="250921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ОБЪЕКТНО-ОРИЕНТИРОВАННОЕ ПРОГРАММИРОВАНИЕ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ОП.05 Основы алгоритмизации и программирования</a:t>
            </a:r>
            <a:endParaRPr lang="ru-RU" sz="28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9" y="2753828"/>
            <a:ext cx="2066925" cy="33909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17248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97312" y="4212404"/>
            <a:ext cx="5928189" cy="2393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60288" y="1027416"/>
            <a:ext cx="10517312" cy="4763783"/>
          </a:xfrm>
        </p:spPr>
        <p:txBody>
          <a:bodyPr>
            <a:normAutofit/>
          </a:bodyPr>
          <a:lstStyle/>
          <a:p>
            <a:pPr marL="0" indent="0" algn="just"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Наличие интерфейса обеспечивает уменьшение возможности «разрушения» объекта извне. При этом сокрытие особенностей реализации упрощает внесение изменений в реализацию класса, как в процессе отладки, так и при модификации программы.</a:t>
            </a:r>
          </a:p>
          <a:p>
            <a:pPr marL="0" indent="0" algn="just"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Класс определяет существование глобальной области данных внутри объекта, доступной методам объекта, но с другой стороны, доступ к объекту регламентируется и должен выполняться через специальный интерфейс.</a:t>
            </a: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37672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cxnSp>
        <p:nvCxnSpPr>
          <p:cNvPr id="8" name="Прямая соединительная линия 7"/>
          <p:cNvCxnSpPr>
            <a:stCxn id="6" idx="0"/>
            <a:endCxn id="6" idx="2"/>
          </p:cNvCxnSpPr>
          <p:nvPr/>
        </p:nvCxnSpPr>
        <p:spPr>
          <a:xfrm>
            <a:off x="5861407" y="4212404"/>
            <a:ext cx="0" cy="239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7250" y="429459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3946" y="4294597"/>
            <a:ext cx="16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3495" y="5742922"/>
            <a:ext cx="119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0192" y="5723141"/>
            <a:ext cx="119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790321" y="4962035"/>
            <a:ext cx="4174153" cy="6990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970554" y="5127095"/>
            <a:ext cx="82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9237" y="5127095"/>
            <a:ext cx="82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</a:t>
            </a:r>
            <a:endParaRPr lang="ru-RU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462890" y="5409343"/>
            <a:ext cx="330005" cy="282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475626" y="5310050"/>
            <a:ext cx="1743183" cy="39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6929919" y="5452698"/>
            <a:ext cx="328060" cy="330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 flipV="1">
            <a:off x="5296843" y="5327150"/>
            <a:ext cx="1940960" cy="47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602769" y="5127095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602769" y="5452698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602769" y="5762816"/>
            <a:ext cx="1202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4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thumbs.dreamstime.com/b/%D1%81%D0%BC%D0%B5%D1%88%D0%BD%D0%B0%D1%8F-%D1%80%D0%B0%D0%B7%D1%80%D1%83%D1%88%D0%B0%D1%8F-%D1%82%D0%B5%D0%BB%D0%B5%D0%B6%D0%BA%D0%B0-%D1%88%D0%B0%D1%80%D0%B8%D0%BA%D0%B0-%D1%81-%D0%B3%D0%BB%D0%B0%D0%B7%D0%B0%D0%BC%D0%B8-1134544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226725"/>
            <a:ext cx="2452643" cy="2694842"/>
          </a:xfrm>
          <a:prstGeom prst="rect">
            <a:avLst/>
          </a:prstGeom>
          <a:solidFill>
            <a:srgbClr val="89BAE2"/>
          </a:solidFill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1293" y="1042588"/>
            <a:ext cx="11006984" cy="552058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Как и любая переменная программы, объект должен быть создан (размещен в памяти) и уничтожен (удален из памяти).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</a:rPr>
              <a:t>Операция </a:t>
            </a:r>
            <a:r>
              <a:rPr lang="ru-RU" altLang="ru-RU" sz="1800" b="1" dirty="0">
                <a:latin typeface="Times New Roman" panose="02020603050405020304" pitchFamily="18" charset="0"/>
              </a:rPr>
              <a:t>создания и инициализации полей </a:t>
            </a:r>
            <a:r>
              <a:rPr lang="ru-RU" altLang="ru-RU" sz="1800" b="1" dirty="0" smtClean="0">
                <a:latin typeface="Times New Roman" panose="02020603050405020304" pitchFamily="18" charset="0"/>
              </a:rPr>
              <a:t>объекта  называется 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конструированием</a:t>
            </a:r>
            <a:r>
              <a:rPr lang="ru-RU" altLang="ru-RU" sz="1800" b="1" dirty="0">
                <a:latin typeface="Times New Roman" panose="02020603050405020304" pitchFamily="18" charset="0"/>
              </a:rPr>
              <a:t>, а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соответствующий метод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ru-RU" altLang="ru-RU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конструктором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</a:rPr>
              <a:t>Конструктор вызывается каждый раз, когда создается </a:t>
            </a:r>
            <a:r>
              <a:rPr lang="ru-RU" sz="1800" b="1" dirty="0" smtClean="0">
                <a:latin typeface="Times New Roman" panose="02020603050405020304" pitchFamily="18" charset="0"/>
              </a:rPr>
              <a:t>новый                         </a:t>
            </a:r>
            <a:r>
              <a:rPr lang="ru-RU" sz="1800" b="1" dirty="0">
                <a:latin typeface="Times New Roman" panose="02020603050405020304" pitchFamily="18" charset="0"/>
              </a:rPr>
              <a:t>экземпляр класса. </a:t>
            </a:r>
            <a:endParaRPr lang="ru-RU" altLang="ru-RU" sz="1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97485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Операция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уничтожения объекта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называется                              </a:t>
            </a:r>
            <a:r>
              <a:rPr lang="ru-RU" altLang="ru-RU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деструкцией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ru-RU" altLang="ru-RU" sz="1800" b="1" dirty="0">
                <a:latin typeface="Times New Roman" panose="02020603050405020304" pitchFamily="18" charset="0"/>
              </a:rPr>
              <a:t>а </a:t>
            </a:r>
            <a:r>
              <a:rPr lang="ru-RU" altLang="ru-RU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соответствующий метод – </a:t>
            </a:r>
            <a:r>
              <a:rPr lang="ru-RU" altLang="ru-RU" sz="1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ru-RU" alt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деструктором</a:t>
            </a:r>
            <a:r>
              <a:rPr lang="ru-RU" alt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800" b="1" dirty="0" smtClean="0">
                <a:latin typeface="Times New Roman" panose="02020603050405020304" pitchFamily="18" charset="0"/>
              </a:rPr>
              <a:t>Создание </a:t>
            </a:r>
            <a:r>
              <a:rPr lang="ru-RU" altLang="ru-RU" sz="1800" b="1" dirty="0">
                <a:latin typeface="Times New Roman" panose="02020603050405020304" pitchFamily="18" charset="0"/>
              </a:rPr>
              <a:t>и уничтожение объектов выполняется статически и динамически.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700" b="1" dirty="0">
                <a:latin typeface="Times New Roman" panose="02020603050405020304" pitchFamily="18" charset="0"/>
              </a:rPr>
              <a:t>Статическое создание объектов выполняется в процессе компиляции программы, а статическое уничтожение – при завершении программы. </a:t>
            </a:r>
          </a:p>
          <a:p>
            <a:pPr marL="1974850" indent="0">
              <a:lnSpc>
                <a:spcPct val="110000"/>
              </a:lnSpc>
              <a:buNone/>
            </a:pPr>
            <a:r>
              <a:rPr lang="ru-RU" altLang="ru-RU" sz="1700" b="1" dirty="0">
                <a:latin typeface="Times New Roman" panose="02020603050405020304" pitchFamily="18" charset="0"/>
              </a:rPr>
              <a:t>Динамическое создание и уничтожение объектов выполняется в процессе работы программы специальными командами.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5" y="11765"/>
            <a:ext cx="10364451" cy="936818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pic>
        <p:nvPicPr>
          <p:cNvPr id="1026" name="Picture 2" descr="https://im0-tub-ru.yandex.net/i?id=61b027f675125282fd121122de144c73&amp;n=1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76" y="1811710"/>
            <a:ext cx="2486824" cy="2486825"/>
          </a:xfrm>
          <a:prstGeom prst="rect">
            <a:avLst/>
          </a:prstGeom>
          <a:solidFill>
            <a:srgbClr val="89BAE2"/>
          </a:solidFill>
        </p:spPr>
      </p:pic>
    </p:spTree>
    <p:extLst>
      <p:ext uri="{BB962C8B-B14F-4D97-AF65-F5344CB8AC3E}">
        <p14:creationId xmlns:p14="http://schemas.microsoft.com/office/powerpoint/2010/main" val="328667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19" y="165590"/>
            <a:ext cx="10364451" cy="894089"/>
          </a:xfrm>
        </p:spPr>
        <p:txBody>
          <a:bodyPr>
            <a:normAutofit/>
          </a:bodyPr>
          <a:lstStyle/>
          <a:p>
            <a:r>
              <a:rPr lang="ru-RU" altLang="ru-RU" sz="4400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ООП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8"/>
          <p:cNvSpPr>
            <a:spLocks/>
          </p:cNvSpPr>
          <p:nvPr/>
        </p:nvSpPr>
        <p:spPr bwMode="auto">
          <a:xfrm>
            <a:off x="6070424" y="1330229"/>
            <a:ext cx="5832817" cy="1518614"/>
          </a:xfrm>
          <a:prstGeom prst="borderCallout1">
            <a:avLst>
              <a:gd name="adj1" fmla="val 105556"/>
              <a:gd name="adj2" fmla="val 97519"/>
              <a:gd name="adj3" fmla="val 104993"/>
              <a:gd name="adj4" fmla="val -3240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Концепция сокрытия  информации об объекте: объединение в целое данных и </a:t>
            </a:r>
            <a:r>
              <a:rPr lang="ru-RU" altLang="ru-RU" b="1" dirty="0" smtClean="0"/>
              <a:t>методов </a:t>
            </a:r>
            <a:r>
              <a:rPr lang="ru-RU" altLang="ru-RU" b="1" dirty="0"/>
              <a:t>их обработки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492281" y="2118412"/>
            <a:ext cx="3024188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Инкапсуляция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92281" y="4042143"/>
            <a:ext cx="3024187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Наследование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6070425" y="3301796"/>
            <a:ext cx="5832817" cy="1518614"/>
          </a:xfrm>
          <a:prstGeom prst="borderCallout1">
            <a:avLst>
              <a:gd name="adj1" fmla="val 103792"/>
              <a:gd name="adj2" fmla="val 97731"/>
              <a:gd name="adj3" fmla="val 103229"/>
              <a:gd name="adj4" fmla="val -3251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Соотношение между классами, находящимися в некоторой определенной иерархии, при которой один класс моделирует поведение и свойства другого класса, добавляя свою специфику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92281" y="5940236"/>
            <a:ext cx="3024188" cy="6477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Полиморфизм</a:t>
            </a:r>
          </a:p>
        </p:txBody>
      </p:sp>
      <p:sp>
        <p:nvSpPr>
          <p:cNvPr id="9" name="AutoShape 10"/>
          <p:cNvSpPr>
            <a:spLocks/>
          </p:cNvSpPr>
          <p:nvPr/>
        </p:nvSpPr>
        <p:spPr bwMode="auto">
          <a:xfrm>
            <a:off x="6070424" y="5201351"/>
            <a:ext cx="5818575" cy="1518614"/>
          </a:xfrm>
          <a:prstGeom prst="borderCallout1">
            <a:avLst>
              <a:gd name="adj1" fmla="val 104815"/>
              <a:gd name="adj2" fmla="val 97556"/>
              <a:gd name="adj3" fmla="val 101439"/>
              <a:gd name="adj4" fmla="val -30543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/>
              <a:t>Возможность единообразного обращения (посылки объектам одноименных сообщений) при сохранении уникального поведения объектов</a:t>
            </a:r>
          </a:p>
        </p:txBody>
      </p:sp>
      <p:pic>
        <p:nvPicPr>
          <p:cNvPr id="2050" name="Picture 2" descr="https://luckymummy.ru/uploads/posts/2019-06/1560938132_pills_png16534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5" y="1254133"/>
            <a:ext cx="1722923" cy="1621702"/>
          </a:xfrm>
          <a:prstGeom prst="rect">
            <a:avLst/>
          </a:prstGeom>
          <a:solidFill>
            <a:srgbClr val="DEF2F9"/>
          </a:solidFill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" y="3068462"/>
            <a:ext cx="2321988" cy="17192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948057"/>
            <a:ext cx="2319689" cy="19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5" y="1866578"/>
            <a:ext cx="10363826" cy="3424107"/>
          </a:xfrm>
        </p:spPr>
        <p:txBody>
          <a:bodyPr/>
          <a:lstStyle/>
          <a:p>
            <a:pPr>
              <a:buNone/>
            </a:pP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«Господа программисты,</a:t>
            </a:r>
            <a:b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теперь Вам не надо изобретать свой велосипед!</a:t>
            </a:r>
            <a:b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 наследуйте </a:t>
            </a:r>
            <a:r>
              <a:rPr lang="ru-RU" altLang="ru-RU" sz="22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наш.»</a:t>
            </a:r>
            <a:endParaRPr lang="ru-RU" altLang="ru-RU" sz="22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</a:t>
            </a: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(Из рекламного буклета фирмы </a:t>
            </a:r>
            <a:r>
              <a:rPr lang="ru-RU" altLang="ru-RU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Borland</a:t>
            </a:r>
            <a:r>
              <a:rPr lang="ru-RU" altLang="ru-RU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ru-RU" altLang="ru-RU" dirty="0"/>
          </a:p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3775" y="156504"/>
            <a:ext cx="10364451" cy="1596177"/>
          </a:xfrm>
        </p:spPr>
        <p:txBody>
          <a:bodyPr>
            <a:normAutofit/>
          </a:bodyPr>
          <a:lstStyle/>
          <a:p>
            <a:r>
              <a:rPr lang="ru-RU" altLang="ru-RU" sz="4400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 ООП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30" y="3769193"/>
            <a:ext cx="7458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2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816" y="-247828"/>
            <a:ext cx="11801742" cy="1596177"/>
          </a:xfrm>
        </p:spPr>
        <p:txBody>
          <a:bodyPr>
            <a:normAutofit/>
          </a:bodyPr>
          <a:lstStyle/>
          <a:p>
            <a:r>
              <a:rPr 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ОБЪЕКТНО-0РИЕНТИРОВАННОЕ </a:t>
            </a:r>
            <a:r>
              <a:rPr lang="ru-RU" b="1" spc="250" dirty="0" smtClean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ПРОГРАММИРОВАНИЕ. история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2586" y="1222408"/>
            <a:ext cx="10953971" cy="55116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b="1" dirty="0"/>
              <a:t>Начало развитию объектно-ориентированного подхода положил язык </a:t>
            </a:r>
            <a:r>
              <a:rPr lang="ru-RU" altLang="ru-RU" sz="2400" b="1" i="1" dirty="0" err="1">
                <a:solidFill>
                  <a:srgbClr val="003300"/>
                </a:solidFill>
              </a:rPr>
              <a:t>Simula</a:t>
            </a:r>
            <a:r>
              <a:rPr lang="ru-RU" altLang="ru-RU" sz="2400" b="1" i="1" dirty="0">
                <a:solidFill>
                  <a:srgbClr val="003300"/>
                </a:solidFill>
              </a:rPr>
              <a:t> 67,</a:t>
            </a:r>
            <a:r>
              <a:rPr lang="ru-RU" altLang="ru-RU" sz="2400" b="1" dirty="0"/>
              <a:t> который был разработан в конце 60-х гг. в Норвегии. 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Наиболее распространенным объектно-ориентированным языком программирования является язык C++, который возник на базе соединения языков С и </a:t>
            </a:r>
            <a:r>
              <a:rPr lang="ru-RU" altLang="ru-RU" sz="2400" b="1" dirty="0" err="1"/>
              <a:t>Simula</a:t>
            </a:r>
            <a:r>
              <a:rPr lang="ru-RU" altLang="ru-RU" sz="2400" b="1" dirty="0"/>
              <a:t>. </a:t>
            </a:r>
            <a:endParaRPr lang="ru-RU" altLang="ru-RU" sz="2400" b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b="1" dirty="0" smtClean="0"/>
              <a:t>С</a:t>
            </a:r>
            <a:r>
              <a:rPr lang="ru-RU" altLang="ru-RU" sz="2400" b="1" dirty="0"/>
              <a:t>++ был разработан в начале 80-х Бьерном Страуструпом, сотрудником компании </a:t>
            </a:r>
            <a:r>
              <a:rPr lang="en-US" altLang="ru-RU" sz="2400" b="1" dirty="0"/>
              <a:t>AT</a:t>
            </a:r>
            <a:r>
              <a:rPr lang="ru-RU" altLang="ru-RU" sz="2400" b="1" dirty="0"/>
              <a:t>&amp;</a:t>
            </a:r>
            <a:r>
              <a:rPr lang="en-US" altLang="ru-RU" sz="2400" b="1" dirty="0"/>
              <a:t>T</a:t>
            </a:r>
            <a:r>
              <a:rPr lang="ru-RU" altLang="ru-RU" sz="2400" b="1" dirty="0"/>
              <a:t>. Все эти годы язык интенсивно развивался, и в августе </a:t>
            </a:r>
            <a:r>
              <a:rPr lang="ru-RU" altLang="ru-RU" sz="2400" b="1" i="1" dirty="0">
                <a:solidFill>
                  <a:srgbClr val="003300"/>
                </a:solidFill>
              </a:rPr>
              <a:t>1998 г. был принят международный стандарт языка С++.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ru-RU" sz="2400" b="1" dirty="0"/>
              <a:t>Вместе с развитием объектно-ориентированного программирования стали развиваться и объектно-ориентированные методы разработки программного обеспечения, охватывающие стадии анализа и проектирования. </a:t>
            </a:r>
          </a:p>
          <a:p>
            <a:pPr>
              <a:lnSpc>
                <a:spcPct val="80000"/>
              </a:lnSpc>
            </a:pPr>
            <a:r>
              <a:rPr lang="ru-RU" altLang="ru-RU" sz="2400" b="1" dirty="0"/>
              <a:t>В результате появился на свет унифицированный </a:t>
            </a:r>
            <a:r>
              <a:rPr lang="ru-RU" altLang="ru-RU" sz="2400" b="1" i="1" dirty="0">
                <a:solidFill>
                  <a:srgbClr val="003300"/>
                </a:solidFill>
              </a:rPr>
              <a:t>язык моделирования </a:t>
            </a:r>
            <a:r>
              <a:rPr lang="en-US" altLang="ru-RU" sz="2400" b="1" i="1" dirty="0">
                <a:solidFill>
                  <a:srgbClr val="003300"/>
                </a:solidFill>
              </a:rPr>
              <a:t>UML</a:t>
            </a:r>
            <a:r>
              <a:rPr lang="ru-RU" altLang="ru-RU" sz="2400" b="1" i="1" dirty="0">
                <a:solidFill>
                  <a:srgbClr val="003300"/>
                </a:solidFill>
              </a:rPr>
              <a:t>, который в 1997 г.</a:t>
            </a:r>
            <a:r>
              <a:rPr lang="ru-RU" altLang="ru-RU" sz="2400" b="1" dirty="0"/>
              <a:t> был принят в качестве стандарта консорциумом </a:t>
            </a:r>
            <a:r>
              <a:rPr lang="en-US" altLang="ru-RU" sz="2400" b="1" dirty="0"/>
              <a:t>Object Management Group</a:t>
            </a:r>
            <a:r>
              <a:rPr lang="ru-RU" altLang="ru-RU" sz="2400" b="1" dirty="0"/>
              <a:t>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901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18" y="3641686"/>
            <a:ext cx="3228441" cy="209538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290" y="0"/>
            <a:ext cx="11562459" cy="1099188"/>
          </a:xfrm>
        </p:spPr>
        <p:txBody>
          <a:bodyPr>
            <a:normAutofit/>
          </a:bodyPr>
          <a:lstStyle/>
          <a:p>
            <a:r>
              <a:rPr lang="ru-RU" alt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идеи объектно-ориентированного подхода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03305" y="1222050"/>
            <a:ext cx="10474295" cy="4569150"/>
          </a:xfrm>
        </p:spPr>
        <p:txBody>
          <a:bodyPr/>
          <a:lstStyle/>
          <a:p>
            <a:pPr marL="0" indent="0" algn="just">
              <a:buNone/>
            </a:pPr>
            <a:r>
              <a:rPr lang="ru-RU" altLang="ru-RU" b="1" i="1" dirty="0">
                <a:solidFill>
                  <a:srgbClr val="003300"/>
                </a:solidFill>
              </a:rPr>
              <a:t>Объектно-ориентированная технология программирования</a:t>
            </a:r>
            <a:r>
              <a:rPr lang="ru-RU" altLang="ru-RU" b="1" i="1" dirty="0"/>
              <a:t> -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  <a:r>
              <a:rPr lang="ru-RU" altLang="ru-RU" b="1" dirty="0"/>
              <a:t> 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886901" y="2938819"/>
            <a:ext cx="7993062" cy="865187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Каждый объект является </a:t>
            </a:r>
            <a:r>
              <a:rPr lang="ru-RU" altLang="ru-RU" sz="2400" b="1" i="1"/>
              <a:t>экземпляром</a:t>
            </a:r>
          </a:p>
          <a:p>
            <a:pPr algn="ctr" eaLnBrk="1" hangingPunct="1"/>
            <a:r>
              <a:rPr lang="ru-RU" altLang="ru-RU" sz="2400" b="1"/>
              <a:t> какого-либо определенного </a:t>
            </a:r>
            <a:r>
              <a:rPr lang="ru-RU" altLang="ru-RU" sz="2400" b="1" i="1"/>
              <a:t>класса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7274" y="4256784"/>
            <a:ext cx="7991475" cy="8651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/>
              <a:t>ООП использует в качестве базовых элементов </a:t>
            </a:r>
          </a:p>
          <a:p>
            <a:pPr algn="ctr" eaLnBrk="1" hangingPunct="1"/>
            <a:r>
              <a:rPr lang="ru-RU" altLang="ru-RU" sz="2400" b="1" i="1"/>
              <a:t>объекты,</a:t>
            </a:r>
            <a:r>
              <a:rPr lang="ru-RU" altLang="ru-RU" sz="2400" b="1"/>
              <a:t> а не алгоритмы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6901" y="5468523"/>
            <a:ext cx="7993062" cy="86518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Классы организованы </a:t>
            </a:r>
            <a:r>
              <a:rPr lang="ru-RU" altLang="ru-RU" sz="2400" b="1" i="1" dirty="0"/>
              <a:t>иерархически</a:t>
            </a:r>
          </a:p>
        </p:txBody>
      </p:sp>
    </p:spTree>
    <p:extLst>
      <p:ext uri="{BB962C8B-B14F-4D97-AF65-F5344CB8AC3E}">
        <p14:creationId xmlns:p14="http://schemas.microsoft.com/office/powerpoint/2010/main" val="82446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588" y="0"/>
            <a:ext cx="10364451" cy="782993"/>
          </a:xfrm>
        </p:spPr>
        <p:txBody>
          <a:bodyPr>
            <a:normAutofit/>
          </a:bodyPr>
          <a:lstStyle/>
          <a:p>
            <a:r>
              <a:rPr lang="ru-RU" altLang="ru-RU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понятия ООП</a:t>
            </a:r>
            <a:endParaRPr lang="ru-RU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30865" y="863032"/>
            <a:ext cx="11023711" cy="3424107"/>
          </a:xfrm>
        </p:spPr>
        <p:txBody>
          <a:bodyPr/>
          <a:lstStyle/>
          <a:p>
            <a:r>
              <a:rPr lang="ru-RU" altLang="ru-RU" sz="2200" b="1" dirty="0"/>
              <a:t>Предметная область представляется в виде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совокупности объектов</a:t>
            </a:r>
            <a:r>
              <a:rPr lang="ru-RU" altLang="ru-RU" sz="2200" b="1" i="1" dirty="0">
                <a:solidFill>
                  <a:srgbClr val="002060"/>
                </a:solidFill>
              </a:rPr>
              <a:t>.</a:t>
            </a:r>
          </a:p>
          <a:p>
            <a:r>
              <a:rPr lang="ru-RU" altLang="ru-RU" sz="2200" b="1" dirty="0"/>
              <a:t>Под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объектом</a:t>
            </a:r>
            <a:r>
              <a:rPr lang="ru-RU" altLang="ru-RU" sz="2200" b="1" dirty="0">
                <a:solidFill>
                  <a:srgbClr val="003300"/>
                </a:solidFill>
              </a:rPr>
              <a:t> </a:t>
            </a:r>
            <a:r>
              <a:rPr lang="ru-RU" altLang="ru-RU" sz="2200" b="1" dirty="0"/>
              <a:t>понимается некоторая сущность, обладающая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состоянием</a:t>
            </a:r>
            <a:r>
              <a:rPr lang="ru-RU" altLang="ru-RU" sz="2200" b="1" i="1" dirty="0">
                <a:solidFill>
                  <a:srgbClr val="002060"/>
                </a:solidFill>
              </a:rPr>
              <a:t>,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поведением</a:t>
            </a:r>
            <a:r>
              <a:rPr lang="ru-RU" altLang="ru-RU" sz="2200" b="1" dirty="0">
                <a:solidFill>
                  <a:srgbClr val="003300"/>
                </a:solidFill>
              </a:rPr>
              <a:t> и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индивидуальностью</a:t>
            </a:r>
            <a:r>
              <a:rPr lang="ru-RU" altLang="ru-RU" sz="2200" b="1" i="1" dirty="0">
                <a:solidFill>
                  <a:srgbClr val="002060"/>
                </a:solidFill>
              </a:rPr>
              <a:t>. </a:t>
            </a:r>
          </a:p>
          <a:p>
            <a:r>
              <a:rPr lang="ru-RU" altLang="ru-RU" sz="2200" b="1" dirty="0"/>
              <a:t>Взаимодействие между объектами осуществляется посылкой специальных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сообщений </a:t>
            </a:r>
            <a:r>
              <a:rPr lang="ru-RU" altLang="ru-RU" sz="2200" b="1" dirty="0"/>
              <a:t>от одного объекта к другому.</a:t>
            </a:r>
          </a:p>
          <a:p>
            <a:endParaRPr lang="ru-RU" dirty="0"/>
          </a:p>
        </p:txBody>
      </p:sp>
      <p:sp>
        <p:nvSpPr>
          <p:cNvPr id="26" name="Выгнутая вниз стрелка 25"/>
          <p:cNvSpPr/>
          <p:nvPr/>
        </p:nvSpPr>
        <p:spPr>
          <a:xfrm rot="16200000">
            <a:off x="7109932" y="4891297"/>
            <a:ext cx="1052704" cy="5513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232387" y="3549309"/>
            <a:ext cx="3034687" cy="2524232"/>
            <a:chOff x="4232387" y="3549309"/>
            <a:chExt cx="3034687" cy="25242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4232387" y="3549309"/>
              <a:ext cx="3034687" cy="2524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 sz="2400" b="1" dirty="0">
                  <a:latin typeface="Times New Roman" panose="02020603050405020304" pitchFamily="18" charset="0"/>
                </a:rPr>
                <a:t>методы</a:t>
              </a: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4628468" y="3757607"/>
              <a:ext cx="2376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400" b="1" dirty="0">
                  <a:latin typeface="Times New Roman" panose="02020603050405020304" pitchFamily="18" charset="0"/>
                </a:rPr>
                <a:t>свойства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4628469" y="5200736"/>
              <a:ext cx="2376487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altLang="ru-RU" sz="2200" b="1" dirty="0" smtClean="0">
                  <a:latin typeface="Times New Roman" panose="02020603050405020304" pitchFamily="18" charset="0"/>
                </a:rPr>
                <a:t>обработчики </a:t>
              </a:r>
              <a:r>
                <a:rPr lang="ru-RU" altLang="ru-RU" sz="2200" b="1" dirty="0">
                  <a:latin typeface="Times New Roman" panose="02020603050405020304" pitchFamily="18" charset="0"/>
                </a:rPr>
                <a:t>событий</a:t>
              </a:r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32387" y="4302436"/>
              <a:ext cx="3034687" cy="9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232387" y="5131380"/>
              <a:ext cx="3034687" cy="83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55900" y="4449022"/>
            <a:ext cx="2376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события</a:t>
            </a:r>
            <a:endParaRPr lang="ru-RU" altLang="ru-RU" sz="22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3714" y="6325012"/>
            <a:ext cx="23764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события</a:t>
            </a:r>
            <a:endParaRPr lang="ru-RU" altLang="ru-RU" sz="2200" b="1" dirty="0">
              <a:latin typeface="Times New Roman" panose="02020603050405020304" pitchFamily="18" charset="0"/>
            </a:endParaRPr>
          </a:p>
        </p:txBody>
      </p:sp>
      <p:sp>
        <p:nvSpPr>
          <p:cNvPr id="18" name="Стрелка вверх 17"/>
          <p:cNvSpPr/>
          <p:nvPr/>
        </p:nvSpPr>
        <p:spPr>
          <a:xfrm>
            <a:off x="5534526" y="6140916"/>
            <a:ext cx="134754" cy="251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верх 18"/>
          <p:cNvSpPr/>
          <p:nvPr/>
        </p:nvSpPr>
        <p:spPr>
          <a:xfrm>
            <a:off x="5869810" y="6139316"/>
            <a:ext cx="134754" cy="251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лево 20"/>
          <p:cNvSpPr/>
          <p:nvPr/>
        </p:nvSpPr>
        <p:spPr>
          <a:xfrm>
            <a:off x="3830855" y="4494998"/>
            <a:ext cx="308008" cy="14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лево 21"/>
          <p:cNvSpPr/>
          <p:nvPr/>
        </p:nvSpPr>
        <p:spPr>
          <a:xfrm>
            <a:off x="3829253" y="4743648"/>
            <a:ext cx="308008" cy="14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Выгнутая вниз стрелка 26"/>
          <p:cNvSpPr/>
          <p:nvPr/>
        </p:nvSpPr>
        <p:spPr>
          <a:xfrm rot="16200000">
            <a:off x="6821349" y="4370104"/>
            <a:ext cx="2014878" cy="9363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8" y="-170755"/>
            <a:ext cx="10364451" cy="1596177"/>
          </a:xfrm>
        </p:spPr>
        <p:txBody>
          <a:bodyPr>
            <a:normAutofit/>
          </a:bodyPr>
          <a:lstStyle/>
          <a:p>
            <a:r>
              <a:rPr lang="ru-RU" alt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ОБЪЕКТА</a:t>
            </a:r>
            <a:endParaRPr lang="ru-RU" sz="4400" b="1" spc="250" dirty="0">
              <a:solidFill>
                <a:srgbClr val="4600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13296" y="1280160"/>
            <a:ext cx="9846645" cy="481904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Свойства объекта</a:t>
            </a:r>
            <a:r>
              <a:rPr lang="ru-RU" altLang="ru-RU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latin typeface="Times New Roman" panose="02020603050405020304" pitchFamily="18" charset="0"/>
              </a:rPr>
              <a:t>- это значения, которые устанавливаются для определения его вида и поведения.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Методы объекта </a:t>
            </a:r>
            <a:r>
              <a:rPr lang="ru-RU" altLang="ru-RU" sz="2200" b="1" dirty="0">
                <a:latin typeface="Times New Roman" panose="02020603050405020304" pitchFamily="18" charset="0"/>
              </a:rPr>
              <a:t>- это программные процедуры, обеспечивающие выполнение им определенных действий.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dirty="0">
                <a:latin typeface="Times New Roman" panose="02020603050405020304" pitchFamily="18" charset="0"/>
              </a:rPr>
              <a:t>Важной </a:t>
            </a:r>
            <a:r>
              <a:rPr lang="ru-RU" altLang="ru-RU" sz="22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особенностью объекта </a:t>
            </a:r>
            <a:r>
              <a:rPr lang="ru-RU" altLang="ru-RU" sz="2200" b="1" dirty="0">
                <a:latin typeface="Times New Roman" panose="02020603050405020304" pitchFamily="18" charset="0"/>
              </a:rPr>
              <a:t>является его автономность и возможность использования в качестве библиотечного компонента языка программирования. </a:t>
            </a:r>
            <a:endParaRPr lang="ru-RU" altLang="ru-RU" sz="22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sz="2200" b="1" dirty="0" smtClean="0">
                <a:latin typeface="Times New Roman" panose="02020603050405020304" pitchFamily="18" charset="0"/>
              </a:rPr>
              <a:t>однажды </a:t>
            </a:r>
            <a:r>
              <a:rPr lang="ru-RU" altLang="ru-RU" sz="2200" b="1" dirty="0">
                <a:latin typeface="Times New Roman" panose="02020603050405020304" pitchFamily="18" charset="0"/>
              </a:rPr>
              <a:t>разработанный и отлаженный программный код может многократно применяться в различных программных модулях</a:t>
            </a:r>
            <a:r>
              <a:rPr lang="ru-RU" altLang="ru-RU" sz="22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altLang="ru-RU" sz="2200" b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altLang="ru-RU" sz="22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побудить объект выполнить необходимые действия достаточно установить его свойства и вызвать соответствующий метод. </a:t>
            </a:r>
          </a:p>
          <a:p>
            <a:pPr marL="0" indent="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037028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81776" y="904775"/>
            <a:ext cx="10924675" cy="55345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Совокупность объектов, имеющих общий набор свойств и характеризующихся одинаковым поведением, называется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классом.</a:t>
            </a:r>
            <a:r>
              <a:rPr lang="ru-RU" altLang="ru-R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Классы могут строится по иерархическому принципу, когда один класс может быть подклассом другого класса.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Из определения класса следует, что каждый объект является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экземпляром </a:t>
            </a:r>
            <a:r>
              <a:rPr lang="ru-RU" altLang="ru-RU" b="1" dirty="0">
                <a:latin typeface="Times New Roman" panose="02020603050405020304" pitchFamily="18" charset="0"/>
              </a:rPr>
              <a:t>одного определенного класса.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Для создания объектов в программе используется специальный тип данных – класс.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Класс </a:t>
            </a:r>
            <a:r>
              <a:rPr lang="ru-RU" altLang="ru-RU" b="1" i="1" dirty="0">
                <a:solidFill>
                  <a:srgbClr val="3F3E00"/>
                </a:solidFill>
                <a:latin typeface="Times New Roman" panose="02020603050405020304" pitchFamily="18" charset="0"/>
              </a:rPr>
              <a:t>–</a:t>
            </a:r>
            <a:r>
              <a:rPr lang="ru-RU" altLang="ru-RU" b="1" dirty="0">
                <a:latin typeface="Times New Roman" panose="02020603050405020304" pitchFamily="18" charset="0"/>
              </a:rPr>
              <a:t> это структурный тип данных, который включает описание полей данных, а также процедур и функций, работающих с этими полями данных.</a:t>
            </a:r>
          </a:p>
          <a:p>
            <a:pPr marL="0" indent="0">
              <a:buNone/>
            </a:pPr>
            <a:r>
              <a:rPr lang="ru-RU" altLang="ru-RU" b="1" dirty="0">
                <a:latin typeface="Times New Roman" panose="02020603050405020304" pitchFamily="18" charset="0"/>
              </a:rPr>
              <a:t>Совокупность полей определяется множеством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аспектов состояния </a:t>
            </a:r>
            <a:r>
              <a:rPr lang="ru-RU" altLang="ru-RU" b="1" dirty="0">
                <a:latin typeface="Times New Roman" panose="02020603050405020304" pitchFamily="18" charset="0"/>
              </a:rPr>
              <a:t>объекта с точки зрения решаемой задачи, а совокупность методов – множеством </a:t>
            </a: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аспектов поведения</a:t>
            </a:r>
            <a:r>
              <a:rPr lang="ru-RU" altLang="ru-RU" b="1" i="1" dirty="0">
                <a:latin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62383" y="950566"/>
            <a:ext cx="1943100" cy="939800"/>
          </a:xfrm>
          <a:prstGeom prst="rect">
            <a:avLst/>
          </a:prstGeom>
          <a:solidFill>
            <a:srgbClr val="FFE0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Состояние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Поведение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8232" y="950566"/>
            <a:ext cx="1943100" cy="939800"/>
          </a:xfrm>
          <a:prstGeom prst="rect">
            <a:avLst/>
          </a:prstGeom>
          <a:solidFill>
            <a:srgbClr val="FFE0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Поля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9538" y="142106"/>
            <a:ext cx="1943100" cy="939800"/>
          </a:xfrm>
          <a:prstGeom prst="rect">
            <a:avLst/>
          </a:prstGeom>
          <a:solidFill>
            <a:srgbClr val="EEE2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Значения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 dirty="0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27839" y="1745411"/>
            <a:ext cx="1943100" cy="939800"/>
          </a:xfrm>
          <a:prstGeom prst="rect">
            <a:avLst/>
          </a:prstGeom>
          <a:solidFill>
            <a:srgbClr val="EEE2C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Значения</a:t>
            </a:r>
          </a:p>
          <a:p>
            <a:pPr algn="ctr">
              <a:spcBef>
                <a:spcPct val="50000"/>
              </a:spcBef>
            </a:pPr>
            <a:r>
              <a:rPr lang="ru-RU" altLang="ru-RU" sz="2200" b="1">
                <a:latin typeface="Times New Roman" panose="02020603050405020304" pitchFamily="18" charset="0"/>
              </a:rPr>
              <a:t>Методы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059352" y="1154206"/>
            <a:ext cx="1368425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059352" y="1712123"/>
            <a:ext cx="1368425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6950567" y="553687"/>
            <a:ext cx="1028776" cy="52821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029349" y="1752012"/>
            <a:ext cx="949994" cy="516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276427" y="253274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Объект абстракция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118844" y="245293"/>
            <a:ext cx="795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Класс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365631" y="1237110"/>
            <a:ext cx="2309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b="1" dirty="0">
                <a:latin typeface="Times New Roman" panose="02020603050405020304" pitchFamily="18" charset="0"/>
              </a:rPr>
              <a:t>Объект- переменная</a:t>
            </a:r>
          </a:p>
        </p:txBody>
      </p:sp>
      <p:sp>
        <p:nvSpPr>
          <p:cNvPr id="21" name="Куб 20"/>
          <p:cNvSpPr/>
          <p:nvPr/>
        </p:nvSpPr>
        <p:spPr>
          <a:xfrm rot="10800000">
            <a:off x="4940528" y="2446607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уб 22"/>
          <p:cNvSpPr/>
          <p:nvPr/>
        </p:nvSpPr>
        <p:spPr>
          <a:xfrm rot="10800000">
            <a:off x="1203361" y="342339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уб 23"/>
          <p:cNvSpPr/>
          <p:nvPr/>
        </p:nvSpPr>
        <p:spPr>
          <a:xfrm rot="10800000">
            <a:off x="8541476" y="355172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уб 24"/>
          <p:cNvSpPr/>
          <p:nvPr/>
        </p:nvSpPr>
        <p:spPr>
          <a:xfrm rot="10800000">
            <a:off x="4678232" y="5178391"/>
            <a:ext cx="1375280" cy="1626670"/>
          </a:xfrm>
          <a:prstGeom prst="cube">
            <a:avLst>
              <a:gd name="adj" fmla="val 14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Выноска-облако 25"/>
          <p:cNvSpPr/>
          <p:nvPr/>
        </p:nvSpPr>
        <p:spPr>
          <a:xfrm>
            <a:off x="2666036" y="2896817"/>
            <a:ext cx="2041101" cy="526574"/>
          </a:xfrm>
          <a:prstGeom prst="cloudCallout">
            <a:avLst>
              <a:gd name="adj1" fmla="val -45129"/>
              <a:gd name="adj2" fmla="val 1071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Выноска-облако 27"/>
          <p:cNvSpPr/>
          <p:nvPr/>
        </p:nvSpPr>
        <p:spPr>
          <a:xfrm>
            <a:off x="6598840" y="2989775"/>
            <a:ext cx="2099701" cy="625642"/>
          </a:xfrm>
          <a:prstGeom prst="cloudCallout">
            <a:avLst>
              <a:gd name="adj1" fmla="val -57964"/>
              <a:gd name="adj2" fmla="val -636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Выноска-облако 28"/>
          <p:cNvSpPr/>
          <p:nvPr/>
        </p:nvSpPr>
        <p:spPr>
          <a:xfrm>
            <a:off x="6418681" y="5023441"/>
            <a:ext cx="2099701" cy="625642"/>
          </a:xfrm>
          <a:prstGeom prst="cloudCallout">
            <a:avLst>
              <a:gd name="adj1" fmla="val -59696"/>
              <a:gd name="adj2" fmla="val 8866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Выноска-облако 29"/>
          <p:cNvSpPr/>
          <p:nvPr/>
        </p:nvSpPr>
        <p:spPr>
          <a:xfrm>
            <a:off x="1996870" y="5178391"/>
            <a:ext cx="2099701" cy="625642"/>
          </a:xfrm>
          <a:prstGeom prst="cloudCallout">
            <a:avLst>
              <a:gd name="adj1" fmla="val 71308"/>
              <a:gd name="adj2" fmla="val 8865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Куб 26"/>
          <p:cNvSpPr/>
          <p:nvPr/>
        </p:nvSpPr>
        <p:spPr>
          <a:xfrm rot="10800000">
            <a:off x="1446068" y="423672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уб 31"/>
          <p:cNvSpPr/>
          <p:nvPr/>
        </p:nvSpPr>
        <p:spPr>
          <a:xfrm rot="10800000">
            <a:off x="5183235" y="3274802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Куб 32"/>
          <p:cNvSpPr/>
          <p:nvPr/>
        </p:nvSpPr>
        <p:spPr>
          <a:xfrm rot="10800000">
            <a:off x="8784183" y="436505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Куб 33"/>
          <p:cNvSpPr/>
          <p:nvPr/>
        </p:nvSpPr>
        <p:spPr>
          <a:xfrm rot="10800000">
            <a:off x="4920939" y="5991726"/>
            <a:ext cx="1132573" cy="57912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608760" y="423672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65871" y="330259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46875" y="4387703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83631" y="5991726"/>
            <a:ext cx="9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методы</a:t>
            </a:r>
            <a:endParaRPr lang="ru-RU" b="1" dirty="0"/>
          </a:p>
        </p:txBody>
      </p:sp>
      <p:sp>
        <p:nvSpPr>
          <p:cNvPr id="42" name="Блок-схема: магнитный диск 41"/>
          <p:cNvSpPr/>
          <p:nvPr/>
        </p:nvSpPr>
        <p:spPr>
          <a:xfrm>
            <a:off x="1446068" y="3723345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51944" y="3746893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0" name="Блок-схема: магнитный диск 49"/>
          <p:cNvSpPr/>
          <p:nvPr/>
        </p:nvSpPr>
        <p:spPr>
          <a:xfrm>
            <a:off x="5183235" y="2705517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магнитный диск 50"/>
          <p:cNvSpPr/>
          <p:nvPr/>
        </p:nvSpPr>
        <p:spPr>
          <a:xfrm>
            <a:off x="8752510" y="3779482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магнитный диск 51"/>
          <p:cNvSpPr/>
          <p:nvPr/>
        </p:nvSpPr>
        <p:spPr>
          <a:xfrm>
            <a:off x="4913319" y="5460225"/>
            <a:ext cx="1132573" cy="34993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5223424" y="2727933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53164" y="5464417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802282" y="3784915"/>
            <a:ext cx="112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значения</a:t>
            </a:r>
            <a:endParaRPr lang="ru-RU" b="1" dirty="0"/>
          </a:p>
        </p:txBody>
      </p:sp>
      <p:sp>
        <p:nvSpPr>
          <p:cNvPr id="55" name="Выноска-облако 54"/>
          <p:cNvSpPr/>
          <p:nvPr/>
        </p:nvSpPr>
        <p:spPr>
          <a:xfrm>
            <a:off x="4344709" y="4281958"/>
            <a:ext cx="2099701" cy="625642"/>
          </a:xfrm>
          <a:prstGeom prst="cloudCallout">
            <a:avLst>
              <a:gd name="adj1" fmla="val -125857"/>
              <a:gd name="adj2" fmla="val -392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сообщение</a:t>
            </a:r>
            <a:endParaRPr lang="ru-RU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Стрелка вправо 55"/>
          <p:cNvSpPr/>
          <p:nvPr/>
        </p:nvSpPr>
        <p:spPr>
          <a:xfrm>
            <a:off x="4427777" y="3037821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 вправо 57"/>
          <p:cNvSpPr/>
          <p:nvPr/>
        </p:nvSpPr>
        <p:spPr>
          <a:xfrm>
            <a:off x="6854260" y="4395837"/>
            <a:ext cx="1356218" cy="22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 вправо 58"/>
          <p:cNvSpPr/>
          <p:nvPr/>
        </p:nvSpPr>
        <p:spPr>
          <a:xfrm rot="1771494">
            <a:off x="8229167" y="3295989"/>
            <a:ext cx="515793" cy="218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 вправо 59"/>
          <p:cNvSpPr/>
          <p:nvPr/>
        </p:nvSpPr>
        <p:spPr>
          <a:xfrm rot="20276964">
            <a:off x="7979343" y="5011024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2327480">
            <a:off x="2171634" y="5121316"/>
            <a:ext cx="476968" cy="188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34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127" y="0"/>
            <a:ext cx="10364451" cy="965675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20395" y="965675"/>
            <a:ext cx="11303447" cy="5815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altLang="ru-RU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Пример: </a:t>
            </a:r>
            <a:r>
              <a:rPr lang="ru-RU" altLang="ru-RU" b="1" i="1" dirty="0">
                <a:latin typeface="+mj-lt"/>
              </a:rPr>
              <a:t>разработать класс, переменные которого используются для изображения на экране прямоугольника заданного цвета и размера.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endParaRPr lang="ru-RU" altLang="ru-RU" b="1" i="1" dirty="0" smtClean="0"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ru-RU" altLang="ru-RU" b="1" i="1" dirty="0" smtClean="0">
                <a:latin typeface="+mj-lt"/>
              </a:rPr>
              <a:t>Проектируемый </a:t>
            </a:r>
            <a:r>
              <a:rPr lang="ru-RU" altLang="ru-RU" b="1" i="1" dirty="0">
                <a:latin typeface="+mj-lt"/>
              </a:rPr>
              <a:t>класс должен содержать поля для сохранения                                   параметров окна.</a:t>
            </a:r>
          </a:p>
          <a:p>
            <a:r>
              <a:rPr lang="ru-RU" altLang="ru-RU" b="1" i="1" dirty="0">
                <a:latin typeface="+mj-lt"/>
              </a:rPr>
              <a:t>Единственное сообщение, обрабатываемое объектом – «нарисовать окно» </a:t>
            </a:r>
            <a:r>
              <a:rPr lang="ru-RU" altLang="ru-RU" b="1" i="1" dirty="0">
                <a:latin typeface="+mj-lt"/>
                <a:sym typeface="Symbol" panose="05050102010706020507" pitchFamily="18" charset="2"/>
              </a:rPr>
              <a:t></a:t>
            </a:r>
            <a:r>
              <a:rPr lang="ru-RU" altLang="ru-RU" b="1" i="1" dirty="0">
                <a:latin typeface="+mj-lt"/>
              </a:rPr>
              <a:t> в описании класса должен быть метод, реализующий процесс рисования окна.</a:t>
            </a:r>
          </a:p>
          <a:p>
            <a:r>
              <a:rPr lang="ru-RU" altLang="ru-RU" b="1" i="1" dirty="0">
                <a:latin typeface="+mj-lt"/>
              </a:rPr>
              <a:t>Поля объекта инициализируются при создании переменной- объекта при получении сообщения инициализации </a:t>
            </a:r>
            <a:r>
              <a:rPr lang="ru-RU" altLang="ru-RU" b="1" i="1" dirty="0">
                <a:latin typeface="+mj-lt"/>
                <a:sym typeface="Symbol" panose="05050102010706020507" pitchFamily="18" charset="2"/>
              </a:rPr>
              <a:t> класс должен содержать метод инициализации.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5369" y="2314286"/>
            <a:ext cx="2382260" cy="1154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ЦВЕТ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6127" y="1788631"/>
            <a:ext cx="129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</a:rPr>
              <a:t>А(х1,у1)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427629" y="3252931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</a:rPr>
              <a:t>А(х2,у2)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69345" y="1788631"/>
            <a:ext cx="712265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Окно: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поля Х1,Х2,У1,У2, </a:t>
            </a:r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Color</a:t>
            </a:r>
          </a:p>
          <a:p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</a:t>
            </a:r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Инициализировать(Х1,Х2,У1,У2, </a:t>
            </a:r>
            <a:r>
              <a:rPr lang="en-US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Color</a:t>
            </a:r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метод Изобразить</a:t>
            </a:r>
          </a:p>
          <a:p>
            <a:r>
              <a:rPr lang="ru-RU" altLang="ru-RU" sz="24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 Конец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7937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86317" y="770562"/>
            <a:ext cx="10962527" cy="60874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Воздействие на объект выполняется посредством изменения его полей или вызова его методов. Доступ к полям и методам объекта осуществляется с указанием имени объекта:</a:t>
            </a:r>
          </a:p>
          <a:p>
            <a:pPr marL="1254125">
              <a:lnSpc>
                <a:spcPct val="80000"/>
              </a:lnSpc>
              <a:buNone/>
            </a:pPr>
            <a:r>
              <a:rPr lang="ru-RU" altLang="ru-RU" b="1" i="1" dirty="0">
                <a:solidFill>
                  <a:srgbClr val="3F3E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объекта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.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поля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объекта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.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метода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ru-RU" altLang="ru-RU" sz="1800" b="1" i="1" dirty="0">
                <a:latin typeface="Times New Roman" panose="02020603050405020304" pitchFamily="18" charset="0"/>
              </a:rPr>
              <a:t>Все методы объекта обязательно имеют доступ ко всем полям своего объекта. Это достигается через неявную передачу в метод специального параметра – адреса области данных конкретного объекта (</a:t>
            </a:r>
            <a:r>
              <a:rPr lang="en-US" altLang="ru-RU" sz="1800" b="1" i="1" dirty="0">
                <a:latin typeface="Tw Cen MT" panose="020B0602020104020603" pitchFamily="34" charset="0"/>
              </a:rPr>
              <a:t>Self</a:t>
            </a:r>
            <a:r>
              <a:rPr lang="ru-RU" altLang="ru-RU" sz="1800" b="1" i="1" dirty="0">
                <a:latin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80000"/>
              </a:lnSpc>
              <a:spcBef>
                <a:spcPts val="18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</a:rPr>
              <a:t>Для ограничения доступа к полям и методам объекта в описании класса выделяют два раздела: интерфейс и реализацию класса: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Класс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имя класса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интерфейс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объявление полей и методов класса,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   к которым возможно обращение извне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endParaRPr lang="ru-RU" altLang="ru-RU" b="1" i="1" dirty="0">
              <a:solidFill>
                <a:srgbClr val="002060"/>
              </a:solidFill>
              <a:latin typeface="+mj-lt"/>
            </a:endParaRP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реализация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&lt;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объявление полей и методов класса,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              к которым невозможно обращение извне</a:t>
            </a:r>
            <a:r>
              <a:rPr lang="en-US" altLang="ru-RU" b="1" i="1" dirty="0">
                <a:solidFill>
                  <a:srgbClr val="002060"/>
                </a:solidFill>
                <a:latin typeface="+mj-lt"/>
              </a:rPr>
              <a:t>&gt;</a:t>
            </a: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1254125">
              <a:lnSpc>
                <a:spcPct val="80000"/>
              </a:lnSpc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+mj-lt"/>
              </a:rPr>
              <a:t>Конец описания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891784"/>
          </a:xfrm>
        </p:spPr>
        <p:txBody>
          <a:bodyPr>
            <a:normAutofit/>
          </a:bodyPr>
          <a:lstStyle/>
          <a:p>
            <a:r>
              <a:rPr lang="ru-RU" sz="4400" b="1" spc="250" dirty="0">
                <a:solidFill>
                  <a:srgbClr val="4600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1918730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739</Words>
  <Application>Microsoft Office PowerPoint</Application>
  <PresentationFormat>Широкоэкранный</PresentationFormat>
  <Paragraphs>128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Symbol</vt:lpstr>
      <vt:lpstr>Times New Roman</vt:lpstr>
      <vt:lpstr>Tw Cen MT</vt:lpstr>
      <vt:lpstr>Капля</vt:lpstr>
      <vt:lpstr>ОБЪЕКТНО-ОРИЕНТИРОВАННОЕ ПРОГРАММИРОВАНИЕ</vt:lpstr>
      <vt:lpstr>ОБЪЕКТНО-0РИЕНТИРОВАННОЕ ПРОГРАММИРОВАНИЕ. история</vt:lpstr>
      <vt:lpstr>Основные идеи объектно-ориентированного подхода</vt:lpstr>
      <vt:lpstr>Основные понятия ООП</vt:lpstr>
      <vt:lpstr>СТРУКТУРА ОБЪЕКТА</vt:lpstr>
      <vt:lpstr>КЛАССЫ</vt:lpstr>
      <vt:lpstr>Презентация PowerPoint</vt:lpstr>
      <vt:lpstr>КЛАССЫ</vt:lpstr>
      <vt:lpstr>КЛАССЫ</vt:lpstr>
      <vt:lpstr>КЛАССЫ</vt:lpstr>
      <vt:lpstr>КЛАССЫ</vt:lpstr>
      <vt:lpstr>ОСНОВНЫЕ ПРИНЦИПЫ ООП</vt:lpstr>
      <vt:lpstr>ОСНОВНЫЕ ПРИНЦИПЫ ООП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Кумскова И А</dc:creator>
  <cp:lastModifiedBy>Кумскова И А</cp:lastModifiedBy>
  <cp:revision>62</cp:revision>
  <dcterms:created xsi:type="dcterms:W3CDTF">2020-10-21T09:16:51Z</dcterms:created>
  <dcterms:modified xsi:type="dcterms:W3CDTF">2022-01-21T11:32:01Z</dcterms:modified>
</cp:coreProperties>
</file>