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88E6C4-CC50-4E11-8F7C-16E30BC753E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7B1CEC2-B67E-49CE-A153-F29EB0FCFF5F}">
      <dgm:prSet phldrT="[Текст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ru-RU" sz="2000" b="1" dirty="0" smtClean="0">
              <a:solidFill>
                <a:srgbClr val="002060"/>
              </a:solidFill>
            </a:rPr>
            <a:t>последовательная организация памяти</a:t>
          </a:r>
          <a:endParaRPr lang="ru-RU" sz="2000" b="1" dirty="0">
            <a:solidFill>
              <a:srgbClr val="002060"/>
            </a:solidFill>
          </a:endParaRPr>
        </a:p>
      </dgm:t>
    </dgm:pt>
    <dgm:pt modelId="{D72515AE-5E30-44E4-AD45-D2DAE5D98B6E}" type="parTrans" cxnId="{0C0D9935-A95B-42DE-9E2B-529142DC0FD3}">
      <dgm:prSet/>
      <dgm:spPr/>
      <dgm:t>
        <a:bodyPr/>
        <a:lstStyle/>
        <a:p>
          <a:endParaRPr lang="ru-RU"/>
        </a:p>
      </dgm:t>
    </dgm:pt>
    <dgm:pt modelId="{4AF521BF-6C30-4F44-BF3E-075E5948E341}" type="sibTrans" cxnId="{0C0D9935-A95B-42DE-9E2B-529142DC0FD3}">
      <dgm:prSet/>
      <dgm:spPr/>
      <dgm:t>
        <a:bodyPr/>
        <a:lstStyle/>
        <a:p>
          <a:endParaRPr lang="ru-RU"/>
        </a:p>
      </dgm:t>
    </dgm:pt>
    <dgm:pt modelId="{82E6F699-ED78-4E5D-85AF-8BA25A9A2388}">
      <dgm:prSet phldrT="[Текст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ru-RU" sz="2000" b="1" dirty="0" smtClean="0">
              <a:solidFill>
                <a:srgbClr val="002060"/>
              </a:solidFill>
            </a:rPr>
            <a:t>метод вычисляемого адреса</a:t>
          </a:r>
          <a:endParaRPr lang="ru-RU" sz="2000" b="1" dirty="0">
            <a:solidFill>
              <a:srgbClr val="002060"/>
            </a:solidFill>
          </a:endParaRPr>
        </a:p>
      </dgm:t>
    </dgm:pt>
    <dgm:pt modelId="{12753489-9910-47C5-8983-F5DDD26478A5}" type="parTrans" cxnId="{D6C54DAF-53D5-41A3-B511-4DAA4250F875}">
      <dgm:prSet/>
      <dgm:spPr/>
      <dgm:t>
        <a:bodyPr/>
        <a:lstStyle/>
        <a:p>
          <a:endParaRPr lang="ru-RU"/>
        </a:p>
      </dgm:t>
    </dgm:pt>
    <dgm:pt modelId="{7CBE08D3-84DF-4DD5-BD9A-604585F608BD}" type="sibTrans" cxnId="{D6C54DAF-53D5-41A3-B511-4DAA4250F875}">
      <dgm:prSet/>
      <dgm:spPr/>
      <dgm:t>
        <a:bodyPr/>
        <a:lstStyle/>
        <a:p>
          <a:endParaRPr lang="ru-RU"/>
        </a:p>
      </dgm:t>
    </dgm:pt>
    <dgm:pt modelId="{6976914A-60F5-4763-BEB2-DB6B80E03C0E}">
      <dgm:prSet phldrT="[Текст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ru-RU" sz="1800" b="1" dirty="0" smtClean="0">
              <a:solidFill>
                <a:srgbClr val="002060"/>
              </a:solidFill>
            </a:rPr>
            <a:t>объекты размещаются в смежных последовательно расположенных ячейках памяти</a:t>
          </a:r>
          <a:endParaRPr lang="ru-RU" sz="1800" b="1" dirty="0">
            <a:solidFill>
              <a:srgbClr val="002060"/>
            </a:solidFill>
          </a:endParaRPr>
        </a:p>
      </dgm:t>
    </dgm:pt>
    <dgm:pt modelId="{92B5C75E-E36F-4368-942C-E7E8C67B7214}" type="parTrans" cxnId="{7CA72AA6-90D4-4D5E-8A38-0E737E9EEB77}">
      <dgm:prSet/>
      <dgm:spPr/>
      <dgm:t>
        <a:bodyPr/>
        <a:lstStyle/>
        <a:p>
          <a:endParaRPr lang="ru-RU"/>
        </a:p>
      </dgm:t>
    </dgm:pt>
    <dgm:pt modelId="{44AA54CE-E839-431F-9286-D58DD197A2E0}" type="sibTrans" cxnId="{7CA72AA6-90D4-4D5E-8A38-0E737E9EEB77}">
      <dgm:prSet/>
      <dgm:spPr/>
      <dgm:t>
        <a:bodyPr/>
        <a:lstStyle/>
        <a:p>
          <a:endParaRPr lang="ru-RU"/>
        </a:p>
      </dgm:t>
    </dgm:pt>
    <dgm:pt modelId="{01E4118E-799C-4E78-A794-B82381343947}" type="pres">
      <dgm:prSet presAssocID="{7088E6C4-CC50-4E11-8F7C-16E30BC753E1}" presName="Name0" presStyleCnt="0">
        <dgm:presLayoutVars>
          <dgm:dir/>
          <dgm:animLvl val="lvl"/>
          <dgm:resizeHandles val="exact"/>
        </dgm:presLayoutVars>
      </dgm:prSet>
      <dgm:spPr/>
    </dgm:pt>
    <dgm:pt modelId="{2DA48424-4403-4754-86CD-DAE1CCDB150C}" type="pres">
      <dgm:prSet presAssocID="{A7B1CEC2-B67E-49CE-A153-F29EB0FCFF5F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8C8495A-0DCC-4D0A-91C3-061C595AD679}" type="pres">
      <dgm:prSet presAssocID="{4AF521BF-6C30-4F44-BF3E-075E5948E341}" presName="parTxOnlySpace" presStyleCnt="0"/>
      <dgm:spPr/>
    </dgm:pt>
    <dgm:pt modelId="{D1D9FF09-B555-4873-97D4-5B8F45694148}" type="pres">
      <dgm:prSet presAssocID="{82E6F699-ED78-4E5D-85AF-8BA25A9A2388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449E69E-DFD8-448A-A05F-656FFE442432}" type="pres">
      <dgm:prSet presAssocID="{7CBE08D3-84DF-4DD5-BD9A-604585F608BD}" presName="parTxOnlySpace" presStyleCnt="0"/>
      <dgm:spPr/>
    </dgm:pt>
    <dgm:pt modelId="{9EC91524-1493-4712-BF9B-910F9FECF7C1}" type="pres">
      <dgm:prSet presAssocID="{6976914A-60F5-4763-BEB2-DB6B80E03C0E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D7B4F44-F0A9-437D-9B54-FE15E31251BC}" type="presOf" srcId="{6976914A-60F5-4763-BEB2-DB6B80E03C0E}" destId="{9EC91524-1493-4712-BF9B-910F9FECF7C1}" srcOrd="0" destOrd="0" presId="urn:microsoft.com/office/officeart/2005/8/layout/chevron1"/>
    <dgm:cxn modelId="{6508368D-73E2-4D3A-B1A2-046D12215EB5}" type="presOf" srcId="{82E6F699-ED78-4E5D-85AF-8BA25A9A2388}" destId="{D1D9FF09-B555-4873-97D4-5B8F45694148}" srcOrd="0" destOrd="0" presId="urn:microsoft.com/office/officeart/2005/8/layout/chevron1"/>
    <dgm:cxn modelId="{A5746672-AA40-4EEC-87CF-7480767068BA}" type="presOf" srcId="{A7B1CEC2-B67E-49CE-A153-F29EB0FCFF5F}" destId="{2DA48424-4403-4754-86CD-DAE1CCDB150C}" srcOrd="0" destOrd="0" presId="urn:microsoft.com/office/officeart/2005/8/layout/chevron1"/>
    <dgm:cxn modelId="{D6C54DAF-53D5-41A3-B511-4DAA4250F875}" srcId="{7088E6C4-CC50-4E11-8F7C-16E30BC753E1}" destId="{82E6F699-ED78-4E5D-85AF-8BA25A9A2388}" srcOrd="1" destOrd="0" parTransId="{12753489-9910-47C5-8983-F5DDD26478A5}" sibTransId="{7CBE08D3-84DF-4DD5-BD9A-604585F608BD}"/>
    <dgm:cxn modelId="{4703CB4F-AE39-40D0-A910-74A7171563E7}" type="presOf" srcId="{7088E6C4-CC50-4E11-8F7C-16E30BC753E1}" destId="{01E4118E-799C-4E78-A794-B82381343947}" srcOrd="0" destOrd="0" presId="urn:microsoft.com/office/officeart/2005/8/layout/chevron1"/>
    <dgm:cxn modelId="{0C0D9935-A95B-42DE-9E2B-529142DC0FD3}" srcId="{7088E6C4-CC50-4E11-8F7C-16E30BC753E1}" destId="{A7B1CEC2-B67E-49CE-A153-F29EB0FCFF5F}" srcOrd="0" destOrd="0" parTransId="{D72515AE-5E30-44E4-AD45-D2DAE5D98B6E}" sibTransId="{4AF521BF-6C30-4F44-BF3E-075E5948E341}"/>
    <dgm:cxn modelId="{7CA72AA6-90D4-4D5E-8A38-0E737E9EEB77}" srcId="{7088E6C4-CC50-4E11-8F7C-16E30BC753E1}" destId="{6976914A-60F5-4763-BEB2-DB6B80E03C0E}" srcOrd="2" destOrd="0" parTransId="{92B5C75E-E36F-4368-942C-E7E8C67B7214}" sibTransId="{44AA54CE-E839-431F-9286-D58DD197A2E0}"/>
    <dgm:cxn modelId="{4735A162-BD57-4909-869F-C9EBE1F50C14}" type="presParOf" srcId="{01E4118E-799C-4E78-A794-B82381343947}" destId="{2DA48424-4403-4754-86CD-DAE1CCDB150C}" srcOrd="0" destOrd="0" presId="urn:microsoft.com/office/officeart/2005/8/layout/chevron1"/>
    <dgm:cxn modelId="{20CF365A-29DE-4E4E-B204-1F46461C19DE}" type="presParOf" srcId="{01E4118E-799C-4E78-A794-B82381343947}" destId="{48C8495A-0DCC-4D0A-91C3-061C595AD679}" srcOrd="1" destOrd="0" presId="urn:microsoft.com/office/officeart/2005/8/layout/chevron1"/>
    <dgm:cxn modelId="{5800332D-4660-4F2F-B59B-59596772647B}" type="presParOf" srcId="{01E4118E-799C-4E78-A794-B82381343947}" destId="{D1D9FF09-B555-4873-97D4-5B8F45694148}" srcOrd="2" destOrd="0" presId="urn:microsoft.com/office/officeart/2005/8/layout/chevron1"/>
    <dgm:cxn modelId="{F878A503-D5BE-454A-94B6-7930FEF56F66}" type="presParOf" srcId="{01E4118E-799C-4E78-A794-B82381343947}" destId="{8449E69E-DFD8-448A-A05F-656FFE442432}" srcOrd="3" destOrd="0" presId="urn:microsoft.com/office/officeart/2005/8/layout/chevron1"/>
    <dgm:cxn modelId="{43A1D754-13C3-4CAC-B773-4CDB8544AD88}" type="presParOf" srcId="{01E4118E-799C-4E78-A794-B82381343947}" destId="{9EC91524-1493-4712-BF9B-910F9FECF7C1}" srcOrd="4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88E6C4-CC50-4E11-8F7C-16E30BC753E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7B1CEC2-B67E-49CE-A153-F29EB0FCFF5F}">
      <dgm:prSet phldrT="[Текст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ru-RU" sz="2000" b="1" dirty="0" smtClean="0">
              <a:solidFill>
                <a:srgbClr val="002060"/>
              </a:solidFill>
            </a:rPr>
            <a:t>связанная организация памяти</a:t>
          </a:r>
          <a:endParaRPr lang="ru-RU" sz="2000" b="1" dirty="0">
            <a:solidFill>
              <a:srgbClr val="002060"/>
            </a:solidFill>
          </a:endParaRPr>
        </a:p>
      </dgm:t>
    </dgm:pt>
    <dgm:pt modelId="{D72515AE-5E30-44E4-AD45-D2DAE5D98B6E}" type="parTrans" cxnId="{0C0D9935-A95B-42DE-9E2B-529142DC0FD3}">
      <dgm:prSet/>
      <dgm:spPr/>
      <dgm:t>
        <a:bodyPr/>
        <a:lstStyle/>
        <a:p>
          <a:endParaRPr lang="ru-RU"/>
        </a:p>
      </dgm:t>
    </dgm:pt>
    <dgm:pt modelId="{4AF521BF-6C30-4F44-BF3E-075E5948E341}" type="sibTrans" cxnId="{0C0D9935-A95B-42DE-9E2B-529142DC0FD3}">
      <dgm:prSet/>
      <dgm:spPr/>
      <dgm:t>
        <a:bodyPr/>
        <a:lstStyle/>
        <a:p>
          <a:endParaRPr lang="ru-RU"/>
        </a:p>
      </dgm:t>
    </dgm:pt>
    <dgm:pt modelId="{82E6F699-ED78-4E5D-85AF-8BA25A9A2388}">
      <dgm:prSet phldrT="[Текст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ru-RU" sz="2000" b="1" dirty="0" smtClean="0">
              <a:solidFill>
                <a:srgbClr val="002060"/>
              </a:solidFill>
            </a:rPr>
            <a:t>метод хранимого адреса</a:t>
          </a:r>
          <a:endParaRPr lang="ru-RU" sz="2000" b="1" dirty="0">
            <a:solidFill>
              <a:srgbClr val="002060"/>
            </a:solidFill>
          </a:endParaRPr>
        </a:p>
      </dgm:t>
    </dgm:pt>
    <dgm:pt modelId="{12753489-9910-47C5-8983-F5DDD26478A5}" type="parTrans" cxnId="{D6C54DAF-53D5-41A3-B511-4DAA4250F875}">
      <dgm:prSet/>
      <dgm:spPr/>
      <dgm:t>
        <a:bodyPr/>
        <a:lstStyle/>
        <a:p>
          <a:endParaRPr lang="ru-RU"/>
        </a:p>
      </dgm:t>
    </dgm:pt>
    <dgm:pt modelId="{7CBE08D3-84DF-4DD5-BD9A-604585F608BD}" type="sibTrans" cxnId="{D6C54DAF-53D5-41A3-B511-4DAA4250F875}">
      <dgm:prSet/>
      <dgm:spPr/>
      <dgm:t>
        <a:bodyPr/>
        <a:lstStyle/>
        <a:p>
          <a:endParaRPr lang="ru-RU"/>
        </a:p>
      </dgm:t>
    </dgm:pt>
    <dgm:pt modelId="{6976914A-60F5-4763-BEB2-DB6B80E03C0E}">
      <dgm:prSet phldrT="[Текст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ru-RU" sz="1800" b="1" dirty="0" smtClean="0">
              <a:solidFill>
                <a:srgbClr val="002060"/>
              </a:solidFill>
            </a:rPr>
            <a:t>объекты могут располагаться в физически несмежных областях памяти</a:t>
          </a:r>
          <a:endParaRPr lang="ru-RU" sz="1800" b="1" dirty="0">
            <a:solidFill>
              <a:srgbClr val="002060"/>
            </a:solidFill>
          </a:endParaRPr>
        </a:p>
      </dgm:t>
    </dgm:pt>
    <dgm:pt modelId="{92B5C75E-E36F-4368-942C-E7E8C67B7214}" type="parTrans" cxnId="{7CA72AA6-90D4-4D5E-8A38-0E737E9EEB77}">
      <dgm:prSet/>
      <dgm:spPr/>
      <dgm:t>
        <a:bodyPr/>
        <a:lstStyle/>
        <a:p>
          <a:endParaRPr lang="ru-RU"/>
        </a:p>
      </dgm:t>
    </dgm:pt>
    <dgm:pt modelId="{44AA54CE-E839-431F-9286-D58DD197A2E0}" type="sibTrans" cxnId="{7CA72AA6-90D4-4D5E-8A38-0E737E9EEB77}">
      <dgm:prSet/>
      <dgm:spPr/>
      <dgm:t>
        <a:bodyPr/>
        <a:lstStyle/>
        <a:p>
          <a:endParaRPr lang="ru-RU"/>
        </a:p>
      </dgm:t>
    </dgm:pt>
    <dgm:pt modelId="{01E4118E-799C-4E78-A794-B82381343947}" type="pres">
      <dgm:prSet presAssocID="{7088E6C4-CC50-4E11-8F7C-16E30BC753E1}" presName="Name0" presStyleCnt="0">
        <dgm:presLayoutVars>
          <dgm:dir/>
          <dgm:animLvl val="lvl"/>
          <dgm:resizeHandles val="exact"/>
        </dgm:presLayoutVars>
      </dgm:prSet>
      <dgm:spPr/>
    </dgm:pt>
    <dgm:pt modelId="{2DA48424-4403-4754-86CD-DAE1CCDB150C}" type="pres">
      <dgm:prSet presAssocID="{A7B1CEC2-B67E-49CE-A153-F29EB0FCFF5F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8C8495A-0DCC-4D0A-91C3-061C595AD679}" type="pres">
      <dgm:prSet presAssocID="{4AF521BF-6C30-4F44-BF3E-075E5948E341}" presName="parTxOnlySpace" presStyleCnt="0"/>
      <dgm:spPr/>
    </dgm:pt>
    <dgm:pt modelId="{D1D9FF09-B555-4873-97D4-5B8F45694148}" type="pres">
      <dgm:prSet presAssocID="{82E6F699-ED78-4E5D-85AF-8BA25A9A2388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449E69E-DFD8-448A-A05F-656FFE442432}" type="pres">
      <dgm:prSet presAssocID="{7CBE08D3-84DF-4DD5-BD9A-604585F608BD}" presName="parTxOnlySpace" presStyleCnt="0"/>
      <dgm:spPr/>
    </dgm:pt>
    <dgm:pt modelId="{9EC91524-1493-4712-BF9B-910F9FECF7C1}" type="pres">
      <dgm:prSet presAssocID="{6976914A-60F5-4763-BEB2-DB6B80E03C0E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D7B4F44-F0A9-437D-9B54-FE15E31251BC}" type="presOf" srcId="{6976914A-60F5-4763-BEB2-DB6B80E03C0E}" destId="{9EC91524-1493-4712-BF9B-910F9FECF7C1}" srcOrd="0" destOrd="0" presId="urn:microsoft.com/office/officeart/2005/8/layout/chevron1"/>
    <dgm:cxn modelId="{6508368D-73E2-4D3A-B1A2-046D12215EB5}" type="presOf" srcId="{82E6F699-ED78-4E5D-85AF-8BA25A9A2388}" destId="{D1D9FF09-B555-4873-97D4-5B8F45694148}" srcOrd="0" destOrd="0" presId="urn:microsoft.com/office/officeart/2005/8/layout/chevron1"/>
    <dgm:cxn modelId="{A5746672-AA40-4EEC-87CF-7480767068BA}" type="presOf" srcId="{A7B1CEC2-B67E-49CE-A153-F29EB0FCFF5F}" destId="{2DA48424-4403-4754-86CD-DAE1CCDB150C}" srcOrd="0" destOrd="0" presId="urn:microsoft.com/office/officeart/2005/8/layout/chevron1"/>
    <dgm:cxn modelId="{D6C54DAF-53D5-41A3-B511-4DAA4250F875}" srcId="{7088E6C4-CC50-4E11-8F7C-16E30BC753E1}" destId="{82E6F699-ED78-4E5D-85AF-8BA25A9A2388}" srcOrd="1" destOrd="0" parTransId="{12753489-9910-47C5-8983-F5DDD26478A5}" sibTransId="{7CBE08D3-84DF-4DD5-BD9A-604585F608BD}"/>
    <dgm:cxn modelId="{4703CB4F-AE39-40D0-A910-74A7171563E7}" type="presOf" srcId="{7088E6C4-CC50-4E11-8F7C-16E30BC753E1}" destId="{01E4118E-799C-4E78-A794-B82381343947}" srcOrd="0" destOrd="0" presId="urn:microsoft.com/office/officeart/2005/8/layout/chevron1"/>
    <dgm:cxn modelId="{0C0D9935-A95B-42DE-9E2B-529142DC0FD3}" srcId="{7088E6C4-CC50-4E11-8F7C-16E30BC753E1}" destId="{A7B1CEC2-B67E-49CE-A153-F29EB0FCFF5F}" srcOrd="0" destOrd="0" parTransId="{D72515AE-5E30-44E4-AD45-D2DAE5D98B6E}" sibTransId="{4AF521BF-6C30-4F44-BF3E-075E5948E341}"/>
    <dgm:cxn modelId="{7CA72AA6-90D4-4D5E-8A38-0E737E9EEB77}" srcId="{7088E6C4-CC50-4E11-8F7C-16E30BC753E1}" destId="{6976914A-60F5-4763-BEB2-DB6B80E03C0E}" srcOrd="2" destOrd="0" parTransId="{92B5C75E-E36F-4368-942C-E7E8C67B7214}" sibTransId="{44AA54CE-E839-431F-9286-D58DD197A2E0}"/>
    <dgm:cxn modelId="{4735A162-BD57-4909-869F-C9EBE1F50C14}" type="presParOf" srcId="{01E4118E-799C-4E78-A794-B82381343947}" destId="{2DA48424-4403-4754-86CD-DAE1CCDB150C}" srcOrd="0" destOrd="0" presId="urn:microsoft.com/office/officeart/2005/8/layout/chevron1"/>
    <dgm:cxn modelId="{20CF365A-29DE-4E4E-B204-1F46461C19DE}" type="presParOf" srcId="{01E4118E-799C-4E78-A794-B82381343947}" destId="{48C8495A-0DCC-4D0A-91C3-061C595AD679}" srcOrd="1" destOrd="0" presId="urn:microsoft.com/office/officeart/2005/8/layout/chevron1"/>
    <dgm:cxn modelId="{5800332D-4660-4F2F-B59B-59596772647B}" type="presParOf" srcId="{01E4118E-799C-4E78-A794-B82381343947}" destId="{D1D9FF09-B555-4873-97D4-5B8F45694148}" srcOrd="2" destOrd="0" presId="urn:microsoft.com/office/officeart/2005/8/layout/chevron1"/>
    <dgm:cxn modelId="{F878A503-D5BE-454A-94B6-7930FEF56F66}" type="presParOf" srcId="{01E4118E-799C-4E78-A794-B82381343947}" destId="{8449E69E-DFD8-448A-A05F-656FFE442432}" srcOrd="3" destOrd="0" presId="urn:microsoft.com/office/officeart/2005/8/layout/chevron1"/>
    <dgm:cxn modelId="{43A1D754-13C3-4CAC-B773-4CDB8544AD88}" type="presParOf" srcId="{01E4118E-799C-4E78-A794-B82381343947}" destId="{9EC91524-1493-4712-BF9B-910F9FECF7C1}" srcOrd="4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A48424-4403-4754-86CD-DAE1CCDB150C}">
      <dsp:nvSpPr>
        <dsp:cNvPr id="0" name=""/>
        <dsp:cNvSpPr/>
      </dsp:nvSpPr>
      <dsp:spPr>
        <a:xfrm>
          <a:off x="3194" y="1133302"/>
          <a:ext cx="3892130" cy="1556852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rgbClr val="002060"/>
              </a:solidFill>
            </a:rPr>
            <a:t>последовательная организация памяти</a:t>
          </a:r>
          <a:endParaRPr lang="ru-RU" sz="2000" b="1" kern="1200" dirty="0">
            <a:solidFill>
              <a:srgbClr val="002060"/>
            </a:solidFill>
          </a:endParaRPr>
        </a:p>
      </dsp:txBody>
      <dsp:txXfrm>
        <a:off x="781620" y="1133302"/>
        <a:ext cx="2335278" cy="1556852"/>
      </dsp:txXfrm>
    </dsp:sp>
    <dsp:sp modelId="{D1D9FF09-B555-4873-97D4-5B8F45694148}">
      <dsp:nvSpPr>
        <dsp:cNvPr id="0" name=""/>
        <dsp:cNvSpPr/>
      </dsp:nvSpPr>
      <dsp:spPr>
        <a:xfrm>
          <a:off x="3506111" y="1133302"/>
          <a:ext cx="3892130" cy="1556852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rgbClr val="002060"/>
              </a:solidFill>
            </a:rPr>
            <a:t>метод вычисляемого адреса</a:t>
          </a:r>
          <a:endParaRPr lang="ru-RU" sz="2000" b="1" kern="1200" dirty="0">
            <a:solidFill>
              <a:srgbClr val="002060"/>
            </a:solidFill>
          </a:endParaRPr>
        </a:p>
      </dsp:txBody>
      <dsp:txXfrm>
        <a:off x="4284537" y="1133302"/>
        <a:ext cx="2335278" cy="1556852"/>
      </dsp:txXfrm>
    </dsp:sp>
    <dsp:sp modelId="{9EC91524-1493-4712-BF9B-910F9FECF7C1}">
      <dsp:nvSpPr>
        <dsp:cNvPr id="0" name=""/>
        <dsp:cNvSpPr/>
      </dsp:nvSpPr>
      <dsp:spPr>
        <a:xfrm>
          <a:off x="7009029" y="1133302"/>
          <a:ext cx="3892130" cy="1556852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rgbClr val="002060"/>
              </a:solidFill>
            </a:rPr>
            <a:t>объекты размещаются в смежных последовательно расположенных ячейках памяти</a:t>
          </a:r>
          <a:endParaRPr lang="ru-RU" sz="1800" b="1" kern="1200" dirty="0">
            <a:solidFill>
              <a:srgbClr val="002060"/>
            </a:solidFill>
          </a:endParaRPr>
        </a:p>
      </dsp:txBody>
      <dsp:txXfrm>
        <a:off x="7787455" y="1133302"/>
        <a:ext cx="2335278" cy="1556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A48424-4403-4754-86CD-DAE1CCDB150C}">
      <dsp:nvSpPr>
        <dsp:cNvPr id="0" name=""/>
        <dsp:cNvSpPr/>
      </dsp:nvSpPr>
      <dsp:spPr>
        <a:xfrm>
          <a:off x="3155" y="1142903"/>
          <a:ext cx="3844127" cy="1537650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rgbClr val="002060"/>
              </a:solidFill>
            </a:rPr>
            <a:t>связанная организация памяти</a:t>
          </a:r>
          <a:endParaRPr lang="ru-RU" sz="2000" b="1" kern="1200" dirty="0">
            <a:solidFill>
              <a:srgbClr val="002060"/>
            </a:solidFill>
          </a:endParaRPr>
        </a:p>
      </dsp:txBody>
      <dsp:txXfrm>
        <a:off x="771980" y="1142903"/>
        <a:ext cx="2306477" cy="1537650"/>
      </dsp:txXfrm>
    </dsp:sp>
    <dsp:sp modelId="{D1D9FF09-B555-4873-97D4-5B8F45694148}">
      <dsp:nvSpPr>
        <dsp:cNvPr id="0" name=""/>
        <dsp:cNvSpPr/>
      </dsp:nvSpPr>
      <dsp:spPr>
        <a:xfrm>
          <a:off x="3462869" y="1142903"/>
          <a:ext cx="3844127" cy="1537650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rgbClr val="002060"/>
              </a:solidFill>
            </a:rPr>
            <a:t>метод хранимого адреса</a:t>
          </a:r>
          <a:endParaRPr lang="ru-RU" sz="2000" b="1" kern="1200" dirty="0">
            <a:solidFill>
              <a:srgbClr val="002060"/>
            </a:solidFill>
          </a:endParaRPr>
        </a:p>
      </dsp:txBody>
      <dsp:txXfrm>
        <a:off x="4231694" y="1142903"/>
        <a:ext cx="2306477" cy="1537650"/>
      </dsp:txXfrm>
    </dsp:sp>
    <dsp:sp modelId="{9EC91524-1493-4712-BF9B-910F9FECF7C1}">
      <dsp:nvSpPr>
        <dsp:cNvPr id="0" name=""/>
        <dsp:cNvSpPr/>
      </dsp:nvSpPr>
      <dsp:spPr>
        <a:xfrm>
          <a:off x="6922584" y="1142903"/>
          <a:ext cx="3844127" cy="1537650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rgbClr val="002060"/>
              </a:solidFill>
            </a:rPr>
            <a:t>объекты могут располагаться в физически несмежных областях памяти</a:t>
          </a:r>
          <a:endParaRPr lang="ru-RU" sz="1800" b="1" kern="1200" dirty="0">
            <a:solidFill>
              <a:srgbClr val="002060"/>
            </a:solidFill>
          </a:endParaRPr>
        </a:p>
      </dsp:txBody>
      <dsp:txXfrm>
        <a:off x="7691409" y="1142903"/>
        <a:ext cx="2306477" cy="15376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220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686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7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E328-6AFF-436B-881F-213D56084544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55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487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84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1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987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90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75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37674-C1BA-4107-9B06-6D4CAC3A3DF5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82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304548" y="1430372"/>
            <a:ext cx="4803006" cy="1784466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solidFill>
                  <a:srgbClr val="7030A0"/>
                </a:solidFill>
              </a:rPr>
              <a:t>СТРУКТУРЫ ДАННЫХ</a:t>
            </a:r>
            <a:br>
              <a:rPr lang="ru-RU" sz="4000" b="1" dirty="0" smtClean="0">
                <a:solidFill>
                  <a:srgbClr val="7030A0"/>
                </a:solidFill>
              </a:rPr>
            </a:br>
            <a:r>
              <a:rPr lang="ru-RU" sz="4000" b="1" dirty="0" smtClean="0">
                <a:solidFill>
                  <a:srgbClr val="7030A0"/>
                </a:solidFill>
              </a:rPr>
              <a:t>СВЯЗНЫЙ СПИСОК</a:t>
            </a:r>
            <a:endParaRPr lang="ru-RU" sz="4000" dirty="0">
              <a:solidFill>
                <a:srgbClr val="7030A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275807"/>
            <a:ext cx="9583554" cy="1655762"/>
          </a:xfrm>
        </p:spPr>
        <p:txBody>
          <a:bodyPr>
            <a:normAutofit/>
          </a:bodyPr>
          <a:lstStyle/>
          <a:p>
            <a:pPr algn="l"/>
            <a:r>
              <a:rPr lang="ru-RU" sz="2800" b="1" dirty="0" smtClean="0">
                <a:solidFill>
                  <a:srgbClr val="1A1830"/>
                </a:solidFill>
              </a:rPr>
              <a:t>ДИСЦИПЛИНА: ОСНОВЫ АЛГОРИТМИЗАЦИИ И ПРОГРАММИРОВАНИЯ</a:t>
            </a:r>
            <a:endParaRPr lang="ru-RU" sz="2800" b="1" dirty="0">
              <a:solidFill>
                <a:srgbClr val="1A1830"/>
              </a:solidFill>
            </a:endParaRPr>
          </a:p>
        </p:txBody>
      </p:sp>
      <p:pic>
        <p:nvPicPr>
          <p:cNvPr id="1026" name="Picture 2" descr="Обложка: Алгоритмы и структуры данных для начинающих: связный списо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16" y="1430372"/>
            <a:ext cx="5897861" cy="206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285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3703" y="828942"/>
            <a:ext cx="10515600" cy="5348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100" b="1" dirty="0"/>
              <a:t>Согласно </a:t>
            </a:r>
            <a:r>
              <a:rPr lang="ru-RU" sz="2100" b="1" i="1" dirty="0" smtClean="0">
                <a:solidFill>
                  <a:srgbClr val="002060"/>
                </a:solidFill>
              </a:rPr>
              <a:t>метод</a:t>
            </a:r>
            <a:r>
              <a:rPr lang="ru-RU" sz="2100" b="1" i="1" dirty="0">
                <a:solidFill>
                  <a:srgbClr val="002060"/>
                </a:solidFill>
              </a:rPr>
              <a:t>у</a:t>
            </a:r>
            <a:r>
              <a:rPr lang="ru-RU" sz="2100" b="1" i="1" dirty="0" smtClean="0">
                <a:solidFill>
                  <a:srgbClr val="002060"/>
                </a:solidFill>
              </a:rPr>
              <a:t> </a:t>
            </a:r>
            <a:r>
              <a:rPr lang="ru-RU" sz="2100" b="1" i="1" dirty="0">
                <a:solidFill>
                  <a:srgbClr val="002060"/>
                </a:solidFill>
              </a:rPr>
              <a:t>хранимого адреса</a:t>
            </a:r>
            <a:r>
              <a:rPr lang="ru-RU" sz="2100" b="1" i="1" dirty="0"/>
              <a:t>,</a:t>
            </a:r>
            <a:r>
              <a:rPr lang="ru-RU" sz="2100" b="1" dirty="0"/>
              <a:t> адреса объектов не вычисляются, а хранятся в ссылках на эти объекты. </a:t>
            </a:r>
            <a:endParaRPr lang="ru-RU" sz="2100" b="1" dirty="0" smtClean="0"/>
          </a:p>
          <a:p>
            <a:pPr marL="0" indent="0">
              <a:buNone/>
            </a:pPr>
            <a:r>
              <a:rPr lang="ru-RU" sz="2100" b="1" dirty="0" smtClean="0"/>
              <a:t>Для </a:t>
            </a:r>
            <a:r>
              <a:rPr lang="ru-RU" sz="2100" b="1" dirty="0"/>
              <a:t>доступа к объекту сначала необходимо получить ссылку на него, а затем обратиться к полям объекта. </a:t>
            </a:r>
            <a:endParaRPr lang="ru-RU" sz="2100" b="1" dirty="0" smtClean="0"/>
          </a:p>
          <a:p>
            <a:pPr marL="0" indent="0">
              <a:buNone/>
            </a:pPr>
            <a:r>
              <a:rPr lang="ru-RU" sz="2100" b="1" dirty="0" smtClean="0"/>
              <a:t>Каждый </a:t>
            </a:r>
            <a:r>
              <a:rPr lang="ru-RU" sz="2100" b="1" dirty="0"/>
              <a:t>объект имеет возможность хранить в виде ссылок связи с другими объектами, с которыми он взаимодействует в программе</a:t>
            </a:r>
            <a:r>
              <a:rPr lang="ru-RU" sz="2100" b="1" dirty="0" smtClean="0"/>
              <a:t>.</a:t>
            </a:r>
          </a:p>
          <a:p>
            <a:pPr marL="0" indent="0">
              <a:buNone/>
            </a:pPr>
            <a:r>
              <a:rPr lang="ru-RU" sz="2100" b="1" dirty="0" smtClean="0"/>
              <a:t>Для </a:t>
            </a:r>
            <a:r>
              <a:rPr lang="ru-RU" sz="2100" b="1" dirty="0"/>
              <a:t>реализации этой возможности необходимо ввести в структуру объекта специальные поля, называемые </a:t>
            </a:r>
            <a:r>
              <a:rPr lang="ru-RU" sz="2100" b="1" i="1" dirty="0">
                <a:solidFill>
                  <a:srgbClr val="002060"/>
                </a:solidFill>
              </a:rPr>
              <a:t>полями связи </a:t>
            </a:r>
            <a:r>
              <a:rPr lang="ru-RU" sz="2100" b="1" dirty="0"/>
              <a:t>или </a:t>
            </a:r>
            <a:r>
              <a:rPr lang="ru-RU" sz="2100" b="1" i="1" dirty="0">
                <a:solidFill>
                  <a:srgbClr val="002060"/>
                </a:solidFill>
              </a:rPr>
              <a:t>ссылочными полями </a:t>
            </a:r>
            <a:r>
              <a:rPr lang="ru-RU" sz="2100" b="1" dirty="0"/>
              <a:t>для хранения связей со смежными объектами, что соответствует </a:t>
            </a:r>
            <a:r>
              <a:rPr lang="ru-RU" sz="2100" b="1" i="1" dirty="0"/>
              <a:t>связанной организации памяти</a:t>
            </a:r>
            <a:r>
              <a:rPr lang="ru-RU" sz="2100" b="1" dirty="0"/>
              <a:t>. 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381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800" b="1" dirty="0">
                <a:solidFill>
                  <a:srgbClr val="002060"/>
                </a:solidFill>
              </a:rPr>
              <a:t>ДИНАМИЧЕСКИЕ СТРУКТУРЫ ДАННЫХ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580972" y="4418176"/>
            <a:ext cx="1263338" cy="1204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" name="Прямая соединительная линия 6"/>
          <p:cNvCxnSpPr>
            <a:stCxn id="5" idx="1"/>
            <a:endCxn id="5" idx="3"/>
          </p:cNvCxnSpPr>
          <p:nvPr/>
        </p:nvCxnSpPr>
        <p:spPr>
          <a:xfrm>
            <a:off x="1580972" y="5020655"/>
            <a:ext cx="12633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80972" y="5020654"/>
            <a:ext cx="1263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Поле - ссылка</a:t>
            </a:r>
            <a:endParaRPr lang="ru-RU" b="1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4324723" y="4414601"/>
            <a:ext cx="1263338" cy="1204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831126" y="4414600"/>
            <a:ext cx="1263338" cy="1204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4324723" y="4419215"/>
            <a:ext cx="1263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Поля</a:t>
            </a:r>
          </a:p>
          <a:p>
            <a:pPr algn="ctr"/>
            <a:r>
              <a:rPr lang="ru-RU" b="1" dirty="0" smtClean="0"/>
              <a:t> данных</a:t>
            </a:r>
            <a:endParaRPr lang="ru-RU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519811" y="4418175"/>
            <a:ext cx="1263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Поля</a:t>
            </a:r>
          </a:p>
          <a:p>
            <a:pPr algn="ctr"/>
            <a:r>
              <a:rPr lang="ru-RU" b="1" dirty="0" smtClean="0"/>
              <a:t> данных</a:t>
            </a:r>
            <a:endParaRPr lang="ru-R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831126" y="4418175"/>
            <a:ext cx="1263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Поля</a:t>
            </a:r>
          </a:p>
          <a:p>
            <a:pPr algn="ctr"/>
            <a:r>
              <a:rPr lang="ru-RU" b="1" dirty="0" smtClean="0"/>
              <a:t> данных</a:t>
            </a:r>
            <a:endParaRPr lang="ru-R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831126" y="5048270"/>
            <a:ext cx="1263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Поле - ссылка</a:t>
            </a:r>
            <a:endParaRPr lang="ru-RU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324723" y="5055420"/>
            <a:ext cx="1263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Поле - ссылка</a:t>
            </a:r>
            <a:endParaRPr lang="ru-RU" b="1" dirty="0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>
            <a:off x="4324723" y="5076449"/>
            <a:ext cx="12633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6831126" y="5076449"/>
            <a:ext cx="12633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ная линия уступом 23"/>
          <p:cNvCxnSpPr>
            <a:endCxn id="18" idx="1"/>
          </p:cNvCxnSpPr>
          <p:nvPr/>
        </p:nvCxnSpPr>
        <p:spPr>
          <a:xfrm flipV="1">
            <a:off x="2695074" y="4742381"/>
            <a:ext cx="1629649" cy="532263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endCxn id="10" idx="1"/>
          </p:cNvCxnSpPr>
          <p:nvPr/>
        </p:nvCxnSpPr>
        <p:spPr>
          <a:xfrm flipV="1">
            <a:off x="5376232" y="4741341"/>
            <a:ext cx="1454894" cy="533304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/>
          <p:nvPr/>
        </p:nvCxnSpPr>
        <p:spPr>
          <a:xfrm>
            <a:off x="7945228" y="5359398"/>
            <a:ext cx="1129356" cy="48313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074584" y="564041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NULL</a:t>
            </a:r>
            <a:endParaRPr lang="ru-RU" b="1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1087655" y="3984859"/>
            <a:ext cx="673768" cy="259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Соединительная линия уступом 33"/>
          <p:cNvCxnSpPr>
            <a:stCxn id="32" idx="3"/>
            <a:endCxn id="19" idx="0"/>
          </p:cNvCxnSpPr>
          <p:nvPr/>
        </p:nvCxnSpPr>
        <p:spPr>
          <a:xfrm>
            <a:off x="1761423" y="4114800"/>
            <a:ext cx="390057" cy="303375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flipH="1">
            <a:off x="1322573" y="3897155"/>
            <a:ext cx="39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Р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63847" y="5832943"/>
            <a:ext cx="3677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 smtClean="0"/>
              <a:t>Р – ссылка на начало размещения 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4292957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34453" y="1078029"/>
            <a:ext cx="10515600" cy="50989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i="1" dirty="0">
                <a:solidFill>
                  <a:srgbClr val="002060"/>
                </a:solidFill>
              </a:rPr>
              <a:t>Динамической структурой</a:t>
            </a:r>
            <a:r>
              <a:rPr lang="ru-RU" sz="2400" b="1" dirty="0">
                <a:solidFill>
                  <a:srgbClr val="002060"/>
                </a:solidFill>
              </a:rPr>
              <a:t> </a:t>
            </a:r>
            <a:r>
              <a:rPr lang="ru-RU" sz="2400" b="1" dirty="0"/>
              <a:t>называется множество объектов, состав и взаимное расположение которых в процессе выполнения программы может динамически изменяться.  </a:t>
            </a:r>
          </a:p>
          <a:p>
            <a:pPr marL="0" indent="0">
              <a:buNone/>
            </a:pPr>
            <a:r>
              <a:rPr lang="ru-RU" sz="2400" b="1" i="1" dirty="0">
                <a:solidFill>
                  <a:srgbClr val="002060"/>
                </a:solidFill>
              </a:rPr>
              <a:t>Операции</a:t>
            </a:r>
            <a:r>
              <a:rPr lang="ru-RU" sz="2400" b="1" dirty="0"/>
              <a:t> по модификации динамических структур: </a:t>
            </a:r>
          </a:p>
          <a:p>
            <a:pPr lvl="0" fontAlgn="base">
              <a:buFont typeface="Wingdings" panose="05000000000000000000" pitchFamily="2" charset="2"/>
              <a:buChar char="Ø"/>
            </a:pPr>
            <a:r>
              <a:rPr lang="ru-RU" sz="2400" b="1" dirty="0" smtClean="0"/>
              <a:t> создание </a:t>
            </a:r>
            <a:r>
              <a:rPr lang="ru-RU" sz="2400" b="1" dirty="0"/>
              <a:t>/ разрушение структуры, </a:t>
            </a:r>
          </a:p>
          <a:p>
            <a:pPr lvl="0" fontAlgn="base">
              <a:buFont typeface="Wingdings" panose="05000000000000000000" pitchFamily="2" charset="2"/>
              <a:buChar char="Ø"/>
            </a:pPr>
            <a:r>
              <a:rPr lang="ru-RU" sz="2400" b="1" dirty="0" smtClean="0"/>
              <a:t> включение </a:t>
            </a:r>
            <a:r>
              <a:rPr lang="ru-RU" sz="2400" b="1" dirty="0"/>
              <a:t>объектов в структуру / исключение объектов из структуры, </a:t>
            </a:r>
            <a:endParaRPr lang="ru-RU" sz="2400" b="1" dirty="0" smtClean="0"/>
          </a:p>
          <a:p>
            <a:pPr lvl="0" fontAlgn="base">
              <a:buFont typeface="Wingdings" panose="05000000000000000000" pitchFamily="2" charset="2"/>
              <a:buChar char="Ø"/>
            </a:pPr>
            <a:r>
              <a:rPr lang="ru-RU" sz="2400" b="1" dirty="0"/>
              <a:t> </a:t>
            </a:r>
            <a:r>
              <a:rPr lang="ru-RU" sz="2400" b="1" dirty="0" smtClean="0"/>
              <a:t>выделение </a:t>
            </a:r>
            <a:r>
              <a:rPr lang="ru-RU" sz="2400" b="1" dirty="0"/>
              <a:t>подмножества объектов структуры по определенным признакам, </a:t>
            </a:r>
          </a:p>
          <a:p>
            <a:pPr lvl="0" fontAlgn="base">
              <a:buFont typeface="Wingdings" panose="05000000000000000000" pitchFamily="2" charset="2"/>
              <a:buChar char="Ø"/>
            </a:pPr>
            <a:r>
              <a:rPr lang="ru-RU" sz="2400" b="1" dirty="0" smtClean="0"/>
              <a:t> объединение </a:t>
            </a:r>
            <a:r>
              <a:rPr lang="ru-RU" sz="2400" b="1" dirty="0"/>
              <a:t>нескольких подмножеств объектов в определенном </a:t>
            </a:r>
            <a:r>
              <a:rPr lang="ru-RU" sz="2400" b="1" dirty="0" smtClean="0"/>
              <a:t>порядке </a:t>
            </a:r>
            <a:r>
              <a:rPr lang="ru-RU" sz="2400" b="1" dirty="0"/>
              <a:t>в единую структуру. </a:t>
            </a:r>
          </a:p>
          <a:p>
            <a:pPr marL="0" lvl="0" indent="0" fontAlgn="base">
              <a:buNone/>
            </a:pPr>
            <a:r>
              <a:rPr lang="ru-RU" sz="2400" b="1" dirty="0" smtClean="0"/>
              <a:t>Динамические структуры: </a:t>
            </a:r>
            <a:r>
              <a:rPr lang="ru-RU" sz="2400" b="1" i="1" dirty="0" smtClean="0">
                <a:solidFill>
                  <a:srgbClr val="002060"/>
                </a:solidFill>
              </a:rPr>
              <a:t>линейные</a:t>
            </a:r>
            <a:r>
              <a:rPr lang="ru-RU" sz="2400" b="1" dirty="0" smtClean="0"/>
              <a:t> </a:t>
            </a:r>
            <a:r>
              <a:rPr lang="ru-RU" sz="2400" b="1" i="1" dirty="0">
                <a:solidFill>
                  <a:srgbClr val="002060"/>
                </a:solidFill>
              </a:rPr>
              <a:t>структуры </a:t>
            </a:r>
            <a:r>
              <a:rPr lang="ru-RU" sz="2400" b="1" dirty="0" smtClean="0"/>
              <a:t>(все виды списков) и </a:t>
            </a:r>
            <a:r>
              <a:rPr lang="ru-RU" sz="2400" b="1" i="1" dirty="0" smtClean="0">
                <a:solidFill>
                  <a:srgbClr val="002060"/>
                </a:solidFill>
              </a:rPr>
              <a:t>нелинейные структуры </a:t>
            </a:r>
            <a:r>
              <a:rPr lang="ru-RU" sz="2400" b="1" dirty="0" smtClean="0"/>
              <a:t>(деревья, графы).</a:t>
            </a:r>
            <a:endParaRPr lang="ru-RU" sz="2400" b="1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277"/>
          </a:xfrm>
        </p:spPr>
        <p:txBody>
          <a:bodyPr>
            <a:normAutofit/>
          </a:bodyPr>
          <a:lstStyle/>
          <a:p>
            <a:pPr algn="ctr"/>
            <a:r>
              <a:rPr lang="ru-RU" sz="3800" b="1" dirty="0">
                <a:solidFill>
                  <a:srgbClr val="002060"/>
                </a:solidFill>
              </a:rPr>
              <a:t>ДИНАМИЧЕСКИЕ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907763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20278"/>
            <a:ext cx="10515600" cy="51566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b="1" dirty="0"/>
              <a:t>Основные виды </a:t>
            </a:r>
            <a:r>
              <a:rPr lang="ru-RU" sz="2400" b="1" dirty="0" smtClean="0"/>
              <a:t>списков: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b="1" i="1" dirty="0" smtClean="0">
                <a:solidFill>
                  <a:srgbClr val="002060"/>
                </a:solidFill>
              </a:rPr>
              <a:t>Стек</a:t>
            </a:r>
            <a:r>
              <a:rPr lang="ru-RU" sz="2400" b="1" dirty="0" smtClean="0"/>
              <a:t> - </a:t>
            </a:r>
            <a:r>
              <a:rPr lang="ru-RU" sz="2400" b="1" dirty="0"/>
              <a:t>структура, у которой </a:t>
            </a:r>
            <a:r>
              <a:rPr lang="ru-RU" sz="2400" b="1" dirty="0" smtClean="0"/>
              <a:t>включение/исключение </a:t>
            </a:r>
            <a:r>
              <a:rPr lang="ru-RU" sz="2400" b="1" dirty="0"/>
              <a:t>элементов и доступ к элементам  производятся на одном конце структуры, называемом </a:t>
            </a:r>
            <a:r>
              <a:rPr lang="ru-RU" sz="2400" b="1" dirty="0" smtClean="0"/>
              <a:t>вершиной стека. </a:t>
            </a:r>
            <a:r>
              <a:rPr lang="ru-RU" sz="2400" b="1" dirty="0"/>
              <a:t>Для стека характерна дисциплина обслуживания  </a:t>
            </a:r>
            <a:r>
              <a:rPr lang="ru-RU" sz="2400" b="1" dirty="0" smtClean="0"/>
              <a:t>«последним </a:t>
            </a:r>
            <a:r>
              <a:rPr lang="ru-RU" sz="2400" b="1" dirty="0"/>
              <a:t>пришел – первым </a:t>
            </a:r>
            <a:r>
              <a:rPr lang="ru-RU" sz="2400" b="1" dirty="0" smtClean="0"/>
              <a:t>вышел» </a:t>
            </a:r>
            <a:r>
              <a:rPr lang="ru-RU" sz="2400" b="1" dirty="0"/>
              <a:t>(</a:t>
            </a:r>
            <a:r>
              <a:rPr lang="ru-RU" sz="2400" b="1" i="1" dirty="0"/>
              <a:t>LIFO – </a:t>
            </a:r>
            <a:r>
              <a:rPr lang="ru-RU" sz="2400" b="1" i="1" dirty="0" err="1"/>
              <a:t>Last</a:t>
            </a:r>
            <a:r>
              <a:rPr lang="ru-RU" sz="2400" b="1" i="1" dirty="0"/>
              <a:t> </a:t>
            </a:r>
            <a:r>
              <a:rPr lang="ru-RU" sz="2400" b="1" i="1" dirty="0" err="1"/>
              <a:t>Input</a:t>
            </a:r>
            <a:r>
              <a:rPr lang="ru-RU" sz="2400" b="1" i="1" dirty="0"/>
              <a:t> </a:t>
            </a:r>
            <a:r>
              <a:rPr lang="ru-RU" sz="2400" b="1" i="1" dirty="0" err="1"/>
              <a:t>First</a:t>
            </a:r>
            <a:r>
              <a:rPr lang="ru-RU" sz="2400" b="1" i="1" dirty="0"/>
              <a:t> </a:t>
            </a:r>
            <a:r>
              <a:rPr lang="ru-RU" sz="2400" b="1" i="1" dirty="0" err="1"/>
              <a:t>Output</a:t>
            </a:r>
            <a:r>
              <a:rPr lang="ru-RU" sz="2400" b="1" dirty="0"/>
              <a:t>). 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 </a:t>
            </a:r>
            <a:r>
              <a:rPr lang="ru-RU" sz="2400" b="1" i="1" dirty="0" smtClean="0">
                <a:solidFill>
                  <a:srgbClr val="002060"/>
                </a:solidFill>
              </a:rPr>
              <a:t>Очередь -</a:t>
            </a:r>
            <a:r>
              <a:rPr lang="ru-RU" dirty="0" smtClean="0"/>
              <a:t> </a:t>
            </a:r>
            <a:r>
              <a:rPr lang="ru-RU" sz="2400" b="1" dirty="0"/>
              <a:t>структура, у которой включение элемента производится в хвост, а исключение элемента и доступ  к элементам выполняются в начале </a:t>
            </a:r>
            <a:r>
              <a:rPr lang="ru-RU" sz="2400" b="1" dirty="0" smtClean="0"/>
              <a:t>списка. </a:t>
            </a:r>
            <a:r>
              <a:rPr lang="ru-RU" sz="2400" b="1" dirty="0"/>
              <a:t>Для очереди характерна дисциплина обслуживания  </a:t>
            </a:r>
            <a:r>
              <a:rPr lang="ru-RU" sz="2400" b="1" dirty="0" smtClean="0"/>
              <a:t>«первым </a:t>
            </a:r>
            <a:r>
              <a:rPr lang="ru-RU" sz="2400" b="1" dirty="0"/>
              <a:t>пришел – первым </a:t>
            </a:r>
            <a:r>
              <a:rPr lang="ru-RU" sz="2400" b="1" dirty="0" smtClean="0"/>
              <a:t>вышел» </a:t>
            </a:r>
            <a:r>
              <a:rPr lang="ru-RU" dirty="0"/>
              <a:t>(</a:t>
            </a:r>
            <a:r>
              <a:rPr lang="ru-RU" sz="2400" b="1" i="1" dirty="0"/>
              <a:t>FIFO – </a:t>
            </a:r>
            <a:r>
              <a:rPr lang="ru-RU" sz="2400" b="1" i="1" dirty="0" err="1"/>
              <a:t>First</a:t>
            </a:r>
            <a:r>
              <a:rPr lang="ru-RU" sz="2400" b="1" i="1" dirty="0"/>
              <a:t> </a:t>
            </a:r>
            <a:r>
              <a:rPr lang="ru-RU" sz="2400" b="1" i="1" dirty="0" err="1"/>
              <a:t>Input</a:t>
            </a:r>
            <a:r>
              <a:rPr lang="ru-RU" sz="2400" b="1" i="1" dirty="0"/>
              <a:t> </a:t>
            </a:r>
            <a:r>
              <a:rPr lang="ru-RU" sz="2400" b="1" i="1" dirty="0" err="1"/>
              <a:t>First</a:t>
            </a:r>
            <a:r>
              <a:rPr lang="ru-RU" sz="2400" b="1" i="1" dirty="0"/>
              <a:t> </a:t>
            </a:r>
            <a:r>
              <a:rPr lang="ru-RU" sz="2400" b="1" i="1" dirty="0" err="1"/>
              <a:t>Output</a:t>
            </a:r>
            <a:r>
              <a:rPr lang="ru-RU" sz="2400" b="1" i="1" dirty="0"/>
              <a:t>). </a:t>
            </a:r>
            <a:endParaRPr lang="ru-RU" sz="2400" b="1" i="1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400" b="1" i="1" dirty="0">
                <a:solidFill>
                  <a:srgbClr val="002060"/>
                </a:solidFill>
              </a:rPr>
              <a:t>Д</a:t>
            </a:r>
            <a:r>
              <a:rPr lang="ru-RU" sz="2400" b="1" i="1" dirty="0" smtClean="0">
                <a:solidFill>
                  <a:srgbClr val="002060"/>
                </a:solidFill>
              </a:rPr>
              <a:t>ек</a:t>
            </a:r>
            <a:r>
              <a:rPr lang="ru-RU" dirty="0" smtClean="0"/>
              <a:t> (</a:t>
            </a:r>
            <a:r>
              <a:rPr lang="ru-RU" sz="2400" b="1" dirty="0" smtClean="0"/>
              <a:t>двусторонняя </a:t>
            </a:r>
            <a:r>
              <a:rPr lang="ru-RU" sz="2400" b="1" dirty="0"/>
              <a:t>очередь) – структура, у которой операции </a:t>
            </a:r>
            <a:r>
              <a:rPr lang="ru-RU" sz="2400" b="1" dirty="0" smtClean="0"/>
              <a:t>включения/исключения </a:t>
            </a:r>
            <a:r>
              <a:rPr lang="ru-RU" sz="2400" b="1" dirty="0"/>
              <a:t>элементов и доступ к элементам выполняются как в начале, так и в хвосте списка. </a:t>
            </a:r>
            <a:endParaRPr lang="ru-RU" sz="2400" b="1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400" b="1" i="1" dirty="0">
                <a:solidFill>
                  <a:srgbClr val="002060"/>
                </a:solidFill>
              </a:rPr>
              <a:t>С</a:t>
            </a:r>
            <a:r>
              <a:rPr lang="ru-RU" sz="2400" b="1" i="1" dirty="0" smtClean="0">
                <a:solidFill>
                  <a:srgbClr val="002060"/>
                </a:solidFill>
              </a:rPr>
              <a:t>писки произвольного вида </a:t>
            </a:r>
            <a:r>
              <a:rPr lang="ru-RU" dirty="0" smtClean="0"/>
              <a:t>– </a:t>
            </a:r>
            <a:r>
              <a:rPr lang="ru-RU" sz="2400" b="1" dirty="0"/>
              <a:t>операции </a:t>
            </a:r>
            <a:r>
              <a:rPr lang="ru-RU" sz="2400" b="1" dirty="0" smtClean="0"/>
              <a:t>включения/исключения </a:t>
            </a:r>
            <a:r>
              <a:rPr lang="ru-RU" sz="2400" b="1" dirty="0"/>
              <a:t>элементов  выполняются в любой точке структуры, возможен доступ к произвольному элементу списка. </a:t>
            </a:r>
          </a:p>
          <a:p>
            <a:pPr marL="514350" indent="-514350">
              <a:buFont typeface="+mj-lt"/>
              <a:buAutoNum type="arabicPeriod"/>
            </a:pPr>
            <a:endParaRPr lang="ru-RU" sz="2400" b="1" dirty="0"/>
          </a:p>
          <a:p>
            <a:pPr marL="514350" indent="-514350">
              <a:buFont typeface="+mj-lt"/>
              <a:buAutoNum type="arabicPeriod"/>
            </a:pPr>
            <a:endParaRPr lang="ru-RU" sz="2400" b="1" i="1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153"/>
          </a:xfrm>
        </p:spPr>
        <p:txBody>
          <a:bodyPr>
            <a:normAutofit/>
          </a:bodyPr>
          <a:lstStyle/>
          <a:p>
            <a:pPr algn="ctr"/>
            <a:r>
              <a:rPr lang="ru-RU" sz="3800" b="1" dirty="0" smtClean="0">
                <a:solidFill>
                  <a:srgbClr val="002060"/>
                </a:solidFill>
              </a:rPr>
              <a:t>ЛИНЕЙНЫЕ ДИНАМИЧЕСКИЕ </a:t>
            </a:r>
            <a:r>
              <a:rPr lang="ru-RU" sz="3800" b="1" dirty="0">
                <a:solidFill>
                  <a:srgbClr val="002060"/>
                </a:solidFill>
              </a:rPr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3278862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32526"/>
            <a:ext cx="10515600" cy="458536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Технология:</a:t>
            </a:r>
          </a:p>
          <a:p>
            <a:pPr marL="514350" indent="-514350">
              <a:buAutoNum type="arabicPeriod"/>
            </a:pPr>
            <a:r>
              <a:rPr lang="ru-RU" b="1" dirty="0" smtClean="0"/>
              <a:t>Определить </a:t>
            </a:r>
            <a:r>
              <a:rPr lang="ru-RU" b="1" i="1" dirty="0">
                <a:solidFill>
                  <a:srgbClr val="002060"/>
                </a:solidFill>
              </a:rPr>
              <a:t>класс узла</a:t>
            </a:r>
            <a:r>
              <a:rPr lang="ru-RU" b="1" dirty="0"/>
              <a:t>, который будет представлять одиночный объект в </a:t>
            </a:r>
            <a:r>
              <a:rPr lang="ru-RU" b="1" dirty="0" smtClean="0"/>
              <a:t>списке:</a:t>
            </a:r>
          </a:p>
          <a:p>
            <a:pPr marL="625475">
              <a:buFont typeface="Wingdings" panose="05000000000000000000" pitchFamily="2" charset="2"/>
              <a:buChar char="Ø"/>
            </a:pPr>
            <a:r>
              <a:rPr lang="ru-RU" b="1" dirty="0"/>
              <a:t> </a:t>
            </a:r>
            <a:r>
              <a:rPr lang="ru-RU" b="1" dirty="0" smtClean="0"/>
              <a:t>определить свойство для хранения информации;</a:t>
            </a:r>
          </a:p>
          <a:p>
            <a:pPr marL="625475">
              <a:buFont typeface="Wingdings" panose="05000000000000000000" pitchFamily="2" charset="2"/>
              <a:buChar char="Ø"/>
            </a:pPr>
            <a:r>
              <a:rPr lang="ru-RU" b="1" dirty="0"/>
              <a:t> </a:t>
            </a:r>
            <a:r>
              <a:rPr lang="ru-RU" b="1" dirty="0" smtClean="0"/>
              <a:t>определить свойство для хранения ссылки на следующий элемент списка</a:t>
            </a:r>
            <a:r>
              <a:rPr lang="en-US" b="1" dirty="0" smtClean="0"/>
              <a:t>;</a:t>
            </a:r>
          </a:p>
          <a:p>
            <a:pPr marL="625475"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ru-RU" b="1" dirty="0" smtClean="0"/>
              <a:t>определить конструкторы класса.   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ru-RU" b="1" dirty="0" smtClean="0"/>
              <a:t>Определить </a:t>
            </a:r>
            <a:r>
              <a:rPr lang="ru-RU" b="1" i="1" dirty="0" smtClean="0">
                <a:solidFill>
                  <a:srgbClr val="002060"/>
                </a:solidFill>
              </a:rPr>
              <a:t>класс списка</a:t>
            </a:r>
            <a:r>
              <a:rPr lang="ru-RU" b="1" dirty="0" smtClean="0"/>
              <a:t>:</a:t>
            </a:r>
          </a:p>
          <a:p>
            <a:pPr marL="722313" indent="-269875">
              <a:buFont typeface="Wingdings" panose="05000000000000000000" pitchFamily="2" charset="2"/>
              <a:buChar char="Ø"/>
            </a:pPr>
            <a:r>
              <a:rPr lang="ru-RU" b="1" dirty="0" smtClean="0"/>
              <a:t> определить свойство для ссылки на первый </a:t>
            </a:r>
            <a:r>
              <a:rPr lang="ru-RU" b="1" dirty="0" smtClean="0"/>
              <a:t>и последний элементы </a:t>
            </a:r>
            <a:r>
              <a:rPr lang="ru-RU" b="1" dirty="0" smtClean="0"/>
              <a:t>списка;</a:t>
            </a:r>
          </a:p>
          <a:p>
            <a:pPr marL="722313" indent="-269875">
              <a:buFont typeface="Wingdings" panose="05000000000000000000" pitchFamily="2" charset="2"/>
              <a:buChar char="Ø"/>
            </a:pPr>
            <a:r>
              <a:rPr lang="ru-RU" b="1" dirty="0"/>
              <a:t> </a:t>
            </a:r>
            <a:r>
              <a:rPr lang="ru-RU" b="1" dirty="0" smtClean="0"/>
              <a:t>определить конструкторы класса;</a:t>
            </a:r>
          </a:p>
          <a:p>
            <a:pPr marL="722313" indent="-269875">
              <a:buFont typeface="Wingdings" panose="05000000000000000000" pitchFamily="2" charset="2"/>
              <a:buChar char="Ø"/>
            </a:pPr>
            <a:r>
              <a:rPr lang="ru-RU" b="1" dirty="0" smtClean="0"/>
              <a:t>определить методы класса – добавление, просмотр, удаление.</a:t>
            </a:r>
            <a:endParaRPr lang="ru-RU" b="1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737"/>
          </a:xfrm>
        </p:spPr>
        <p:txBody>
          <a:bodyPr>
            <a:normAutofit/>
          </a:bodyPr>
          <a:lstStyle/>
          <a:p>
            <a:pPr algn="ctr"/>
            <a:r>
              <a:rPr lang="ru-RU" sz="3800" b="1" dirty="0" smtClean="0">
                <a:solidFill>
                  <a:srgbClr val="002060"/>
                </a:solidFill>
              </a:rPr>
              <a:t>ЛИНЕЙНЫЕ ДИНАМИЧЕСКИЕ </a:t>
            </a:r>
            <a:r>
              <a:rPr lang="ru-RU" sz="3800" b="1" dirty="0">
                <a:solidFill>
                  <a:srgbClr val="002060"/>
                </a:solidFill>
              </a:rPr>
              <a:t>СТРУКТУРЫ ДАННЫХ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2884791" y="1352264"/>
            <a:ext cx="760575" cy="256374"/>
            <a:chOff x="1469877" y="1367327"/>
            <a:chExt cx="760575" cy="256374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469877" y="1367327"/>
              <a:ext cx="760575" cy="256374"/>
            </a:xfrm>
            <a:prstGeom prst="rect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" name="Прямая соединительная линия 6"/>
            <p:cNvCxnSpPr>
              <a:stCxn id="5" idx="0"/>
              <a:endCxn id="5" idx="2"/>
            </p:cNvCxnSpPr>
            <p:nvPr/>
          </p:nvCxnSpPr>
          <p:spPr>
            <a:xfrm>
              <a:off x="1850165" y="1367327"/>
              <a:ext cx="0" cy="25637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Группа 8"/>
          <p:cNvGrpSpPr/>
          <p:nvPr/>
        </p:nvGrpSpPr>
        <p:grpSpPr>
          <a:xfrm>
            <a:off x="4115221" y="1352264"/>
            <a:ext cx="760575" cy="256374"/>
            <a:chOff x="1469877" y="1367327"/>
            <a:chExt cx="760575" cy="256374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1469877" y="1367327"/>
              <a:ext cx="760575" cy="256374"/>
            </a:xfrm>
            <a:prstGeom prst="rect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" name="Прямая соединительная линия 10"/>
            <p:cNvCxnSpPr>
              <a:stCxn id="10" idx="0"/>
              <a:endCxn id="10" idx="2"/>
            </p:cNvCxnSpPr>
            <p:nvPr/>
          </p:nvCxnSpPr>
          <p:spPr>
            <a:xfrm>
              <a:off x="1850165" y="1367327"/>
              <a:ext cx="0" cy="25637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Группа 11"/>
          <p:cNvGrpSpPr/>
          <p:nvPr/>
        </p:nvGrpSpPr>
        <p:grpSpPr>
          <a:xfrm>
            <a:off x="5433882" y="1352264"/>
            <a:ext cx="760575" cy="256374"/>
            <a:chOff x="1469877" y="1367327"/>
            <a:chExt cx="760575" cy="256374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1469877" y="1367327"/>
              <a:ext cx="760575" cy="256374"/>
            </a:xfrm>
            <a:prstGeom prst="rect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" name="Прямая соединительная линия 13"/>
            <p:cNvCxnSpPr>
              <a:stCxn id="13" idx="0"/>
              <a:endCxn id="13" idx="2"/>
            </p:cNvCxnSpPr>
            <p:nvPr/>
          </p:nvCxnSpPr>
          <p:spPr>
            <a:xfrm>
              <a:off x="1850165" y="1367327"/>
              <a:ext cx="0" cy="25637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Группа 14"/>
          <p:cNvGrpSpPr/>
          <p:nvPr/>
        </p:nvGrpSpPr>
        <p:grpSpPr>
          <a:xfrm>
            <a:off x="6733802" y="1352264"/>
            <a:ext cx="760575" cy="256374"/>
            <a:chOff x="1469877" y="1367327"/>
            <a:chExt cx="760575" cy="256374"/>
          </a:xfrm>
        </p:grpSpPr>
        <p:sp>
          <p:nvSpPr>
            <p:cNvPr id="16" name="Прямоугольник 15"/>
            <p:cNvSpPr/>
            <p:nvPr/>
          </p:nvSpPr>
          <p:spPr>
            <a:xfrm>
              <a:off x="1469877" y="1367327"/>
              <a:ext cx="760575" cy="256374"/>
            </a:xfrm>
            <a:prstGeom prst="rect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7" name="Прямая соединительная линия 16"/>
            <p:cNvCxnSpPr>
              <a:stCxn id="16" idx="0"/>
              <a:endCxn id="16" idx="2"/>
            </p:cNvCxnSpPr>
            <p:nvPr/>
          </p:nvCxnSpPr>
          <p:spPr>
            <a:xfrm>
              <a:off x="1850165" y="1367327"/>
              <a:ext cx="0" cy="25637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Прямая со стрелкой 18"/>
          <p:cNvCxnSpPr>
            <a:endCxn id="10" idx="1"/>
          </p:cNvCxnSpPr>
          <p:nvPr/>
        </p:nvCxnSpPr>
        <p:spPr>
          <a:xfrm>
            <a:off x="3455470" y="1480451"/>
            <a:ext cx="659751" cy="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4774131" y="1480451"/>
            <a:ext cx="659751" cy="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6074051" y="1480451"/>
            <a:ext cx="659751" cy="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2225040" y="1463194"/>
            <a:ext cx="659751" cy="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7400223" y="1480451"/>
            <a:ext cx="659751" cy="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01577" y="1093862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first</a:t>
            </a:r>
            <a:endParaRPr lang="ru-RU" b="1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8075839" y="127852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null</a:t>
            </a:r>
            <a:endParaRPr lang="ru-RU" b="1" i="1" dirty="0"/>
          </a:p>
        </p:txBody>
      </p:sp>
      <p:sp>
        <p:nvSpPr>
          <p:cNvPr id="26" name="Стрелка вправо 25">
            <a:hlinkClick r:id="rId2" action="ppaction://hlinksldjump"/>
          </p:cNvPr>
          <p:cNvSpPr/>
          <p:nvPr/>
        </p:nvSpPr>
        <p:spPr>
          <a:xfrm>
            <a:off x="10214324" y="5660707"/>
            <a:ext cx="490888" cy="25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 вправо 26">
            <a:hlinkClick r:id="rId3" action="ppaction://hlinksldjump"/>
          </p:cNvPr>
          <p:cNvSpPr/>
          <p:nvPr/>
        </p:nvSpPr>
        <p:spPr>
          <a:xfrm>
            <a:off x="6488358" y="3744862"/>
            <a:ext cx="490888" cy="25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263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4778"/>
          </a:xfrm>
        </p:spPr>
        <p:txBody>
          <a:bodyPr>
            <a:normAutofit/>
          </a:bodyPr>
          <a:lstStyle/>
          <a:p>
            <a:pPr algn="ctr"/>
            <a:r>
              <a:rPr lang="ru-RU" sz="3800" b="1" dirty="0">
                <a:solidFill>
                  <a:srgbClr val="002060"/>
                </a:solidFill>
              </a:rPr>
              <a:t>ОПРЕДЕЛЕНИЕ КЛАССА </a:t>
            </a:r>
            <a:r>
              <a:rPr lang="ru-RU" sz="3800" b="1" dirty="0" smtClean="0">
                <a:solidFill>
                  <a:srgbClr val="002060"/>
                </a:solidFill>
              </a:rPr>
              <a:t>- УЗЕЛ </a:t>
            </a:r>
            <a:r>
              <a:rPr lang="ru-RU" sz="3800" b="1" dirty="0">
                <a:solidFill>
                  <a:srgbClr val="002060"/>
                </a:solidFill>
              </a:rPr>
              <a:t>СПИСКА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045" y="1323050"/>
            <a:ext cx="7808695" cy="4095972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10516" y="2521819"/>
            <a:ext cx="4812448" cy="3929763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  <p:sp>
        <p:nvSpPr>
          <p:cNvPr id="3" name="Стрелка влево 2">
            <a:hlinkClick r:id="rId4" action="ppaction://hlinksldjump"/>
          </p:cNvPr>
          <p:cNvSpPr/>
          <p:nvPr/>
        </p:nvSpPr>
        <p:spPr>
          <a:xfrm>
            <a:off x="2358639" y="5845323"/>
            <a:ext cx="504202" cy="2649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551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279"/>
          </a:xfrm>
        </p:spPr>
        <p:txBody>
          <a:bodyPr>
            <a:normAutofit/>
          </a:bodyPr>
          <a:lstStyle/>
          <a:p>
            <a:pPr algn="ctr"/>
            <a:r>
              <a:rPr lang="ru-RU" sz="3800" b="1" dirty="0">
                <a:solidFill>
                  <a:srgbClr val="002060"/>
                </a:solidFill>
              </a:rPr>
              <a:t>ОПРЕДЕЛЕНИЕ КЛАССА - СПИСОК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005" y="4358401"/>
            <a:ext cx="2237720" cy="722597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594842" y="5492869"/>
            <a:ext cx="3330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002060"/>
                </a:solidFill>
              </a:rPr>
              <a:t>Тип данных – </a:t>
            </a:r>
            <a:r>
              <a:rPr lang="en-US" b="1" dirty="0" smtClean="0">
                <a:solidFill>
                  <a:srgbClr val="002060"/>
                </a:solidFill>
              </a:rPr>
              <a:t>Node (</a:t>
            </a:r>
            <a:r>
              <a:rPr lang="ru-RU" b="1" dirty="0" smtClean="0">
                <a:solidFill>
                  <a:srgbClr val="002060"/>
                </a:solidFill>
              </a:rPr>
              <a:t>класс узла</a:t>
            </a:r>
            <a:r>
              <a:rPr lang="en-US" b="1" dirty="0" smtClean="0">
                <a:solidFill>
                  <a:srgbClr val="002060"/>
                </a:solidFill>
              </a:rPr>
              <a:t>)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10" name="Стрелка вверх 9"/>
          <p:cNvSpPr/>
          <p:nvPr/>
        </p:nvSpPr>
        <p:spPr>
          <a:xfrm>
            <a:off x="2000364" y="5185867"/>
            <a:ext cx="77002" cy="3080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42507"/>
            <a:ext cx="7086600" cy="3105150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5944" y="2285519"/>
            <a:ext cx="7610475" cy="3724275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31457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530"/>
          </a:xfrm>
        </p:spPr>
        <p:txBody>
          <a:bodyPr>
            <a:normAutofit/>
          </a:bodyPr>
          <a:lstStyle/>
          <a:p>
            <a:pPr algn="ctr"/>
            <a:r>
              <a:rPr lang="ru-RU" sz="3800" b="1" dirty="0">
                <a:solidFill>
                  <a:srgbClr val="002060"/>
                </a:solidFill>
              </a:rPr>
              <a:t>ОПРЕДЕЛЕНИЕ МЕТОДОВ КЛАССА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87656"/>
            <a:ext cx="10515600" cy="5089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i="1" dirty="0" smtClean="0">
                <a:solidFill>
                  <a:srgbClr val="002060"/>
                </a:solidFill>
              </a:rPr>
              <a:t>Добавление элементов в список (в конец)</a:t>
            </a:r>
          </a:p>
          <a:p>
            <a:pPr marL="0" indent="0">
              <a:buNone/>
            </a:pPr>
            <a:r>
              <a:rPr lang="ru-RU" sz="2400" b="1" i="1" dirty="0" smtClean="0">
                <a:solidFill>
                  <a:srgbClr val="002060"/>
                </a:solidFill>
              </a:rPr>
              <a:t>1.</a:t>
            </a:r>
          </a:p>
          <a:p>
            <a:pPr marL="0" indent="0">
              <a:buNone/>
            </a:pPr>
            <a:r>
              <a:rPr lang="ru-RU" sz="2400" b="1" i="1" dirty="0" smtClean="0">
                <a:solidFill>
                  <a:srgbClr val="002060"/>
                </a:solidFill>
              </a:rPr>
              <a:t>2. </a:t>
            </a:r>
            <a:endParaRPr lang="en-US" sz="2400" b="1" i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ru-RU" sz="2000" b="1" i="1" dirty="0" smtClean="0">
                <a:solidFill>
                  <a:srgbClr val="002060"/>
                </a:solidFill>
              </a:rPr>
              <a:t>Если список пуст, элемент                                                                                                                    становится первым</a:t>
            </a:r>
            <a:r>
              <a:rPr lang="en-US" sz="2000" b="1" i="1" dirty="0" smtClean="0">
                <a:solidFill>
                  <a:srgbClr val="002060"/>
                </a:solidFill>
              </a:rPr>
              <a:t> </a:t>
            </a:r>
            <a:r>
              <a:rPr lang="ru-RU" sz="2000" b="1" i="1" dirty="0" smtClean="0">
                <a:solidFill>
                  <a:srgbClr val="002060"/>
                </a:solidFill>
              </a:rPr>
              <a:t>и последним в                                                                                                              списке:</a:t>
            </a:r>
            <a:endParaRPr lang="en-US" sz="2000" b="1" i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ru-RU" sz="2400" b="1" i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ru-RU" sz="2000" b="1" i="1" dirty="0" smtClean="0">
                <a:solidFill>
                  <a:srgbClr val="002060"/>
                </a:solidFill>
              </a:rPr>
              <a:t>Если </a:t>
            </a:r>
            <a:r>
              <a:rPr lang="ru-RU" sz="2000" b="1" i="1" dirty="0">
                <a:solidFill>
                  <a:srgbClr val="002060"/>
                </a:solidFill>
              </a:rPr>
              <a:t>элементы уже есть в </a:t>
            </a:r>
            <a:r>
              <a:rPr lang="ru-RU" sz="2000" b="1" i="1" dirty="0" smtClean="0">
                <a:solidFill>
                  <a:srgbClr val="002060"/>
                </a:solidFill>
              </a:rPr>
              <a:t>списке:</a:t>
            </a:r>
          </a:p>
          <a:p>
            <a:pPr marL="0" indent="0">
              <a:buNone/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ru-RU" sz="2400" b="1" i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ru-RU" sz="2400" b="1" i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ru-RU" sz="2400" b="1" i="1" dirty="0">
              <a:solidFill>
                <a:srgbClr val="002060"/>
              </a:solidFill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1652472" y="1810186"/>
            <a:ext cx="659751" cy="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29009" y="1440854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first</a:t>
            </a:r>
            <a:endParaRPr lang="ru-RU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312223" y="162552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null</a:t>
            </a:r>
            <a:endParaRPr lang="ru-RU" b="1" i="1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3060317" y="4925793"/>
            <a:ext cx="760575" cy="256374"/>
            <a:chOff x="1469877" y="1367327"/>
            <a:chExt cx="760575" cy="256374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469877" y="1367327"/>
              <a:ext cx="760575" cy="256374"/>
            </a:xfrm>
            <a:prstGeom prst="rect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Прямая соединительная линия 8"/>
            <p:cNvCxnSpPr>
              <a:stCxn id="8" idx="0"/>
              <a:endCxn id="8" idx="2"/>
            </p:cNvCxnSpPr>
            <p:nvPr/>
          </p:nvCxnSpPr>
          <p:spPr>
            <a:xfrm>
              <a:off x="1850165" y="1367327"/>
              <a:ext cx="0" cy="25637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997963" y="3328257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first</a:t>
            </a:r>
            <a:endParaRPr lang="ru-RU" b="1" i="1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1531656" y="3525621"/>
            <a:ext cx="659751" cy="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/>
        </p:nvGrpSpPr>
        <p:grpSpPr>
          <a:xfrm>
            <a:off x="2361508" y="2066756"/>
            <a:ext cx="760575" cy="256374"/>
            <a:chOff x="1469877" y="1367327"/>
            <a:chExt cx="760575" cy="256374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1469877" y="1367327"/>
              <a:ext cx="760575" cy="256374"/>
            </a:xfrm>
            <a:prstGeom prst="rect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единительная линия 14"/>
            <p:cNvCxnSpPr>
              <a:stCxn id="14" idx="0"/>
              <a:endCxn id="14" idx="2"/>
            </p:cNvCxnSpPr>
            <p:nvPr/>
          </p:nvCxnSpPr>
          <p:spPr>
            <a:xfrm>
              <a:off x="1850165" y="1367327"/>
              <a:ext cx="0" cy="25637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425835" y="2010277"/>
            <a:ext cx="590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new</a:t>
            </a:r>
            <a:endParaRPr lang="ru-RU" b="1" i="1" dirty="0"/>
          </a:p>
        </p:txBody>
      </p:sp>
      <p:sp>
        <p:nvSpPr>
          <p:cNvPr id="17" name="Стрелка вправо 16"/>
          <p:cNvSpPr/>
          <p:nvPr/>
        </p:nvSpPr>
        <p:spPr>
          <a:xfrm>
            <a:off x="1976224" y="2135597"/>
            <a:ext cx="215183" cy="184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438" y="1810823"/>
            <a:ext cx="6724650" cy="300990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cxnSp>
        <p:nvCxnSpPr>
          <p:cNvPr id="19" name="Прямая со стрелкой 18"/>
          <p:cNvCxnSpPr/>
          <p:nvPr/>
        </p:nvCxnSpPr>
        <p:spPr>
          <a:xfrm>
            <a:off x="2962776" y="3653000"/>
            <a:ext cx="659751" cy="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22527" y="3474757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null</a:t>
            </a:r>
            <a:endParaRPr lang="ru-RU" b="1" i="1" dirty="0"/>
          </a:p>
        </p:txBody>
      </p:sp>
      <p:cxnSp>
        <p:nvCxnSpPr>
          <p:cNvPr id="21" name="Прямая со стрелкой 20"/>
          <p:cNvCxnSpPr/>
          <p:nvPr/>
        </p:nvCxnSpPr>
        <p:spPr>
          <a:xfrm>
            <a:off x="1531656" y="3781187"/>
            <a:ext cx="659751" cy="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72217" y="3596521"/>
            <a:ext cx="531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last</a:t>
            </a:r>
            <a:endParaRPr lang="ru-RU" b="1" i="1" dirty="0"/>
          </a:p>
        </p:txBody>
      </p:sp>
      <p:grpSp>
        <p:nvGrpSpPr>
          <p:cNvPr id="23" name="Группа 22"/>
          <p:cNvGrpSpPr/>
          <p:nvPr/>
        </p:nvGrpSpPr>
        <p:grpSpPr>
          <a:xfrm>
            <a:off x="1823484" y="4925793"/>
            <a:ext cx="760575" cy="256374"/>
            <a:chOff x="1469877" y="1367327"/>
            <a:chExt cx="760575" cy="256374"/>
          </a:xfrm>
        </p:grpSpPr>
        <p:sp>
          <p:nvSpPr>
            <p:cNvPr id="24" name="Прямоугольник 23"/>
            <p:cNvSpPr/>
            <p:nvPr/>
          </p:nvSpPr>
          <p:spPr>
            <a:xfrm>
              <a:off x="1469877" y="1367327"/>
              <a:ext cx="760575" cy="256374"/>
            </a:xfrm>
            <a:prstGeom prst="rect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5" name="Прямая соединительная линия 24"/>
            <p:cNvCxnSpPr>
              <a:stCxn id="24" idx="0"/>
              <a:endCxn id="24" idx="2"/>
            </p:cNvCxnSpPr>
            <p:nvPr/>
          </p:nvCxnSpPr>
          <p:spPr>
            <a:xfrm>
              <a:off x="1850165" y="1367327"/>
              <a:ext cx="0" cy="25637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Группа 25"/>
          <p:cNvGrpSpPr/>
          <p:nvPr/>
        </p:nvGrpSpPr>
        <p:grpSpPr>
          <a:xfrm>
            <a:off x="2220074" y="3524813"/>
            <a:ext cx="760575" cy="256374"/>
            <a:chOff x="1469877" y="1367327"/>
            <a:chExt cx="760575" cy="256374"/>
          </a:xfrm>
        </p:grpSpPr>
        <p:sp>
          <p:nvSpPr>
            <p:cNvPr id="27" name="Прямоугольник 26"/>
            <p:cNvSpPr/>
            <p:nvPr/>
          </p:nvSpPr>
          <p:spPr>
            <a:xfrm>
              <a:off x="1469877" y="1367327"/>
              <a:ext cx="760575" cy="256374"/>
            </a:xfrm>
            <a:prstGeom prst="rect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8" name="Прямая соединительная линия 27"/>
            <p:cNvCxnSpPr>
              <a:stCxn id="27" idx="0"/>
              <a:endCxn id="27" idx="2"/>
            </p:cNvCxnSpPr>
            <p:nvPr/>
          </p:nvCxnSpPr>
          <p:spPr>
            <a:xfrm>
              <a:off x="1850165" y="1367327"/>
              <a:ext cx="0" cy="25637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Прямая со стрелкой 28"/>
          <p:cNvCxnSpPr/>
          <p:nvPr/>
        </p:nvCxnSpPr>
        <p:spPr>
          <a:xfrm>
            <a:off x="3622527" y="5083244"/>
            <a:ext cx="659751" cy="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282278" y="489857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null</a:t>
            </a:r>
            <a:endParaRPr lang="ru-RU" b="1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675533" y="4886742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first</a:t>
            </a:r>
            <a:endParaRPr lang="ru-RU" b="1" i="1" dirty="0"/>
          </a:p>
        </p:txBody>
      </p:sp>
      <p:cxnSp>
        <p:nvCxnSpPr>
          <p:cNvPr id="32" name="Прямая со стрелкой 31"/>
          <p:cNvCxnSpPr/>
          <p:nvPr/>
        </p:nvCxnSpPr>
        <p:spPr>
          <a:xfrm>
            <a:off x="1183052" y="5083244"/>
            <a:ext cx="659751" cy="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2522880" y="5057401"/>
            <a:ext cx="659751" cy="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423302" y="5368484"/>
            <a:ext cx="531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last</a:t>
            </a:r>
            <a:endParaRPr lang="ru-RU" b="1" i="1" dirty="0"/>
          </a:p>
        </p:txBody>
      </p:sp>
      <p:cxnSp>
        <p:nvCxnSpPr>
          <p:cNvPr id="36" name="Прямая со стрелкой 35"/>
          <p:cNvCxnSpPr/>
          <p:nvPr/>
        </p:nvCxnSpPr>
        <p:spPr>
          <a:xfrm flipV="1">
            <a:off x="2741795" y="5182168"/>
            <a:ext cx="550856" cy="311081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86299" y="17272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</a:t>
            </a:r>
            <a:endParaRPr lang="ru-RU" b="1" i="1" dirty="0"/>
          </a:p>
        </p:txBody>
      </p:sp>
      <p:cxnSp>
        <p:nvCxnSpPr>
          <p:cNvPr id="40" name="Прямая со стрелкой 39"/>
          <p:cNvCxnSpPr>
            <a:endCxn id="14" idx="0"/>
          </p:cNvCxnSpPr>
          <p:nvPr/>
        </p:nvCxnSpPr>
        <p:spPr>
          <a:xfrm flipH="1">
            <a:off x="2741796" y="1950931"/>
            <a:ext cx="809926" cy="115825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03158" y="31150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</a:t>
            </a:r>
            <a:endParaRPr lang="ru-RU" b="1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3359406" y="4484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</a:t>
            </a:r>
            <a:endParaRPr lang="ru-RU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238845" y="48436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3753392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43788"/>
            <a:ext cx="10515600" cy="5034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i="1" dirty="0">
                <a:solidFill>
                  <a:srgbClr val="002060"/>
                </a:solidFill>
              </a:rPr>
              <a:t>Просмотр </a:t>
            </a:r>
            <a:r>
              <a:rPr lang="ru-RU" sz="2400" b="1" i="1" dirty="0" smtClean="0">
                <a:solidFill>
                  <a:srgbClr val="002060"/>
                </a:solidFill>
              </a:rPr>
              <a:t>списка:</a:t>
            </a:r>
            <a:endParaRPr lang="en-US" sz="2400" b="1" i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400" b="1" i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400" b="1" i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400" b="1" i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400" b="1" i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400" b="1" i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400" b="1" i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400" b="1" i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400" b="1" i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ru-RU" sz="2400" b="1" i="1" dirty="0" smtClean="0">
                <a:solidFill>
                  <a:srgbClr val="002060"/>
                </a:solidFill>
              </a:rPr>
              <a:t>Самостоятельно: поиск узла (</a:t>
            </a:r>
            <a:r>
              <a:rPr lang="ru-RU" sz="2400" b="1" i="1" smtClean="0">
                <a:solidFill>
                  <a:srgbClr val="002060"/>
                </a:solidFill>
              </a:rPr>
              <a:t>по критерию), </a:t>
            </a:r>
            <a:r>
              <a:rPr lang="ru-RU" sz="2400" b="1" i="1" dirty="0" smtClean="0">
                <a:solidFill>
                  <a:srgbClr val="002060"/>
                </a:solidFill>
              </a:rPr>
              <a:t>вставка элемента в любое место списка, удаление элемента списка (</a:t>
            </a:r>
            <a:r>
              <a:rPr lang="ru-RU" sz="2400" b="1" i="1" smtClean="0">
                <a:solidFill>
                  <a:srgbClr val="002060"/>
                </a:solidFill>
              </a:rPr>
              <a:t>по критерию).</a:t>
            </a:r>
            <a:endParaRPr lang="en-US" sz="2400" b="1" i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400" b="1" i="1" dirty="0">
              <a:solidFill>
                <a:srgbClr val="002060"/>
              </a:solidFill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800" b="1" dirty="0">
                <a:solidFill>
                  <a:srgbClr val="002060"/>
                </a:solidFill>
              </a:rPr>
              <a:t>ОПРЕДЕЛЕНИЕ МЕТОДОВ КЛАССА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942" y="3077771"/>
            <a:ext cx="8950530" cy="2442216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</p:pic>
      <p:grpSp>
        <p:nvGrpSpPr>
          <p:cNvPr id="6" name="Группа 5"/>
          <p:cNvGrpSpPr/>
          <p:nvPr/>
        </p:nvGrpSpPr>
        <p:grpSpPr>
          <a:xfrm>
            <a:off x="2490156" y="2264671"/>
            <a:ext cx="760575" cy="256374"/>
            <a:chOff x="1469877" y="1367327"/>
            <a:chExt cx="760575" cy="256374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469877" y="1367327"/>
              <a:ext cx="760575" cy="256374"/>
            </a:xfrm>
            <a:prstGeom prst="rect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" name="Прямая соединительная линия 7"/>
            <p:cNvCxnSpPr>
              <a:stCxn id="7" idx="0"/>
              <a:endCxn id="7" idx="2"/>
            </p:cNvCxnSpPr>
            <p:nvPr/>
          </p:nvCxnSpPr>
          <p:spPr>
            <a:xfrm>
              <a:off x="1850165" y="1367327"/>
              <a:ext cx="0" cy="25637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Группа 8"/>
          <p:cNvGrpSpPr/>
          <p:nvPr/>
        </p:nvGrpSpPr>
        <p:grpSpPr>
          <a:xfrm>
            <a:off x="3720586" y="2264671"/>
            <a:ext cx="760575" cy="256374"/>
            <a:chOff x="1469877" y="1367327"/>
            <a:chExt cx="760575" cy="256374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1469877" y="1367327"/>
              <a:ext cx="760575" cy="256374"/>
            </a:xfrm>
            <a:prstGeom prst="rect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" name="Прямая соединительная линия 10"/>
            <p:cNvCxnSpPr>
              <a:stCxn id="10" idx="0"/>
              <a:endCxn id="10" idx="2"/>
            </p:cNvCxnSpPr>
            <p:nvPr/>
          </p:nvCxnSpPr>
          <p:spPr>
            <a:xfrm>
              <a:off x="1850165" y="1367327"/>
              <a:ext cx="0" cy="25637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Группа 11"/>
          <p:cNvGrpSpPr/>
          <p:nvPr/>
        </p:nvGrpSpPr>
        <p:grpSpPr>
          <a:xfrm>
            <a:off x="5039247" y="2264671"/>
            <a:ext cx="760575" cy="256374"/>
            <a:chOff x="1469877" y="1367327"/>
            <a:chExt cx="760575" cy="256374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1469877" y="1367327"/>
              <a:ext cx="760575" cy="256374"/>
            </a:xfrm>
            <a:prstGeom prst="rect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" name="Прямая соединительная линия 13"/>
            <p:cNvCxnSpPr>
              <a:stCxn id="13" idx="0"/>
              <a:endCxn id="13" idx="2"/>
            </p:cNvCxnSpPr>
            <p:nvPr/>
          </p:nvCxnSpPr>
          <p:spPr>
            <a:xfrm>
              <a:off x="1850165" y="1367327"/>
              <a:ext cx="0" cy="25637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Группа 14"/>
          <p:cNvGrpSpPr/>
          <p:nvPr/>
        </p:nvGrpSpPr>
        <p:grpSpPr>
          <a:xfrm>
            <a:off x="6339167" y="2264671"/>
            <a:ext cx="760575" cy="256374"/>
            <a:chOff x="1469877" y="1367327"/>
            <a:chExt cx="760575" cy="256374"/>
          </a:xfrm>
        </p:grpSpPr>
        <p:sp>
          <p:nvSpPr>
            <p:cNvPr id="16" name="Прямоугольник 15"/>
            <p:cNvSpPr/>
            <p:nvPr/>
          </p:nvSpPr>
          <p:spPr>
            <a:xfrm>
              <a:off x="1469877" y="1367327"/>
              <a:ext cx="760575" cy="256374"/>
            </a:xfrm>
            <a:prstGeom prst="rect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7" name="Прямая соединительная линия 16"/>
            <p:cNvCxnSpPr>
              <a:stCxn id="16" idx="0"/>
              <a:endCxn id="16" idx="2"/>
            </p:cNvCxnSpPr>
            <p:nvPr/>
          </p:nvCxnSpPr>
          <p:spPr>
            <a:xfrm>
              <a:off x="1850165" y="1367327"/>
              <a:ext cx="0" cy="25637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Прямая со стрелкой 17"/>
          <p:cNvCxnSpPr>
            <a:endCxn id="10" idx="1"/>
          </p:cNvCxnSpPr>
          <p:nvPr/>
        </p:nvCxnSpPr>
        <p:spPr>
          <a:xfrm>
            <a:off x="3060835" y="2392858"/>
            <a:ext cx="659751" cy="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4379496" y="2392858"/>
            <a:ext cx="659751" cy="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5679416" y="2392858"/>
            <a:ext cx="659751" cy="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1830405" y="2375601"/>
            <a:ext cx="659751" cy="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7005588" y="2392858"/>
            <a:ext cx="659751" cy="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06942" y="2006269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first</a:t>
            </a:r>
            <a:endParaRPr lang="ru-RU" b="1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7681204" y="219093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null</a:t>
            </a:r>
            <a:endParaRPr lang="ru-RU" b="1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2754341" y="18216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</a:t>
            </a:r>
            <a:endParaRPr lang="ru-RU" b="1" i="1" dirty="0"/>
          </a:p>
        </p:txBody>
      </p:sp>
      <p:cxnSp>
        <p:nvCxnSpPr>
          <p:cNvPr id="27" name="Прямая со стрелкой 26"/>
          <p:cNvCxnSpPr/>
          <p:nvPr/>
        </p:nvCxnSpPr>
        <p:spPr>
          <a:xfrm>
            <a:off x="3060834" y="2039359"/>
            <a:ext cx="659751" cy="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91855" y="1838860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</a:t>
            </a:r>
            <a:r>
              <a:rPr lang="en-US" b="1" i="1" dirty="0" smtClean="0"/>
              <a:t>=</a:t>
            </a:r>
            <a:r>
              <a:rPr lang="en-US" b="1" i="1" dirty="0" err="1" smtClean="0"/>
              <a:t>p.link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2929784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1" y="135110"/>
            <a:ext cx="10216413" cy="940464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solidFill>
                  <a:srgbClr val="002060"/>
                </a:solidFill>
              </a:rPr>
              <a:t>РАСПРЕДЕЛЕНИЕ АДРЕСНОГО ПРОСТРАНСТВА ОП</a:t>
            </a:r>
            <a:endParaRPr lang="ru-RU" sz="3600" b="1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63584" y="1075574"/>
            <a:ext cx="6167480" cy="3929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 smtClean="0"/>
              <a:t>Распределение рабочего пространства оперативной памяти не является жестким, а происходит во время выполнения программы.</a:t>
            </a:r>
          </a:p>
          <a:p>
            <a:pPr marL="0" indent="0">
              <a:buNone/>
            </a:pPr>
            <a:r>
              <a:rPr lang="ru-RU" sz="2000" b="1" dirty="0"/>
              <a:t>Стек – это область памяти, которая сохраняет данные по принципу:  </a:t>
            </a:r>
            <a:r>
              <a:rPr lang="ru-RU" sz="2000" b="1" dirty="0" smtClean="0"/>
              <a:t>«последним </a:t>
            </a:r>
            <a:r>
              <a:rPr lang="ru-RU" sz="2000" b="1" dirty="0"/>
              <a:t>пришел – первым </a:t>
            </a:r>
            <a:r>
              <a:rPr lang="ru-RU" sz="2000" b="1" dirty="0" smtClean="0"/>
              <a:t>вышел» </a:t>
            </a:r>
            <a:r>
              <a:rPr lang="ru-RU" sz="2000" b="1" dirty="0"/>
              <a:t>(</a:t>
            </a:r>
            <a:r>
              <a:rPr lang="ru-RU" sz="2000" b="1" i="1" dirty="0"/>
              <a:t>LIFO – </a:t>
            </a:r>
            <a:r>
              <a:rPr lang="ru-RU" sz="2000" b="1" i="1" dirty="0" err="1"/>
              <a:t>Last</a:t>
            </a:r>
            <a:r>
              <a:rPr lang="ru-RU" sz="2000" b="1" i="1" dirty="0"/>
              <a:t> </a:t>
            </a:r>
            <a:r>
              <a:rPr lang="ru-RU" sz="2000" b="1" i="1" dirty="0" err="1"/>
              <a:t>Input</a:t>
            </a:r>
            <a:r>
              <a:rPr lang="ru-RU" sz="2000" b="1" i="1" dirty="0"/>
              <a:t> </a:t>
            </a:r>
            <a:r>
              <a:rPr lang="ru-RU" sz="2000" b="1" i="1" dirty="0" err="1"/>
              <a:t>First</a:t>
            </a:r>
            <a:r>
              <a:rPr lang="ru-RU" sz="2000" b="1" i="1" dirty="0"/>
              <a:t> </a:t>
            </a:r>
            <a:r>
              <a:rPr lang="ru-RU" sz="2000" b="1" i="1" dirty="0" err="1"/>
              <a:t>Output</a:t>
            </a:r>
            <a:r>
              <a:rPr lang="ru-RU" sz="2000" b="1" dirty="0"/>
              <a:t>). </a:t>
            </a:r>
            <a:endParaRPr lang="ru-RU" sz="2000" b="1" dirty="0" smtClean="0"/>
          </a:p>
          <a:p>
            <a:pPr marL="0" indent="0">
              <a:buNone/>
            </a:pPr>
            <a:r>
              <a:rPr lang="ru-RU" sz="2000" b="1" dirty="0" smtClean="0"/>
              <a:t>Стек  </a:t>
            </a:r>
            <a:r>
              <a:rPr lang="ru-RU" sz="2000" b="1" dirty="0"/>
              <a:t>предназначен для хранения данных значимых типов, а также для передачи параметров при выполнении методов. </a:t>
            </a:r>
            <a:endParaRPr lang="ru-RU" sz="2000" b="1" dirty="0" smtClean="0"/>
          </a:p>
          <a:p>
            <a:pPr marL="0" indent="0">
              <a:buNone/>
            </a:pPr>
            <a:r>
              <a:rPr lang="ru-RU" sz="2000" b="1" dirty="0" smtClean="0"/>
              <a:t>Доступ </a:t>
            </a:r>
            <a:r>
              <a:rPr lang="ru-RU" sz="2000" b="1" dirty="0"/>
              <a:t>к элементам хранения переменных, находящихся в стеке, осуществляется по именам переменных. </a:t>
            </a:r>
            <a:endParaRPr lang="ru-RU" sz="2000" b="1" dirty="0" smtClean="0"/>
          </a:p>
        </p:txBody>
      </p:sp>
      <p:sp>
        <p:nvSpPr>
          <p:cNvPr id="90" name="Прямоугольник 89"/>
          <p:cNvSpPr/>
          <p:nvPr/>
        </p:nvSpPr>
        <p:spPr>
          <a:xfrm>
            <a:off x="920012" y="962526"/>
            <a:ext cx="3603857" cy="5538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2" name="Прямая соединительная линия 91"/>
          <p:cNvCxnSpPr/>
          <p:nvPr/>
        </p:nvCxnSpPr>
        <p:spPr>
          <a:xfrm>
            <a:off x="908375" y="5824654"/>
            <a:ext cx="3603857" cy="9625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/>
          <p:nvPr/>
        </p:nvCxnSpPr>
        <p:spPr>
          <a:xfrm>
            <a:off x="908375" y="5218262"/>
            <a:ext cx="3603857" cy="9625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/>
        </p:nvCxnSpPr>
        <p:spPr>
          <a:xfrm>
            <a:off x="908376" y="4545622"/>
            <a:ext cx="3603857" cy="9625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/>
          <p:cNvCxnSpPr/>
          <p:nvPr/>
        </p:nvCxnSpPr>
        <p:spPr>
          <a:xfrm>
            <a:off x="908377" y="3969004"/>
            <a:ext cx="3603857" cy="9625"/>
          </a:xfrm>
          <a:prstGeom prst="line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единительная линия 95"/>
          <p:cNvCxnSpPr/>
          <p:nvPr/>
        </p:nvCxnSpPr>
        <p:spPr>
          <a:xfrm>
            <a:off x="908377" y="3440890"/>
            <a:ext cx="3603857" cy="9625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/>
          <p:cNvCxnSpPr/>
          <p:nvPr/>
        </p:nvCxnSpPr>
        <p:spPr>
          <a:xfrm>
            <a:off x="920012" y="2880832"/>
            <a:ext cx="3603857" cy="9625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/>
          <p:cNvCxnSpPr/>
          <p:nvPr/>
        </p:nvCxnSpPr>
        <p:spPr>
          <a:xfrm>
            <a:off x="920013" y="1658705"/>
            <a:ext cx="3603857" cy="9625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единительная линия 98"/>
          <p:cNvCxnSpPr/>
          <p:nvPr/>
        </p:nvCxnSpPr>
        <p:spPr>
          <a:xfrm>
            <a:off x="920012" y="2354224"/>
            <a:ext cx="3603857" cy="9625"/>
          </a:xfrm>
          <a:prstGeom prst="line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508018" y="5930424"/>
            <a:ext cx="2404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СИСТЕМНАЯ </a:t>
            </a:r>
            <a:r>
              <a:rPr lang="ru-RU" b="1" dirty="0" smtClean="0"/>
              <a:t>ОБЛАСТЬ</a:t>
            </a:r>
            <a:endParaRPr lang="ru-RU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1044685" y="5341937"/>
            <a:ext cx="3331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/>
              <a:t>ИСПОЛНЯЕМЫЙ КОД ПРОГРАММЫ</a:t>
            </a:r>
            <a:endParaRPr lang="ru-RU" sz="16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1044685" y="4621495"/>
            <a:ext cx="3319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/>
              <a:t>ЗАГРУЖАЕМЫЕ ДИНАМИЧЕСКИЕ БИБЛИОТЕКИ</a:t>
            </a:r>
            <a:endParaRPr lang="ru-RU" sz="16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1402028" y="4074774"/>
            <a:ext cx="2510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/>
              <a:t>СВОБОДНАЯ ЧАСТЬ СТЕКА</a:t>
            </a:r>
            <a:endParaRPr lang="ru-RU" sz="16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1402028" y="3527133"/>
            <a:ext cx="2736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/>
              <a:t>ЗАПОЛНЕННАЯ ЧАСТЬ СТЕКА</a:t>
            </a:r>
            <a:endParaRPr lang="ru-RU" sz="1600" b="1" dirty="0"/>
          </a:p>
        </p:txBody>
      </p:sp>
      <p:cxnSp>
        <p:nvCxnSpPr>
          <p:cNvPr id="108" name="Прямая соединительная линия 107"/>
          <p:cNvCxnSpPr/>
          <p:nvPr/>
        </p:nvCxnSpPr>
        <p:spPr>
          <a:xfrm>
            <a:off x="4516254" y="3443075"/>
            <a:ext cx="4503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/>
          <p:cNvCxnSpPr/>
          <p:nvPr/>
        </p:nvCxnSpPr>
        <p:spPr>
          <a:xfrm>
            <a:off x="4502607" y="4555247"/>
            <a:ext cx="4503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/>
          <p:cNvCxnSpPr/>
          <p:nvPr/>
        </p:nvCxnSpPr>
        <p:spPr>
          <a:xfrm>
            <a:off x="4535504" y="1668330"/>
            <a:ext cx="4503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единительная линия 110"/>
          <p:cNvCxnSpPr/>
          <p:nvPr/>
        </p:nvCxnSpPr>
        <p:spPr>
          <a:xfrm>
            <a:off x="4525879" y="2890457"/>
            <a:ext cx="4503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/>
          <p:nvPr/>
        </p:nvCxnSpPr>
        <p:spPr>
          <a:xfrm>
            <a:off x="4727798" y="1668330"/>
            <a:ext cx="13647" cy="121250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/>
          <p:cNvCxnSpPr/>
          <p:nvPr/>
        </p:nvCxnSpPr>
        <p:spPr>
          <a:xfrm>
            <a:off x="4707433" y="3440890"/>
            <a:ext cx="2305" cy="110473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406958" y="1831437"/>
            <a:ext cx="2437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/>
              <a:t>СВОБОДНАЯ ЧАСТЬ КУЧИ</a:t>
            </a:r>
            <a:endParaRPr lang="ru-RU" sz="16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1209738" y="2467166"/>
            <a:ext cx="2663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/>
              <a:t>ЗАПОЛНЕННАЯ ЧАСТЬ КУЧИ</a:t>
            </a:r>
            <a:endParaRPr lang="ru-RU" sz="16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1623641" y="1139186"/>
            <a:ext cx="2404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СИСТЕМНАЯ ОБЛАСТЬ</a:t>
            </a:r>
            <a:endParaRPr lang="ru-RU" b="1" dirty="0"/>
          </a:p>
        </p:txBody>
      </p:sp>
      <p:cxnSp>
        <p:nvCxnSpPr>
          <p:cNvPr id="120" name="Прямая со стрелкой 119"/>
          <p:cNvCxnSpPr/>
          <p:nvPr/>
        </p:nvCxnSpPr>
        <p:spPr>
          <a:xfrm flipV="1">
            <a:off x="4028210" y="2000714"/>
            <a:ext cx="0" cy="635729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/>
          <p:cNvCxnSpPr/>
          <p:nvPr/>
        </p:nvCxnSpPr>
        <p:spPr>
          <a:xfrm>
            <a:off x="4138483" y="3731581"/>
            <a:ext cx="0" cy="681747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765761" y="3759107"/>
            <a:ext cx="609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/>
              <a:t>СТЕК</a:t>
            </a:r>
            <a:endParaRPr lang="ru-RU" sz="16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4760695" y="2105304"/>
            <a:ext cx="653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/>
              <a:t>КУЧА</a:t>
            </a:r>
            <a:endParaRPr lang="ru-RU" sz="1600" b="1" dirty="0"/>
          </a:p>
        </p:txBody>
      </p:sp>
      <p:sp>
        <p:nvSpPr>
          <p:cNvPr id="127" name="Овал 126"/>
          <p:cNvSpPr/>
          <p:nvPr/>
        </p:nvSpPr>
        <p:spPr>
          <a:xfrm>
            <a:off x="5553777" y="5206270"/>
            <a:ext cx="2136808" cy="6280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Имя объекта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28" name="Прямоугольник 127"/>
          <p:cNvSpPr/>
          <p:nvPr/>
        </p:nvSpPr>
        <p:spPr>
          <a:xfrm>
            <a:off x="8903369" y="5211082"/>
            <a:ext cx="2146433" cy="618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Значения полей объекта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29" name="Стрелка вправо 128"/>
          <p:cNvSpPr/>
          <p:nvPr/>
        </p:nvSpPr>
        <p:spPr>
          <a:xfrm>
            <a:off x="7690585" y="5426575"/>
            <a:ext cx="1212784" cy="169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TextBox 129"/>
          <p:cNvSpPr txBox="1"/>
          <p:nvPr/>
        </p:nvSpPr>
        <p:spPr>
          <a:xfrm>
            <a:off x="7539581" y="4782538"/>
            <a:ext cx="1497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Статическая связь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188219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4778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solidFill>
                  <a:srgbClr val="002060"/>
                </a:solidFill>
              </a:rPr>
              <a:t>УПРАВЛЯЕМАЯ КУЧА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43275" y="1029904"/>
            <a:ext cx="10693667" cy="54671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b="1" dirty="0" smtClean="0"/>
              <a:t>Возможность доступа к данным метода после завершения его работы реализуется в случае, если память </a:t>
            </a:r>
            <a:r>
              <a:rPr lang="ru-RU" sz="2400" b="1" dirty="0"/>
              <a:t>для переменных ссылочных типов явным образом запрашивается операцией </a:t>
            </a:r>
            <a:r>
              <a:rPr lang="ru-RU" sz="2400" b="1" i="1" dirty="0" err="1" smtClean="0">
                <a:solidFill>
                  <a:srgbClr val="002060"/>
                </a:solidFill>
              </a:rPr>
              <a:t>new</a:t>
            </a:r>
            <a:r>
              <a:rPr lang="ru-RU" sz="2400" b="1" i="1" dirty="0" smtClean="0"/>
              <a:t>.</a:t>
            </a:r>
          </a:p>
          <a:p>
            <a:pPr marL="0" indent="0">
              <a:buNone/>
            </a:pPr>
            <a:r>
              <a:rPr lang="ru-RU" sz="2400" b="1" dirty="0"/>
              <a:t>Для размещения переменных при этом используется управляемая куча (</a:t>
            </a:r>
            <a:r>
              <a:rPr lang="ru-RU" sz="2400" b="1" i="1" dirty="0" err="1">
                <a:solidFill>
                  <a:srgbClr val="002060"/>
                </a:solidFill>
              </a:rPr>
              <a:t>managed</a:t>
            </a:r>
            <a:r>
              <a:rPr lang="ru-RU" sz="2400" b="1" i="1" dirty="0">
                <a:solidFill>
                  <a:srgbClr val="002060"/>
                </a:solidFill>
              </a:rPr>
              <a:t> </a:t>
            </a:r>
            <a:r>
              <a:rPr lang="ru-RU" sz="2400" b="1" i="1" dirty="0" err="1">
                <a:solidFill>
                  <a:srgbClr val="002060"/>
                </a:solidFill>
              </a:rPr>
              <a:t>heap</a:t>
            </a:r>
            <a:r>
              <a:rPr lang="ru-RU" sz="2400" b="1" dirty="0"/>
              <a:t>). </a:t>
            </a:r>
            <a:endParaRPr lang="ru-RU" sz="2400" b="1" dirty="0" smtClean="0"/>
          </a:p>
          <a:p>
            <a:pPr marL="0" indent="0">
              <a:buNone/>
            </a:pPr>
            <a:r>
              <a:rPr lang="ru-RU" sz="2400" b="1" dirty="0"/>
              <a:t>С помощью этой операции можно создавать объекты как ссылочных, так и значимых </a:t>
            </a:r>
            <a:r>
              <a:rPr lang="ru-RU" sz="2400" b="1" dirty="0" smtClean="0"/>
              <a:t>типов:</a:t>
            </a:r>
          </a:p>
          <a:p>
            <a:pPr marL="1165225" indent="0">
              <a:buNone/>
            </a:pPr>
            <a:r>
              <a:rPr lang="ru-RU" sz="2400" b="1" i="1" dirty="0" err="1">
                <a:solidFill>
                  <a:srgbClr val="002060"/>
                </a:solidFill>
              </a:rPr>
              <a:t>int</a:t>
            </a:r>
            <a:r>
              <a:rPr lang="ru-RU" sz="2400" b="1" i="1" dirty="0">
                <a:solidFill>
                  <a:srgbClr val="002060"/>
                </a:solidFill>
              </a:rPr>
              <a:t> i = </a:t>
            </a:r>
            <a:r>
              <a:rPr lang="ru-RU" sz="2400" b="1" i="1" dirty="0" err="1">
                <a:solidFill>
                  <a:srgbClr val="002060"/>
                </a:solidFill>
              </a:rPr>
              <a:t>new</a:t>
            </a:r>
            <a:r>
              <a:rPr lang="ru-RU" sz="2400" b="1" i="1" dirty="0">
                <a:solidFill>
                  <a:srgbClr val="002060"/>
                </a:solidFill>
              </a:rPr>
              <a:t> </a:t>
            </a:r>
            <a:r>
              <a:rPr lang="ru-RU" sz="2400" b="1" i="1" dirty="0" err="1">
                <a:solidFill>
                  <a:srgbClr val="002060"/>
                </a:solidFill>
              </a:rPr>
              <a:t>int</a:t>
            </a:r>
            <a:r>
              <a:rPr lang="ru-RU" sz="2400" b="1" i="1" dirty="0">
                <a:solidFill>
                  <a:srgbClr val="002060"/>
                </a:solidFill>
              </a:rPr>
              <a:t>(); </a:t>
            </a:r>
            <a:endParaRPr lang="ru-RU" sz="2400" b="1" i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ru-RU" sz="2400" b="1" i="1" dirty="0"/>
              <a:t>Объекты ссылочного типа формируются только с помощью операции </a:t>
            </a:r>
            <a:r>
              <a:rPr lang="ru-RU" sz="2400" b="1" i="1" dirty="0" err="1" smtClean="0">
                <a:solidFill>
                  <a:srgbClr val="002060"/>
                </a:solidFill>
              </a:rPr>
              <a:t>new</a:t>
            </a:r>
            <a:r>
              <a:rPr lang="ru-RU" sz="2400" b="1" i="1" dirty="0" smtClean="0">
                <a:solidFill>
                  <a:srgbClr val="002060"/>
                </a:solidFill>
              </a:rPr>
              <a:t>, </a:t>
            </a:r>
            <a:r>
              <a:rPr lang="ru-RU" sz="2400" b="1" i="1" dirty="0"/>
              <a:t>а переменные значимого типа чаще всего формируются с помощью объявления</a:t>
            </a:r>
            <a:r>
              <a:rPr lang="ru-RU" sz="2400" b="1" i="1" dirty="0" smtClean="0"/>
              <a:t>.</a:t>
            </a:r>
          </a:p>
          <a:p>
            <a:pPr marL="0" indent="0">
              <a:buNone/>
            </a:pPr>
            <a:r>
              <a:rPr lang="ru-RU" sz="2400" b="1" dirty="0"/>
              <a:t>Для </a:t>
            </a:r>
            <a:r>
              <a:rPr lang="ru-RU" sz="2400" b="1" i="1" dirty="0"/>
              <a:t>создания объекта ссылочного типа</a:t>
            </a:r>
            <a:r>
              <a:rPr lang="ru-RU" sz="2400" b="1" dirty="0"/>
              <a:t> необходимо, прежде всего, объявить </a:t>
            </a:r>
            <a:r>
              <a:rPr lang="ru-RU" sz="2400" b="1" i="1" dirty="0">
                <a:solidFill>
                  <a:srgbClr val="002060"/>
                </a:solidFill>
              </a:rPr>
              <a:t>ссылку</a:t>
            </a:r>
            <a:r>
              <a:rPr lang="ru-RU" sz="2400" b="1" dirty="0"/>
              <a:t>. </a:t>
            </a:r>
            <a:endParaRPr lang="ru-RU" sz="2400" b="1" dirty="0" smtClean="0"/>
          </a:p>
          <a:p>
            <a:pPr marL="0" indent="0">
              <a:buNone/>
            </a:pPr>
            <a:r>
              <a:rPr lang="ru-RU" sz="2400" b="1" dirty="0" smtClean="0"/>
              <a:t>Память </a:t>
            </a:r>
            <a:r>
              <a:rPr lang="ru-RU" sz="2400" b="1" dirty="0"/>
              <a:t>для элемента хранения ссылки (4 байта) выделяется в стеке</a:t>
            </a:r>
            <a:r>
              <a:rPr lang="ru-RU" sz="2400" b="1" dirty="0" smtClean="0"/>
              <a:t>.</a:t>
            </a:r>
          </a:p>
          <a:p>
            <a:pPr marL="0" indent="0">
              <a:buNone/>
            </a:pPr>
            <a:r>
              <a:rPr lang="ru-RU" sz="2400" b="1" dirty="0" smtClean="0"/>
              <a:t>По </a:t>
            </a:r>
            <a:r>
              <a:rPr lang="ru-RU" sz="2400" b="1" dirty="0"/>
              <a:t>умолчанию ссылка инициализируется значением </a:t>
            </a:r>
            <a:r>
              <a:rPr lang="ru-RU" sz="2400" b="1" i="1" dirty="0" err="1">
                <a:solidFill>
                  <a:srgbClr val="002060"/>
                </a:solidFill>
              </a:rPr>
              <a:t>null</a:t>
            </a:r>
            <a:r>
              <a:rPr lang="ru-RU" sz="2400" b="1" dirty="0"/>
              <a:t>. </a:t>
            </a:r>
          </a:p>
          <a:p>
            <a:pPr marL="0" indent="0">
              <a:buNone/>
            </a:pPr>
            <a:endParaRPr lang="ru-RU" sz="24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950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7128" y="957130"/>
            <a:ext cx="10396671" cy="5219833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При выполнении операции </a:t>
            </a:r>
            <a:r>
              <a:rPr lang="ru-RU" b="1" i="1" dirty="0" err="1">
                <a:solidFill>
                  <a:srgbClr val="002060"/>
                </a:solidFill>
              </a:rPr>
              <a:t>new</a:t>
            </a:r>
            <a:r>
              <a:rPr lang="ru-RU" b="1" dirty="0"/>
              <a:t> производятся следующие действия:  </a:t>
            </a:r>
          </a:p>
          <a:p>
            <a:pPr lvl="0" fontAlgn="base">
              <a:buFont typeface="Wingdings" panose="05000000000000000000" pitchFamily="2" charset="2"/>
              <a:buChar char="Ø"/>
            </a:pPr>
            <a:r>
              <a:rPr lang="ru-RU" b="1" dirty="0" smtClean="0"/>
              <a:t> выделяется </a:t>
            </a:r>
            <a:r>
              <a:rPr lang="ru-RU" b="1" dirty="0"/>
              <a:t>необходимый объем памяти (для ссылочных типов в куче, для значимых в стеке);  </a:t>
            </a:r>
          </a:p>
          <a:p>
            <a:pPr lvl="0" fontAlgn="base">
              <a:buFont typeface="Wingdings" panose="05000000000000000000" pitchFamily="2" charset="2"/>
              <a:buChar char="Ø"/>
            </a:pPr>
            <a:r>
              <a:rPr lang="ru-RU" b="1" dirty="0" smtClean="0"/>
              <a:t> значение </a:t>
            </a:r>
            <a:r>
              <a:rPr lang="ru-RU" b="1" dirty="0"/>
              <a:t>ссылки устанавливается равным адресу выделенной области памяти; </a:t>
            </a:r>
          </a:p>
          <a:p>
            <a:pPr lvl="0" fontAlgn="base">
              <a:buFont typeface="Wingdings" panose="05000000000000000000" pitchFamily="2" charset="2"/>
              <a:buChar char="Ø"/>
            </a:pPr>
            <a:r>
              <a:rPr lang="ru-RU" b="1" dirty="0" smtClean="0"/>
              <a:t> вызывается </a:t>
            </a:r>
            <a:r>
              <a:rPr lang="ru-RU" b="1" dirty="0"/>
              <a:t>конструктор по </a:t>
            </a:r>
            <a:r>
              <a:rPr lang="ru-RU" b="1" dirty="0" smtClean="0"/>
              <a:t>умолчанию (метод</a:t>
            </a:r>
            <a:r>
              <a:rPr lang="ru-RU" b="1" dirty="0"/>
              <a:t>, с помощью которого инициализируется </a:t>
            </a:r>
            <a:r>
              <a:rPr lang="ru-RU" b="1" dirty="0" smtClean="0"/>
              <a:t>объект) и переменной </a:t>
            </a:r>
            <a:r>
              <a:rPr lang="ru-RU" b="1" dirty="0"/>
              <a:t>значимого типа присваивается значение по умолчанию, которое равно нулю соответствующего </a:t>
            </a:r>
            <a:r>
              <a:rPr lang="ru-RU" b="1" dirty="0" smtClean="0"/>
              <a:t>типа (для </a:t>
            </a:r>
            <a:r>
              <a:rPr lang="ru-RU" b="1" dirty="0"/>
              <a:t>ссылочных типов конструктор по умолчанию инициализирует значениями по умолчанию все поля </a:t>
            </a:r>
            <a:r>
              <a:rPr lang="ru-RU" b="1" dirty="0" smtClean="0"/>
              <a:t>объекта).  </a:t>
            </a:r>
            <a:endParaRPr lang="ru-RU" b="1" dirty="0"/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288214"/>
            <a:ext cx="10515600" cy="668916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solidFill>
                  <a:srgbClr val="002060"/>
                </a:solidFill>
              </a:rPr>
              <a:t>УПРАВЛЯЕМАЯ КУЧА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199" y="288214"/>
            <a:ext cx="10515600" cy="668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 smtClean="0">
                <a:solidFill>
                  <a:srgbClr val="002060"/>
                </a:solidFill>
              </a:rPr>
              <a:t>УПРАВЛЯЕМАЯ КУЧА</a:t>
            </a:r>
            <a:endParaRPr lang="ru-RU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43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59129"/>
            <a:ext cx="10515600" cy="49800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</a:rPr>
              <a:t>УПРАВЛЯЕМАЯ КУЧА</a:t>
            </a:r>
            <a:br>
              <a:rPr lang="ru-RU" b="1" dirty="0">
                <a:solidFill>
                  <a:srgbClr val="002060"/>
                </a:solidFill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766" y="871671"/>
            <a:ext cx="10371034" cy="53052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При идентификации с помощью ссылки существует статическая связь между именем ссылки и элементом хранения ссылки</a:t>
            </a:r>
            <a:r>
              <a:rPr lang="ru-RU" sz="2400" b="1" dirty="0" smtClean="0"/>
              <a:t>.</a:t>
            </a:r>
          </a:p>
          <a:p>
            <a:pPr marL="0" indent="0">
              <a:buNone/>
            </a:pPr>
            <a:r>
              <a:rPr lang="ru-RU" sz="2400" b="1" dirty="0" smtClean="0"/>
              <a:t>Между </a:t>
            </a:r>
            <a:r>
              <a:rPr lang="ru-RU" sz="2400" b="1" dirty="0"/>
              <a:t>элементом хранения ссылки и тем объектом, на который она указывает, устанавливается динамическая </a:t>
            </a:r>
            <a:r>
              <a:rPr lang="ru-RU" sz="2400" b="1" dirty="0" smtClean="0"/>
              <a:t>связь.</a:t>
            </a:r>
          </a:p>
          <a:p>
            <a:pPr marL="0" indent="0">
              <a:buNone/>
            </a:pPr>
            <a:endParaRPr lang="ru-RU" sz="2400" b="1" dirty="0"/>
          </a:p>
          <a:p>
            <a:pPr marL="0" indent="0">
              <a:buNone/>
            </a:pPr>
            <a:endParaRPr lang="ru-RU" sz="2400" b="1" dirty="0" smtClean="0"/>
          </a:p>
          <a:p>
            <a:pPr marL="0" indent="0">
              <a:buNone/>
            </a:pPr>
            <a:endParaRPr lang="ru-RU" sz="2400" b="1" dirty="0"/>
          </a:p>
          <a:p>
            <a:pPr marL="0" indent="0">
              <a:buNone/>
            </a:pPr>
            <a:r>
              <a:rPr lang="ru-RU" sz="2000" b="1" dirty="0"/>
              <a:t>Чтобы найти местоположение в куче для нового объекта, исполняющая система .NET реализует метод </a:t>
            </a:r>
            <a:r>
              <a:rPr lang="ru-RU" sz="2000" b="1" dirty="0" smtClean="0"/>
              <a:t>«первого подходящего»:</a:t>
            </a:r>
          </a:p>
          <a:p>
            <a:pPr marL="358775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000" b="1" dirty="0"/>
              <a:t> </a:t>
            </a:r>
            <a:r>
              <a:rPr lang="ru-RU" sz="2000" b="1" dirty="0" smtClean="0"/>
              <a:t>просматривает </a:t>
            </a:r>
            <a:r>
              <a:rPr lang="ru-RU" sz="2000" b="1" dirty="0"/>
              <a:t>кучу, </a:t>
            </a:r>
            <a:endParaRPr lang="ru-RU" sz="2000" b="1" dirty="0" smtClean="0"/>
          </a:p>
          <a:p>
            <a:pPr marL="358775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000" b="1" dirty="0"/>
              <a:t> </a:t>
            </a:r>
            <a:r>
              <a:rPr lang="ru-RU" sz="2000" b="1" dirty="0" smtClean="0"/>
              <a:t>находит </a:t>
            </a:r>
            <a:r>
              <a:rPr lang="ru-RU" sz="2000" b="1" dirty="0"/>
              <a:t>первый встретившийся непрерывный блок, размер которого не меньше требуемого, </a:t>
            </a:r>
            <a:endParaRPr lang="ru-RU" sz="2000" b="1" dirty="0" smtClean="0"/>
          </a:p>
          <a:p>
            <a:pPr marL="358775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000" b="1" dirty="0"/>
              <a:t> </a:t>
            </a:r>
            <a:r>
              <a:rPr lang="ru-RU" sz="2000" b="1" dirty="0" smtClean="0"/>
              <a:t>занимает </a:t>
            </a:r>
            <a:r>
              <a:rPr lang="ru-RU" sz="2000" b="1" dirty="0"/>
              <a:t>необходимое количество байтов</a:t>
            </a:r>
          </a:p>
        </p:txBody>
      </p:sp>
      <p:sp>
        <p:nvSpPr>
          <p:cNvPr id="4" name="Овал 3"/>
          <p:cNvSpPr/>
          <p:nvPr/>
        </p:nvSpPr>
        <p:spPr>
          <a:xfrm>
            <a:off x="1537254" y="2939036"/>
            <a:ext cx="2136808" cy="6280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Имя ссылки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664655" y="2939036"/>
            <a:ext cx="2146433" cy="618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Значение ссылки на объект (адрес)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3441983" y="3163589"/>
            <a:ext cx="1212784" cy="169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3325457" y="2516101"/>
            <a:ext cx="1497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Статическая связь</a:t>
            </a:r>
            <a:endParaRPr lang="ru-RU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797917" y="2939036"/>
            <a:ext cx="2146433" cy="618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Объект (значения полей объекта)</a:t>
            </a:r>
          </a:p>
        </p:txBody>
      </p:sp>
      <p:sp>
        <p:nvSpPr>
          <p:cNvPr id="10" name="Стрелка вправо 9"/>
          <p:cNvSpPr/>
          <p:nvPr/>
        </p:nvSpPr>
        <p:spPr>
          <a:xfrm>
            <a:off x="3441983" y="3163588"/>
            <a:ext cx="1212784" cy="169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>
            <a:off x="6698111" y="3190648"/>
            <a:ext cx="1212784" cy="169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6355580" y="2516101"/>
            <a:ext cx="1788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Динамическая связь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666261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18433" y="2085730"/>
            <a:ext cx="5012820" cy="3537959"/>
          </a:xfrm>
        </p:spPr>
        <p:txBody>
          <a:bodyPr/>
          <a:lstStyle/>
          <a:p>
            <a:pPr marL="0" indent="0">
              <a:buNone/>
            </a:pPr>
            <a:r>
              <a:rPr lang="ru-RU" b="1" i="1" dirty="0"/>
              <a:t> </a:t>
            </a:r>
            <a:r>
              <a:rPr lang="en-US" sz="2400" b="1" i="1" dirty="0">
                <a:solidFill>
                  <a:srgbClr val="002060"/>
                </a:solidFill>
              </a:rPr>
              <a:t>MyClass1 ob1 = new MyClass1(); </a:t>
            </a:r>
            <a:endParaRPr lang="ru-RU" sz="2400" b="1" i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b="1" i="1" dirty="0" smtClean="0">
                <a:solidFill>
                  <a:srgbClr val="002060"/>
                </a:solidFill>
              </a:rPr>
              <a:t>MyClass2 </a:t>
            </a:r>
            <a:r>
              <a:rPr lang="en-US" sz="2400" b="1" i="1" dirty="0">
                <a:solidFill>
                  <a:srgbClr val="002060"/>
                </a:solidFill>
              </a:rPr>
              <a:t>ob2 = new MyClass2(); </a:t>
            </a:r>
            <a:endParaRPr lang="ru-RU" sz="2400" b="1" i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b="1" i="1" dirty="0">
                <a:solidFill>
                  <a:srgbClr val="002060"/>
                </a:solidFill>
              </a:rPr>
              <a:t>MyClass3 ob3 = new MyClass3(); </a:t>
            </a:r>
            <a:endParaRPr lang="ru-RU" sz="2400" b="1" i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b="1" i="1" dirty="0">
                <a:solidFill>
                  <a:srgbClr val="002060"/>
                </a:solidFill>
              </a:rPr>
              <a:t>MyClass4 ob4 = new MyClass4(); </a:t>
            </a:r>
            <a:endParaRPr lang="ru-RU" sz="2400" b="1" i="1" dirty="0">
              <a:solidFill>
                <a:srgbClr val="002060"/>
              </a:solidFill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452926"/>
            <a:ext cx="10515600" cy="42729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200" b="1" dirty="0">
                <a:solidFill>
                  <a:srgbClr val="002060"/>
                </a:solidFill>
              </a:rPr>
              <a:t>УПРАВЛЯЕМАЯ КУЧА</a:t>
            </a:r>
            <a:r>
              <a:rPr lang="ru-RU" b="1" dirty="0">
                <a:solidFill>
                  <a:srgbClr val="002060"/>
                </a:solidFill>
              </a:rPr>
              <a:t/>
            </a:r>
            <a:br>
              <a:rPr lang="ru-RU" b="1" dirty="0">
                <a:solidFill>
                  <a:srgbClr val="002060"/>
                </a:solidFill>
              </a:rPr>
            </a:b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28045" y="880217"/>
            <a:ext cx="2948299" cy="45549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128045" y="4734370"/>
            <a:ext cx="2948299" cy="8546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1128045" y="3924244"/>
            <a:ext cx="2948299" cy="8546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1128044" y="3144852"/>
            <a:ext cx="2948299" cy="8546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1128043" y="2374006"/>
            <a:ext cx="2948299" cy="8546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Группа 13"/>
          <p:cNvGrpSpPr/>
          <p:nvPr/>
        </p:nvGrpSpPr>
        <p:grpSpPr>
          <a:xfrm>
            <a:off x="4162970" y="5108227"/>
            <a:ext cx="1294555" cy="461665"/>
            <a:chOff x="4162970" y="5127477"/>
            <a:chExt cx="1294555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4668253" y="5127477"/>
              <a:ext cx="7892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>
                  <a:solidFill>
                    <a:srgbClr val="002060"/>
                  </a:solidFill>
                </a:rPr>
                <a:t>ob1</a:t>
              </a:r>
              <a:endParaRPr lang="ru-RU" sz="2400" dirty="0"/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 flipH="1">
              <a:off x="4162970" y="5435125"/>
              <a:ext cx="505283" cy="0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Группа 14"/>
          <p:cNvGrpSpPr/>
          <p:nvPr/>
        </p:nvGrpSpPr>
        <p:grpSpPr>
          <a:xfrm>
            <a:off x="4162970" y="4432854"/>
            <a:ext cx="1294555" cy="461665"/>
            <a:chOff x="4162970" y="5127477"/>
            <a:chExt cx="1294555" cy="461665"/>
          </a:xfrm>
        </p:grpSpPr>
        <p:sp>
          <p:nvSpPr>
            <p:cNvPr id="16" name="TextBox 15"/>
            <p:cNvSpPr txBox="1"/>
            <p:nvPr/>
          </p:nvSpPr>
          <p:spPr>
            <a:xfrm>
              <a:off x="4668253" y="5127477"/>
              <a:ext cx="7892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 err="1" smtClean="0">
                  <a:solidFill>
                    <a:srgbClr val="002060"/>
                  </a:solidFill>
                </a:rPr>
                <a:t>ob</a:t>
              </a:r>
              <a:r>
                <a:rPr lang="ru-RU" sz="2400" b="1" i="1" dirty="0" smtClean="0">
                  <a:solidFill>
                    <a:srgbClr val="002060"/>
                  </a:solidFill>
                </a:rPr>
                <a:t>2</a:t>
              </a:r>
              <a:endParaRPr lang="ru-RU" sz="2400" dirty="0"/>
            </a:p>
          </p:txBody>
        </p:sp>
        <p:cxnSp>
          <p:nvCxnSpPr>
            <p:cNvPr id="17" name="Прямая со стрелкой 16"/>
            <p:cNvCxnSpPr/>
            <p:nvPr/>
          </p:nvCxnSpPr>
          <p:spPr>
            <a:xfrm flipH="1">
              <a:off x="4162970" y="5435125"/>
              <a:ext cx="505283" cy="0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>
            <a:off x="4162970" y="3623878"/>
            <a:ext cx="1294555" cy="461665"/>
            <a:chOff x="4162970" y="5127477"/>
            <a:chExt cx="1294555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4668253" y="5127477"/>
              <a:ext cx="7892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 err="1" smtClean="0">
                  <a:solidFill>
                    <a:srgbClr val="002060"/>
                  </a:solidFill>
                </a:rPr>
                <a:t>ob</a:t>
              </a:r>
              <a:r>
                <a:rPr lang="ru-RU" sz="2400" b="1" i="1" dirty="0" smtClean="0">
                  <a:solidFill>
                    <a:srgbClr val="002060"/>
                  </a:solidFill>
                </a:rPr>
                <a:t>3</a:t>
              </a:r>
              <a:endParaRPr lang="ru-RU" sz="2400" dirty="0"/>
            </a:p>
          </p:txBody>
        </p:sp>
        <p:cxnSp>
          <p:nvCxnSpPr>
            <p:cNvPr id="20" name="Прямая со стрелкой 19"/>
            <p:cNvCxnSpPr/>
            <p:nvPr/>
          </p:nvCxnSpPr>
          <p:spPr>
            <a:xfrm flipH="1">
              <a:off x="4162970" y="5435125"/>
              <a:ext cx="505283" cy="0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Группа 20"/>
          <p:cNvGrpSpPr/>
          <p:nvPr/>
        </p:nvGrpSpPr>
        <p:grpSpPr>
          <a:xfrm>
            <a:off x="4162970" y="2834541"/>
            <a:ext cx="1294555" cy="461665"/>
            <a:chOff x="4162970" y="5127477"/>
            <a:chExt cx="1294555" cy="461665"/>
          </a:xfrm>
        </p:grpSpPr>
        <p:sp>
          <p:nvSpPr>
            <p:cNvPr id="22" name="TextBox 21"/>
            <p:cNvSpPr txBox="1"/>
            <p:nvPr/>
          </p:nvSpPr>
          <p:spPr>
            <a:xfrm>
              <a:off x="4668253" y="5127477"/>
              <a:ext cx="7892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 err="1" smtClean="0">
                  <a:solidFill>
                    <a:srgbClr val="002060"/>
                  </a:solidFill>
                </a:rPr>
                <a:t>ob</a:t>
              </a:r>
              <a:r>
                <a:rPr lang="ru-RU" sz="2400" b="1" i="1" dirty="0" smtClean="0">
                  <a:solidFill>
                    <a:srgbClr val="002060"/>
                  </a:solidFill>
                </a:rPr>
                <a:t>4</a:t>
              </a:r>
              <a:endParaRPr lang="ru-RU" sz="2400" dirty="0"/>
            </a:p>
          </p:txBody>
        </p:sp>
        <p:cxnSp>
          <p:nvCxnSpPr>
            <p:cNvPr id="23" name="Прямая со стрелкой 22"/>
            <p:cNvCxnSpPr/>
            <p:nvPr/>
          </p:nvCxnSpPr>
          <p:spPr>
            <a:xfrm flipH="1">
              <a:off x="4162970" y="5435125"/>
              <a:ext cx="505283" cy="0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649002" y="2063881"/>
            <a:ext cx="2069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 smtClean="0">
                <a:solidFill>
                  <a:srgbClr val="002060"/>
                </a:solidFill>
              </a:rPr>
              <a:t>Указатель кучи</a:t>
            </a:r>
            <a:endParaRPr lang="ru-RU" sz="2400" dirty="0"/>
          </a:p>
        </p:txBody>
      </p:sp>
      <p:cxnSp>
        <p:nvCxnSpPr>
          <p:cNvPr id="26" name="Прямая со стрелкой 25"/>
          <p:cNvCxnSpPr/>
          <p:nvPr/>
        </p:nvCxnSpPr>
        <p:spPr>
          <a:xfrm flipH="1">
            <a:off x="4143720" y="2371529"/>
            <a:ext cx="505283" cy="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flipH="1">
            <a:off x="1694025" y="4858188"/>
            <a:ext cx="1653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>
                <a:solidFill>
                  <a:srgbClr val="002060"/>
                </a:solidFill>
              </a:rPr>
              <a:t>100 байт</a:t>
            </a:r>
          </a:p>
        </p:txBody>
      </p:sp>
      <p:sp>
        <p:nvSpPr>
          <p:cNvPr id="28" name="TextBox 27"/>
          <p:cNvSpPr txBox="1"/>
          <p:nvPr/>
        </p:nvSpPr>
        <p:spPr>
          <a:xfrm flipH="1">
            <a:off x="1694025" y="4102747"/>
            <a:ext cx="1653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 smtClean="0">
                <a:solidFill>
                  <a:srgbClr val="002060"/>
                </a:solidFill>
              </a:rPr>
              <a:t>200 </a:t>
            </a:r>
            <a:r>
              <a:rPr lang="ru-RU" sz="2400" b="1" i="1" dirty="0">
                <a:solidFill>
                  <a:srgbClr val="002060"/>
                </a:solidFill>
              </a:rPr>
              <a:t>байт</a:t>
            </a:r>
          </a:p>
        </p:txBody>
      </p:sp>
      <p:sp>
        <p:nvSpPr>
          <p:cNvPr id="29" name="TextBox 28"/>
          <p:cNvSpPr txBox="1"/>
          <p:nvPr/>
        </p:nvSpPr>
        <p:spPr>
          <a:xfrm flipH="1">
            <a:off x="1720518" y="3307988"/>
            <a:ext cx="1653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 smtClean="0">
                <a:solidFill>
                  <a:srgbClr val="002060"/>
                </a:solidFill>
              </a:rPr>
              <a:t>300 </a:t>
            </a:r>
            <a:r>
              <a:rPr lang="ru-RU" sz="2400" b="1" i="1" dirty="0">
                <a:solidFill>
                  <a:srgbClr val="002060"/>
                </a:solidFill>
              </a:rPr>
              <a:t>байт</a:t>
            </a:r>
          </a:p>
        </p:txBody>
      </p:sp>
      <p:sp>
        <p:nvSpPr>
          <p:cNvPr id="30" name="TextBox 29"/>
          <p:cNvSpPr txBox="1"/>
          <p:nvPr/>
        </p:nvSpPr>
        <p:spPr>
          <a:xfrm flipH="1">
            <a:off x="1720518" y="2537142"/>
            <a:ext cx="1653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 smtClean="0">
                <a:solidFill>
                  <a:srgbClr val="002060"/>
                </a:solidFill>
              </a:rPr>
              <a:t>400 </a:t>
            </a:r>
            <a:r>
              <a:rPr lang="ru-RU" sz="2400" b="1" i="1" dirty="0">
                <a:solidFill>
                  <a:srgbClr val="002060"/>
                </a:solidFill>
              </a:rPr>
              <a:t>байт</a:t>
            </a:r>
          </a:p>
        </p:txBody>
      </p:sp>
      <p:sp>
        <p:nvSpPr>
          <p:cNvPr id="31" name="TextBox 30"/>
          <p:cNvSpPr txBox="1"/>
          <p:nvPr/>
        </p:nvSpPr>
        <p:spPr>
          <a:xfrm flipH="1">
            <a:off x="1694025" y="1181537"/>
            <a:ext cx="2033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 smtClean="0">
                <a:solidFill>
                  <a:srgbClr val="002060"/>
                </a:solidFill>
              </a:rPr>
              <a:t>Свободная часть кучи</a:t>
            </a:r>
            <a:endParaRPr lang="ru-RU" sz="24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502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363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800" b="1" dirty="0">
                <a:solidFill>
                  <a:srgbClr val="002060"/>
                </a:solidFill>
              </a:rPr>
              <a:t>ДЕЙСТВИЯ НАД ССЫЛКАМИ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888764"/>
            <a:ext cx="10943122" cy="528819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ru-RU" sz="2400" b="1" i="1" dirty="0" smtClean="0">
                <a:solidFill>
                  <a:srgbClr val="002060"/>
                </a:solidFill>
              </a:rPr>
              <a:t>Присваивание ссылок</a:t>
            </a:r>
          </a:p>
          <a:p>
            <a:pPr marL="251142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b="1" dirty="0" smtClean="0"/>
              <a:t>Одной </a:t>
            </a:r>
            <a:r>
              <a:rPr lang="ru-RU" sz="2000" b="1" dirty="0"/>
              <a:t>переменной ссылочного типа можно </a:t>
            </a:r>
            <a:r>
              <a:rPr lang="ru-RU" sz="2000" b="1" i="1" dirty="0"/>
              <a:t>присвоить</a:t>
            </a:r>
            <a:r>
              <a:rPr lang="ru-RU" sz="2000" b="1" dirty="0"/>
              <a:t> значение другой переменной того же типа. </a:t>
            </a:r>
            <a:endParaRPr lang="ru-RU" sz="2000" b="1" dirty="0" smtClean="0"/>
          </a:p>
          <a:p>
            <a:pPr marL="251142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b="1" dirty="0" smtClean="0"/>
              <a:t>При </a:t>
            </a:r>
            <a:r>
              <a:rPr lang="ru-RU" sz="2000" b="1" dirty="0"/>
              <a:t>этом две различные переменные будут ссылаться на один и тот же объект в куче и, соответственно, открывать доступ к полям одного и того же объекта</a:t>
            </a:r>
            <a:r>
              <a:rPr lang="ru-RU" sz="2000" b="1" dirty="0" smtClean="0"/>
              <a:t>.</a:t>
            </a:r>
            <a:endParaRPr lang="en-US" sz="2000" b="1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ru-RU" sz="2400" b="1" i="1" dirty="0" smtClean="0">
                <a:solidFill>
                  <a:srgbClr val="002060"/>
                </a:solidFill>
              </a:rPr>
              <a:t>Сравнение ссылок</a:t>
            </a:r>
          </a:p>
          <a:p>
            <a:pPr marL="8731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b="1" dirty="0"/>
              <a:t>Две ссылки считаются равными, если они указывают на один и тот же объект или обе никуда не указывают (обе равны </a:t>
            </a:r>
            <a:r>
              <a:rPr lang="ru-RU" sz="2000" b="1" i="1" dirty="0" err="1">
                <a:solidFill>
                  <a:srgbClr val="002060"/>
                </a:solidFill>
              </a:rPr>
              <a:t>null</a:t>
            </a:r>
            <a:r>
              <a:rPr lang="ru-RU" sz="2000" b="1" dirty="0" smtClean="0"/>
              <a:t>): </a:t>
            </a:r>
          </a:p>
          <a:p>
            <a:pPr marL="170338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i="1" dirty="0" smtClean="0">
                <a:solidFill>
                  <a:srgbClr val="002060"/>
                </a:solidFill>
              </a:rPr>
              <a:t>If (</a:t>
            </a:r>
            <a:r>
              <a:rPr lang="en-US" sz="2000" b="1" i="1" dirty="0" err="1" smtClean="0">
                <a:solidFill>
                  <a:srgbClr val="002060"/>
                </a:solidFill>
              </a:rPr>
              <a:t>ob</a:t>
            </a:r>
            <a:r>
              <a:rPr lang="en-US" sz="2000" b="1" i="1" dirty="0" smtClean="0">
                <a:solidFill>
                  <a:srgbClr val="002060"/>
                </a:solidFill>
              </a:rPr>
              <a:t>==ob1)</a:t>
            </a:r>
            <a:endParaRPr lang="ru-RU" sz="2000" b="1" i="1" dirty="0" smtClean="0">
              <a:solidFill>
                <a:srgbClr val="002060"/>
              </a:solidFill>
            </a:endParaRPr>
          </a:p>
          <a:p>
            <a:pPr marL="8731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b="1" dirty="0"/>
              <a:t>Н</a:t>
            </a:r>
            <a:r>
              <a:rPr lang="ru-RU" sz="2000" b="1" dirty="0" smtClean="0"/>
              <a:t>еравные </a:t>
            </a:r>
            <a:r>
              <a:rPr lang="ru-RU" sz="2000" b="1" dirty="0"/>
              <a:t>ссылки указывают на разные объекты или одна из них никуда не указывает. </a:t>
            </a:r>
            <a:endParaRPr lang="ru-RU" sz="2000" b="1" dirty="0" smtClean="0"/>
          </a:p>
          <a:p>
            <a:pPr marL="8731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b="1" dirty="0" smtClean="0"/>
              <a:t>Ссылку </a:t>
            </a:r>
            <a:r>
              <a:rPr lang="ru-RU" sz="2000" b="1" dirty="0"/>
              <a:t>можно сравнивать с константой </a:t>
            </a:r>
            <a:r>
              <a:rPr lang="ru-RU" sz="2000" b="1" i="1" dirty="0" err="1">
                <a:solidFill>
                  <a:srgbClr val="002060"/>
                </a:solidFill>
              </a:rPr>
              <a:t>null</a:t>
            </a:r>
            <a:r>
              <a:rPr lang="ru-RU" sz="2000" b="1" dirty="0"/>
              <a:t>, чтобы узнать, ссылается ли она на конкретный </a:t>
            </a:r>
            <a:r>
              <a:rPr lang="ru-RU" sz="2000" b="1" dirty="0" smtClean="0"/>
              <a:t>объект:</a:t>
            </a:r>
          </a:p>
          <a:p>
            <a:pPr marL="170338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002060"/>
                </a:solidFill>
              </a:rPr>
              <a:t>If (</a:t>
            </a:r>
            <a:r>
              <a:rPr lang="en-US" sz="2000" b="1" i="1" dirty="0" err="1">
                <a:solidFill>
                  <a:srgbClr val="002060"/>
                </a:solidFill>
              </a:rPr>
              <a:t>ob</a:t>
            </a:r>
            <a:r>
              <a:rPr lang="en-US" sz="2000" b="1" i="1" dirty="0">
                <a:solidFill>
                  <a:srgbClr val="002060"/>
                </a:solidFill>
              </a:rPr>
              <a:t>==null)</a:t>
            </a:r>
            <a:endParaRPr lang="ru-RU" sz="2000" b="1" i="1" dirty="0">
              <a:solidFill>
                <a:srgbClr val="002060"/>
              </a:solidFill>
            </a:endParaRPr>
          </a:p>
          <a:p>
            <a:pPr marL="8731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b="1" dirty="0" smtClean="0"/>
              <a:t>Если </a:t>
            </a:r>
            <a:r>
              <a:rPr lang="ru-RU" sz="2000" b="1" dirty="0"/>
              <a:t>ссылка установлена на некоторый объект, можно обращаться к этому объекту и его полям.  </a:t>
            </a:r>
          </a:p>
          <a:p>
            <a:pPr marL="0" indent="0">
              <a:buNone/>
            </a:pPr>
            <a:endParaRPr lang="ru-RU" sz="2400" b="1" i="1" dirty="0">
              <a:solidFill>
                <a:srgbClr val="002060"/>
              </a:solidFill>
            </a:endParaRPr>
          </a:p>
        </p:txBody>
      </p:sp>
      <p:grpSp>
        <p:nvGrpSpPr>
          <p:cNvPr id="14" name="Группа 13"/>
          <p:cNvGrpSpPr/>
          <p:nvPr/>
        </p:nvGrpSpPr>
        <p:grpSpPr>
          <a:xfrm>
            <a:off x="838200" y="1348582"/>
            <a:ext cx="2491421" cy="1032350"/>
            <a:chOff x="838200" y="1348582"/>
            <a:chExt cx="2491421" cy="1032350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1723012" y="1851092"/>
              <a:ext cx="1606609" cy="5298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 smtClean="0">
                  <a:solidFill>
                    <a:srgbClr val="002060"/>
                  </a:solidFill>
                </a:rPr>
                <a:t>Объект</a:t>
              </a:r>
              <a:endParaRPr lang="ru-RU" b="1" dirty="0">
                <a:solidFill>
                  <a:srgbClr val="002060"/>
                </a:solidFill>
              </a:endParaRPr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1723012" y="1348582"/>
              <a:ext cx="530905" cy="2406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rgbClr val="002060"/>
                  </a:solidFill>
                </a:rPr>
                <a:t>ob</a:t>
              </a:r>
              <a:endParaRPr lang="ru-RU" b="1" dirty="0">
                <a:solidFill>
                  <a:srgbClr val="002060"/>
                </a:solidFill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838200" y="1851092"/>
              <a:ext cx="530905" cy="2406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</a:rPr>
                <a:t>ob1</a:t>
              </a:r>
              <a:endParaRPr lang="ru-RU" sz="1600" b="1" dirty="0">
                <a:solidFill>
                  <a:srgbClr val="002060"/>
                </a:solidFill>
              </a:endParaRPr>
            </a:p>
          </p:txBody>
        </p:sp>
        <p:cxnSp>
          <p:nvCxnSpPr>
            <p:cNvPr id="8" name="Прямая со стрелкой 7"/>
            <p:cNvCxnSpPr/>
            <p:nvPr/>
          </p:nvCxnSpPr>
          <p:spPr>
            <a:xfrm>
              <a:off x="1403084" y="1851092"/>
              <a:ext cx="319928" cy="0"/>
            </a:xfrm>
            <a:prstGeom prst="straightConnector1">
              <a:avLst/>
            </a:prstGeom>
            <a:ln w="158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 flipH="1">
              <a:off x="1723012" y="1589273"/>
              <a:ext cx="9715" cy="261819"/>
            </a:xfrm>
            <a:prstGeom prst="straightConnector1">
              <a:avLst/>
            </a:prstGeom>
            <a:ln w="158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7485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972152"/>
            <a:ext cx="10515600" cy="520481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ru-RU" sz="2400" b="1" i="1" dirty="0">
                <a:solidFill>
                  <a:srgbClr val="002060"/>
                </a:solidFill>
              </a:rPr>
              <a:t>Доступ к объекту и его полям через </a:t>
            </a:r>
            <a:r>
              <a:rPr lang="ru-RU" sz="2400" b="1" i="1" dirty="0" smtClean="0">
                <a:solidFill>
                  <a:srgbClr val="002060"/>
                </a:solidFill>
              </a:rPr>
              <a:t>ссылку</a:t>
            </a:r>
            <a:endParaRPr lang="en-US" sz="2400" b="1" i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ru-RU" sz="2400" b="1" dirty="0"/>
              <a:t>Доступ к объекту и его полям через ссылку осуществляется в несколько шагов:  </a:t>
            </a:r>
          </a:p>
          <a:p>
            <a:pPr marL="539750" lvl="0" fontAlgn="base">
              <a:buFont typeface="Wingdings" panose="05000000000000000000" pitchFamily="2" charset="2"/>
              <a:buChar char="Ø"/>
            </a:pPr>
            <a:r>
              <a:rPr lang="ru-RU" sz="2400" b="1" i="1" dirty="0">
                <a:solidFill>
                  <a:srgbClr val="002060"/>
                </a:solidFill>
              </a:rPr>
              <a:t>имя ссылки</a:t>
            </a:r>
            <a:r>
              <a:rPr lang="ru-RU" sz="2400" b="1" dirty="0">
                <a:solidFill>
                  <a:srgbClr val="002060"/>
                </a:solidFill>
              </a:rPr>
              <a:t> </a:t>
            </a:r>
            <a:r>
              <a:rPr lang="ru-RU" sz="2400" b="1" dirty="0"/>
              <a:t>– ссылка используется для получения адреса того объекта, с которым она связана, </a:t>
            </a:r>
          </a:p>
          <a:p>
            <a:pPr marL="539750" lvl="0" fontAlgn="base">
              <a:buFont typeface="Wingdings" panose="05000000000000000000" pitchFamily="2" charset="2"/>
              <a:buChar char="Ø"/>
            </a:pPr>
            <a:r>
              <a:rPr lang="ru-RU" sz="2400" b="1" i="1" dirty="0">
                <a:solidFill>
                  <a:srgbClr val="002060"/>
                </a:solidFill>
              </a:rPr>
              <a:t>имя </a:t>
            </a:r>
            <a:r>
              <a:rPr lang="ru-RU" sz="2400" b="1" i="1" dirty="0" err="1">
                <a:solidFill>
                  <a:srgbClr val="002060"/>
                </a:solidFill>
              </a:rPr>
              <a:t>ссылки.имя</a:t>
            </a:r>
            <a:r>
              <a:rPr lang="ru-RU" sz="2400" b="1" i="1" dirty="0">
                <a:solidFill>
                  <a:srgbClr val="002060"/>
                </a:solidFill>
              </a:rPr>
              <a:t> поля </a:t>
            </a:r>
            <a:r>
              <a:rPr lang="ru-RU" sz="2400" b="1" dirty="0"/>
              <a:t>– ссылка открывает доступ к конкретному полю объекта.</a:t>
            </a:r>
            <a:r>
              <a:rPr lang="ru-RU" sz="2400" b="1" i="1" dirty="0"/>
              <a:t> </a:t>
            </a:r>
            <a:r>
              <a:rPr lang="ru-RU" sz="2400" b="1" dirty="0"/>
              <a:t> 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ru-RU" sz="2400" b="1" i="1" dirty="0">
                <a:solidFill>
                  <a:srgbClr val="002060"/>
                </a:solidFill>
              </a:rPr>
              <a:t>Переустановка </a:t>
            </a:r>
            <a:r>
              <a:rPr lang="ru-RU" sz="2400" b="1" i="1" dirty="0" smtClean="0">
                <a:solidFill>
                  <a:srgbClr val="002060"/>
                </a:solidFill>
              </a:rPr>
              <a:t>ссылки</a:t>
            </a:r>
          </a:p>
          <a:p>
            <a:pPr marL="0" indent="0">
              <a:buNone/>
            </a:pPr>
            <a:r>
              <a:rPr lang="ru-RU" sz="2400" b="1" dirty="0"/>
              <a:t>В</a:t>
            </a:r>
            <a:r>
              <a:rPr lang="ru-RU" sz="2400" b="1" dirty="0" smtClean="0"/>
              <a:t> </a:t>
            </a:r>
            <a:r>
              <a:rPr lang="ru-RU" sz="2400" b="1" dirty="0"/>
              <a:t>процессе  выполнения программы одна и та же ссылка может открывать доступ к различным объектам одного и того же типа (и полям этих объектов)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530"/>
          </a:xfrm>
        </p:spPr>
        <p:txBody>
          <a:bodyPr>
            <a:normAutofit/>
          </a:bodyPr>
          <a:lstStyle/>
          <a:p>
            <a:pPr algn="ctr"/>
            <a:r>
              <a:rPr lang="ru-RU" sz="3800" b="1" dirty="0">
                <a:solidFill>
                  <a:srgbClr val="002060"/>
                </a:solidFill>
              </a:rPr>
              <a:t>ДЕЙСТВИЯ НАД ССЫЛКАМИ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2156861" y="5015807"/>
            <a:ext cx="2491421" cy="1032350"/>
            <a:chOff x="838200" y="1348582"/>
            <a:chExt cx="2491421" cy="1032350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1723012" y="1851092"/>
              <a:ext cx="1606609" cy="5298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 smtClean="0">
                  <a:solidFill>
                    <a:srgbClr val="002060"/>
                  </a:solidFill>
                </a:rPr>
                <a:t>Объект 1</a:t>
              </a:r>
              <a:endParaRPr lang="ru-RU" b="1" dirty="0">
                <a:solidFill>
                  <a:srgbClr val="002060"/>
                </a:solidFill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1723012" y="1348582"/>
              <a:ext cx="530905" cy="2406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rgbClr val="002060"/>
                  </a:solidFill>
                </a:rPr>
                <a:t>ob</a:t>
              </a:r>
              <a:endParaRPr lang="ru-RU" b="1" dirty="0">
                <a:solidFill>
                  <a:srgbClr val="002060"/>
                </a:solidFill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838200" y="1851092"/>
              <a:ext cx="530905" cy="2406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</a:rPr>
                <a:t>ob1</a:t>
              </a:r>
              <a:endParaRPr lang="ru-RU" sz="1600" b="1" dirty="0">
                <a:solidFill>
                  <a:srgbClr val="002060"/>
                </a:solidFill>
              </a:endParaRPr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>
              <a:off x="1403084" y="1851092"/>
              <a:ext cx="319928" cy="0"/>
            </a:xfrm>
            <a:prstGeom prst="straightConnector1">
              <a:avLst/>
            </a:prstGeom>
            <a:ln w="158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 flipH="1">
              <a:off x="1723012" y="1589273"/>
              <a:ext cx="9715" cy="261819"/>
            </a:xfrm>
            <a:prstGeom prst="straightConnector1">
              <a:avLst/>
            </a:prstGeom>
            <a:ln w="158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Группа 10"/>
          <p:cNvGrpSpPr/>
          <p:nvPr/>
        </p:nvGrpSpPr>
        <p:grpSpPr>
          <a:xfrm>
            <a:off x="5775072" y="5002142"/>
            <a:ext cx="2492400" cy="1032350"/>
            <a:chOff x="837221" y="1348582"/>
            <a:chExt cx="2492400" cy="1032350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1723012" y="1851092"/>
              <a:ext cx="1606609" cy="5298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 smtClean="0">
                  <a:solidFill>
                    <a:srgbClr val="002060"/>
                  </a:solidFill>
                </a:rPr>
                <a:t>Объект 2</a:t>
              </a:r>
              <a:endParaRPr lang="ru-RU" b="1" dirty="0">
                <a:solidFill>
                  <a:srgbClr val="002060"/>
                </a:solidFill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1723012" y="1348582"/>
              <a:ext cx="530905" cy="2406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rgbClr val="002060"/>
                  </a:solidFill>
                </a:rPr>
                <a:t>ob</a:t>
              </a:r>
              <a:endParaRPr lang="ru-RU" b="1" dirty="0">
                <a:solidFill>
                  <a:srgbClr val="002060"/>
                </a:solidFill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837221" y="1851092"/>
              <a:ext cx="530905" cy="2406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 smtClean="0">
                  <a:solidFill>
                    <a:srgbClr val="002060"/>
                  </a:solidFill>
                </a:rPr>
                <a:t>ob</a:t>
              </a:r>
              <a:r>
                <a:rPr lang="ru-RU" sz="1600" b="1" dirty="0" smtClean="0">
                  <a:solidFill>
                    <a:srgbClr val="002060"/>
                  </a:solidFill>
                </a:rPr>
                <a:t>2</a:t>
              </a:r>
              <a:endParaRPr lang="ru-RU" sz="1600" b="1" dirty="0">
                <a:solidFill>
                  <a:srgbClr val="002060"/>
                </a:solidFill>
              </a:endParaRPr>
            </a:p>
          </p:txBody>
        </p:sp>
        <p:cxnSp>
          <p:nvCxnSpPr>
            <p:cNvPr id="15" name="Прямая со стрелкой 14"/>
            <p:cNvCxnSpPr/>
            <p:nvPr/>
          </p:nvCxnSpPr>
          <p:spPr>
            <a:xfrm>
              <a:off x="1403084" y="1851092"/>
              <a:ext cx="319928" cy="0"/>
            </a:xfrm>
            <a:prstGeom prst="straightConnector1">
              <a:avLst/>
            </a:prstGeom>
            <a:ln w="158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/>
            <p:nvPr/>
          </p:nvCxnSpPr>
          <p:spPr>
            <a:xfrm flipH="1">
              <a:off x="1723012" y="1589273"/>
              <a:ext cx="9715" cy="261819"/>
            </a:xfrm>
            <a:prstGeom prst="straightConnector1">
              <a:avLst/>
            </a:prstGeom>
            <a:ln w="158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Стрелка вправо 16"/>
          <p:cNvSpPr/>
          <p:nvPr/>
        </p:nvSpPr>
        <p:spPr>
          <a:xfrm>
            <a:off x="4860758" y="5015807"/>
            <a:ext cx="664143" cy="227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954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2904"/>
          </a:xfrm>
        </p:spPr>
        <p:txBody>
          <a:bodyPr>
            <a:normAutofit/>
          </a:bodyPr>
          <a:lstStyle/>
          <a:p>
            <a:pPr algn="ctr"/>
            <a:r>
              <a:rPr lang="ru-RU" sz="3800" b="1" dirty="0">
                <a:solidFill>
                  <a:srgbClr val="002060"/>
                </a:solidFill>
              </a:rPr>
              <a:t>ДИНАМИЧЕСКИЕ СТРУКТУРЫ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29904"/>
            <a:ext cx="10515600" cy="5098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smtClean="0"/>
              <a:t>Способы </a:t>
            </a:r>
            <a:r>
              <a:rPr lang="ru-RU" sz="2400" b="1" dirty="0"/>
              <a:t>организации памяти: </a:t>
            </a:r>
            <a:endParaRPr lang="ru-RU" sz="2400" b="1" dirty="0" smtClean="0"/>
          </a:p>
          <a:p>
            <a:pPr marL="0" indent="0">
              <a:buNone/>
            </a:pPr>
            <a:endParaRPr lang="ru-RU" sz="2400" b="1" i="1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613210880"/>
              </p:ext>
            </p:extLst>
          </p:nvPr>
        </p:nvGraphicFramePr>
        <p:xfrm>
          <a:off x="703713" y="1191305"/>
          <a:ext cx="10904354" cy="3823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161385518"/>
              </p:ext>
            </p:extLst>
          </p:nvPr>
        </p:nvGraphicFramePr>
        <p:xfrm>
          <a:off x="838200" y="3247222"/>
          <a:ext cx="10769867" cy="3823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23948" y="1619099"/>
            <a:ext cx="31321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002060"/>
                </a:solidFill>
              </a:rPr>
              <a:t>метод доступа к объектам</a:t>
            </a:r>
            <a:endParaRPr lang="ru-RU" sz="2000" b="1" dirty="0">
              <a:solidFill>
                <a:srgbClr val="002060"/>
              </a:solidFill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3128211" y="2019209"/>
            <a:ext cx="1905802" cy="286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0302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1056</TotalTime>
  <Words>1232</Words>
  <Application>Microsoft Office PowerPoint</Application>
  <PresentationFormat>Широкоэкранный</PresentationFormat>
  <Paragraphs>185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Тема Office</vt:lpstr>
      <vt:lpstr>СТРУКТУРЫ ДАННЫХ СВЯЗНЫЙ СПИСОК</vt:lpstr>
      <vt:lpstr>РАСПРЕДЕЛЕНИЕ АДРЕСНОГО ПРОСТРАНСТВА ОП</vt:lpstr>
      <vt:lpstr>УПРАВЛЯЕМАЯ КУЧА</vt:lpstr>
      <vt:lpstr>УПРАВЛЯЕМАЯ КУЧА</vt:lpstr>
      <vt:lpstr>УПРАВЛЯЕМАЯ КУЧА </vt:lpstr>
      <vt:lpstr>УПРАВЛЯЕМАЯ КУЧА </vt:lpstr>
      <vt:lpstr>ДЕЙСТВИЯ НАД ССЫЛКАМИ</vt:lpstr>
      <vt:lpstr>ДЕЙСТВИЯ НАД ССЫЛКАМИ</vt:lpstr>
      <vt:lpstr>ДИНАМИЧЕСКИЕ СТРУКТУРЫ ДАННЫХ</vt:lpstr>
      <vt:lpstr>ДИНАМИЧЕСКИЕ СТРУКТУРЫ ДАННЫХ</vt:lpstr>
      <vt:lpstr>ДИНАМИЧЕСКИЕ СТРУКТУРЫ ДАННЫХ</vt:lpstr>
      <vt:lpstr>ЛИНЕЙНЫЕ ДИНАМИЧЕСКИЕ СТРУКТУРЫ ДАННЫХ</vt:lpstr>
      <vt:lpstr>ЛИНЕЙНЫЕ ДИНАМИЧЕСКИЕ СТРУКТУРЫ ДАННЫХ</vt:lpstr>
      <vt:lpstr>ОПРЕДЕЛЕНИЕ КЛАССА - УЗЕЛ СПИСКА</vt:lpstr>
      <vt:lpstr>ОПРЕДЕЛЕНИЕ КЛАССА - СПИСОК</vt:lpstr>
      <vt:lpstr>ОПРЕДЕЛЕНИЕ МЕТОДОВ КЛАССА</vt:lpstr>
      <vt:lpstr>ОПРЕДЕЛЕНИЕ МЕТОДОВ КЛАССА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Структуры данных Связный список</dc:title>
  <dc:creator>Кумскова И А</dc:creator>
  <cp:lastModifiedBy>Кумскова И А</cp:lastModifiedBy>
  <cp:revision>72</cp:revision>
  <dcterms:created xsi:type="dcterms:W3CDTF">2021-11-23T10:59:11Z</dcterms:created>
  <dcterms:modified xsi:type="dcterms:W3CDTF">2022-02-02T09:23:04Z</dcterms:modified>
</cp:coreProperties>
</file>