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7" r:id="rId12"/>
    <p:sldId id="268" r:id="rId13"/>
    <p:sldId id="269" r:id="rId14"/>
    <p:sldId id="266" r:id="rId15"/>
    <p:sldId id="271" r:id="rId16"/>
    <p:sldId id="264" r:id="rId17"/>
    <p:sldId id="272" r:id="rId18"/>
    <p:sldId id="274" r:id="rId19"/>
    <p:sldId id="273" r:id="rId20"/>
    <p:sldId id="275" r:id="rId21"/>
    <p:sldId id="276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0F3"/>
    <a:srgbClr val="F8F8F8"/>
    <a:srgbClr val="EAF3F5"/>
    <a:srgbClr val="F6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4472" y="1266914"/>
            <a:ext cx="8915399" cy="2262781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Windows </a:t>
            </a:r>
            <a:r>
              <a:rPr lang="ru-RU" b="1" dirty="0" smtClean="0">
                <a:solidFill>
                  <a:srgbClr val="002060"/>
                </a:solidFill>
              </a:rPr>
              <a:t>–приложения</a:t>
            </a:r>
            <a:br>
              <a:rPr lang="ru-RU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Графика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ОП5: Основы алгоритмизации и программирования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8642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9338" y="760577"/>
            <a:ext cx="9855274" cy="603333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2. </a:t>
            </a:r>
            <a:r>
              <a:rPr lang="ru-RU" sz="2000" b="1" dirty="0" smtClean="0"/>
              <a:t>Создание </a:t>
            </a:r>
            <a:r>
              <a:rPr lang="ru-RU" sz="2000" b="1" dirty="0"/>
              <a:t>объекта </a:t>
            </a:r>
            <a:r>
              <a:rPr lang="ru-RU" sz="2000" b="1" i="1" dirty="0" err="1">
                <a:solidFill>
                  <a:srgbClr val="002060"/>
                </a:solidFill>
              </a:rPr>
              <a:t>Pen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dirty="0"/>
              <a:t>с изменяемыми свойствами</a:t>
            </a:r>
          </a:p>
          <a:p>
            <a:pPr marL="0" indent="0">
              <a:buNone/>
            </a:pPr>
            <a:r>
              <a:rPr lang="ru-RU" sz="2000" b="1" dirty="0" smtClean="0"/>
              <a:t>Объекты </a:t>
            </a:r>
            <a:r>
              <a:rPr lang="ru-RU" sz="2000" b="1" i="1" dirty="0" err="1">
                <a:solidFill>
                  <a:srgbClr val="002060"/>
                </a:solidFill>
              </a:rPr>
              <a:t>Pen</a:t>
            </a:r>
            <a:r>
              <a:rPr lang="ru-RU" sz="2000" b="1" dirty="0"/>
              <a:t> с изменяемыми свойствами создаются из класса </a:t>
            </a:r>
            <a:r>
              <a:rPr lang="ru-RU" sz="2000" b="1" i="1" dirty="0" err="1">
                <a:solidFill>
                  <a:srgbClr val="002060"/>
                </a:solidFill>
              </a:rPr>
              <a:t>Pen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dirty="0"/>
              <a:t>(перо). В этом случае для объекта пера можно устанавливать много </a:t>
            </a:r>
            <a:r>
              <a:rPr lang="ru-RU" sz="2000" b="1" dirty="0" smtClean="0"/>
              <a:t>свойств:</a:t>
            </a:r>
          </a:p>
          <a:p>
            <a:pPr marL="803275"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ru-RU" altLang="ru-RU" sz="20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altLang="ru-RU" sz="2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линии;</a:t>
            </a:r>
          </a:p>
          <a:p>
            <a:pPr marL="803275"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ru-RU" altLang="ru-RU" sz="20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толщина линии;</a:t>
            </a:r>
          </a:p>
          <a:p>
            <a:pPr marL="803275"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ru-RU" altLang="ru-RU" sz="20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DashStyle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стиль штриховой линии,</a:t>
            </a:r>
          </a:p>
          <a:p>
            <a:pPr marL="803275"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ru-RU" altLang="ru-RU" sz="20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DotStyle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стиль пунктирной линии</a:t>
            </a:r>
          </a:p>
          <a:p>
            <a:pPr marL="803275"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ru-RU" altLang="ru-RU" sz="20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DashDotStyle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штрих пунктир,</a:t>
            </a:r>
          </a:p>
          <a:p>
            <a:pPr marL="803275"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ru-RU" altLang="ru-RU" sz="20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DashDotDotStyle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штрих двойной пунктир,</a:t>
            </a:r>
          </a:p>
          <a:p>
            <a:pPr marL="803275"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ru-RU" altLang="ru-RU" sz="20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SolidStyle</a:t>
            </a:r>
            <a:r>
              <a:rPr lang="ru-RU" altLang="ru-RU" sz="20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стиль непрерывная линия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0375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ru-RU" dirty="0" smtClean="0"/>
          </a:p>
          <a:p>
            <a:pPr marL="89693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Pen </a:t>
            </a:r>
            <a:r>
              <a:rPr lang="en-US" sz="2000" b="1" i="1" dirty="0" err="1">
                <a:solidFill>
                  <a:srgbClr val="002060"/>
                </a:solidFill>
              </a:rPr>
              <a:t>myPen</a:t>
            </a:r>
            <a:r>
              <a:rPr lang="en-US" sz="2000" b="1" i="1" dirty="0">
                <a:solidFill>
                  <a:srgbClr val="002060"/>
                </a:solidFill>
              </a:rPr>
              <a:t> = new Pen(</a:t>
            </a:r>
            <a:r>
              <a:rPr lang="en-US" sz="2000" b="1" i="1" dirty="0" err="1">
                <a:solidFill>
                  <a:srgbClr val="002060"/>
                </a:solidFill>
              </a:rPr>
              <a:t>Color.Red</a:t>
            </a:r>
            <a:r>
              <a:rPr lang="en-US" sz="2000" b="1" i="1" dirty="0" smtClean="0">
                <a:solidFill>
                  <a:srgbClr val="002060"/>
                </a:solidFill>
              </a:rPr>
              <a:t>);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89693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myPen.DashStyle</a:t>
            </a:r>
            <a:r>
              <a:rPr lang="en-US" sz="2000" b="1" i="1" dirty="0">
                <a:solidFill>
                  <a:srgbClr val="002060"/>
                </a:solidFill>
              </a:rPr>
              <a:t> = System.Drawing.Drawing2D.DashStyle.Solid;</a:t>
            </a:r>
          </a:p>
          <a:p>
            <a:pPr marL="89693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myPen.PenType</a:t>
            </a:r>
            <a:r>
              <a:rPr lang="en-US" sz="2000" b="1" i="1" dirty="0">
                <a:solidFill>
                  <a:srgbClr val="002060"/>
                </a:solidFill>
              </a:rPr>
              <a:t> = System.Drawing.Drawing2D.PenType.SolidColor;</a:t>
            </a:r>
          </a:p>
          <a:p>
            <a:pPr marL="89693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myPen.Width</a:t>
            </a:r>
            <a:r>
              <a:rPr lang="en-US" sz="2000" b="1" i="1" dirty="0">
                <a:solidFill>
                  <a:srgbClr val="002060"/>
                </a:solidFill>
              </a:rPr>
              <a:t> = 2;</a:t>
            </a:r>
          </a:p>
          <a:p>
            <a:pPr marL="460375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ru-RU" altLang="ru-RU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49338" y="119908"/>
            <a:ext cx="8911687" cy="726126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КЛАСС </a:t>
            </a:r>
            <a:r>
              <a:rPr lang="en-US" b="1" dirty="0" smtClean="0">
                <a:solidFill>
                  <a:srgbClr val="002060"/>
                </a:solidFill>
              </a:rPr>
              <a:t>PEN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tudfile.net/html/2706/601/html_aEuC9Jl3Yw.mvUP/img-KObM3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-136525"/>
            <a:ext cx="2190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studfile.net/html/2706/601/html_aEuC9Jl3Yw.mvUP/img-ND1l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46038"/>
            <a:ext cx="2571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udfile.net/html/2706/601/html_aEuC9Jl3Yw.mvUP/img-vYdCO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28600"/>
            <a:ext cx="2381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studfile.net/html/2706/601/html_aEuC9Jl3Yw.mvUP/img-x73DL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411163"/>
            <a:ext cx="2667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udfile.net/html/2706/601/html_aEuC9Jl3Yw.mvUP/img-y6N12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593725"/>
            <a:ext cx="2667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183043" y="4460905"/>
            <a:ext cx="8704300" cy="152969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3804" y="484172"/>
            <a:ext cx="8911687" cy="80232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СИСТЕМА КООРДИНАТ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302" y="1286497"/>
            <a:ext cx="10644528" cy="4979730"/>
          </a:xfrm>
        </p:spPr>
        <p:txBody>
          <a:bodyPr>
            <a:normAutofit/>
          </a:bodyPr>
          <a:lstStyle/>
          <a:p>
            <a:pPr marL="3409950" indent="0">
              <a:buNone/>
            </a:pPr>
            <a:r>
              <a:rPr lang="ru-RU" sz="2000" b="1" dirty="0"/>
              <a:t>В </a:t>
            </a:r>
            <a:r>
              <a:rPr lang="en-US" sz="2000" b="1" dirty="0"/>
              <a:t>Windows </a:t>
            </a:r>
            <a:r>
              <a:rPr lang="ru-RU" sz="2000" b="1" dirty="0"/>
              <a:t>систему координат, по отношению к которой задается система координат </a:t>
            </a:r>
            <a:r>
              <a:rPr lang="en-US" sz="2000" b="1" i="1" dirty="0">
                <a:solidFill>
                  <a:srgbClr val="002060"/>
                </a:solidFill>
              </a:rPr>
              <a:t>GDI</a:t>
            </a:r>
            <a:r>
              <a:rPr lang="en-US" sz="2000" b="1" dirty="0"/>
              <a:t>, </a:t>
            </a:r>
            <a:r>
              <a:rPr lang="ru-RU" sz="2000" b="1" dirty="0"/>
              <a:t>называют </a:t>
            </a:r>
            <a:r>
              <a:rPr lang="ru-RU" sz="2000" b="1" dirty="0">
                <a:solidFill>
                  <a:srgbClr val="C00000"/>
                </a:solidFill>
              </a:rPr>
              <a:t>системой координат устройства</a:t>
            </a:r>
            <a:r>
              <a:rPr lang="ru-RU" sz="2000" b="1" dirty="0"/>
              <a:t> (</a:t>
            </a:r>
            <a:r>
              <a:rPr lang="en-US" sz="2000" b="1" i="1" dirty="0">
                <a:solidFill>
                  <a:srgbClr val="002060"/>
                </a:solidFill>
              </a:rPr>
              <a:t>device coordinates, viewport coordinates</a:t>
            </a:r>
            <a:r>
              <a:rPr lang="en-US" sz="2000" b="1" dirty="0"/>
              <a:t>). </a:t>
            </a:r>
            <a:endParaRPr lang="ru-RU" sz="2000" b="1" dirty="0"/>
          </a:p>
          <a:p>
            <a:pPr marL="3409950" indent="0">
              <a:buNone/>
            </a:pPr>
            <a:r>
              <a:rPr lang="ru-RU" sz="2000" b="1" dirty="0"/>
              <a:t>А саму систему координат </a:t>
            </a:r>
            <a:r>
              <a:rPr lang="en-US" sz="2000" b="1" dirty="0"/>
              <a:t>GDI </a:t>
            </a:r>
            <a:r>
              <a:rPr lang="ru-RU" sz="2000" b="1" dirty="0"/>
              <a:t>называют </a:t>
            </a:r>
            <a:r>
              <a:rPr lang="ru-RU" sz="2000" b="1" dirty="0">
                <a:solidFill>
                  <a:srgbClr val="C00000"/>
                </a:solidFill>
              </a:rPr>
              <a:t>логической системой координат</a:t>
            </a:r>
            <a:r>
              <a:rPr lang="ru-RU" sz="2000" b="1" dirty="0"/>
              <a:t> (</a:t>
            </a:r>
            <a:r>
              <a:rPr lang="en-US" sz="2000" b="1" i="1" dirty="0">
                <a:solidFill>
                  <a:srgbClr val="002060"/>
                </a:solidFill>
              </a:rPr>
              <a:t>logical coordinates, window coordinates</a:t>
            </a:r>
            <a:r>
              <a:rPr lang="en-US" sz="2000" b="1" dirty="0" smtClean="0"/>
              <a:t>).</a:t>
            </a:r>
            <a:endParaRPr lang="ru-RU" sz="2000" b="1" dirty="0" smtClean="0"/>
          </a:p>
          <a:p>
            <a:pPr marL="3409950" indent="0">
              <a:buNone/>
            </a:pPr>
            <a:r>
              <a:rPr lang="ru-RU" sz="2000" b="1" dirty="0"/>
              <a:t>Когда система предоставляет контекст устройства, то его система координат совпадает с координатами устройства (окна</a:t>
            </a:r>
            <a:r>
              <a:rPr lang="ru-RU" sz="2000" b="1" dirty="0" smtClean="0"/>
              <a:t>).</a:t>
            </a:r>
          </a:p>
          <a:p>
            <a:pPr marL="623888" indent="0">
              <a:buNone/>
              <a:tabLst>
                <a:tab pos="0" algn="l"/>
              </a:tabLst>
            </a:pPr>
            <a:r>
              <a:rPr lang="ru-RU" sz="2000" b="1" dirty="0"/>
              <a:t>В GDI+ единицей измерения по умолчанию является </a:t>
            </a:r>
            <a:r>
              <a:rPr lang="ru-RU" sz="2000" b="1" i="1" dirty="0">
                <a:solidFill>
                  <a:srgbClr val="002060"/>
                </a:solidFill>
              </a:rPr>
              <a:t>пиксель</a:t>
            </a:r>
            <a:r>
              <a:rPr lang="ru-RU" sz="2000" b="1" i="1" dirty="0" smtClean="0">
                <a:solidFill>
                  <a:srgbClr val="002060"/>
                </a:solidFill>
              </a:rPr>
              <a:t>.</a:t>
            </a:r>
          </a:p>
          <a:p>
            <a:pPr marL="623888" indent="0">
              <a:buNone/>
              <a:tabLst>
                <a:tab pos="0" algn="l"/>
              </a:tabLst>
            </a:pPr>
            <a:r>
              <a:rPr lang="ru-RU" sz="2000" b="1" dirty="0" smtClean="0"/>
              <a:t>Начало </a:t>
            </a:r>
            <a:r>
              <a:rPr lang="ru-RU" sz="2000" b="1" dirty="0"/>
              <a:t>координат размещается в левом верхнем углу с увеличением оси абсцисс вправо, а оси ординат – </a:t>
            </a:r>
            <a:r>
              <a:rPr lang="ru-RU" sz="2000" b="1" dirty="0" smtClean="0"/>
              <a:t>вниз.</a:t>
            </a:r>
            <a:r>
              <a:rPr lang="ru-RU" sz="2000" b="1" dirty="0"/>
              <a:t> </a:t>
            </a:r>
          </a:p>
        </p:txBody>
      </p:sp>
      <p:pic>
        <p:nvPicPr>
          <p:cNvPr id="2050" name="Picture 2" descr="https://frolov-lib.ru/books/bsp/v14/img00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9" y="1364051"/>
            <a:ext cx="3433658" cy="30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5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0972" y="1196411"/>
            <a:ext cx="9923640" cy="471481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44341" y="256641"/>
            <a:ext cx="8911687" cy="65775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СИСТЕМА КООРДИНАТ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09541" y="914400"/>
            <a:ext cx="2867025" cy="38862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80972" y="4211910"/>
            <a:ext cx="2623559" cy="56402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20485" y="1048996"/>
            <a:ext cx="2790825" cy="54197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20485" y="5888429"/>
            <a:ext cx="2815089" cy="6682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580972" y="981698"/>
            <a:ext cx="2395866" cy="51021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20485" y="1048838"/>
            <a:ext cx="2867025" cy="51021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542940" y="3553816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i="1" dirty="0" smtClean="0">
                <a:solidFill>
                  <a:srgbClr val="002060"/>
                </a:solidFill>
              </a:rPr>
              <a:t> x= </a:t>
            </a:r>
            <a:r>
              <a:rPr lang="en-US" sz="2200" b="1" i="1" dirty="0" err="1" smtClean="0">
                <a:solidFill>
                  <a:srgbClr val="002060"/>
                </a:solidFill>
              </a:rPr>
              <a:t>this.Width</a:t>
            </a:r>
            <a:endParaRPr lang="en-US" sz="2200" b="1" i="1" dirty="0" smtClean="0">
              <a:solidFill>
                <a:srgbClr val="002060"/>
              </a:solidFill>
            </a:endParaRPr>
          </a:p>
          <a:p>
            <a:r>
              <a:rPr lang="en-US" sz="22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i="1" dirty="0" smtClean="0">
                <a:solidFill>
                  <a:srgbClr val="002060"/>
                </a:solidFill>
              </a:rPr>
              <a:t> y = </a:t>
            </a:r>
            <a:r>
              <a:rPr lang="en-US" sz="2200" b="1" i="1" dirty="0" err="1" smtClean="0">
                <a:solidFill>
                  <a:srgbClr val="002060"/>
                </a:solidFill>
              </a:rPr>
              <a:t>this.Height</a:t>
            </a:r>
            <a:endParaRPr lang="ru-RU" sz="2200" b="1" i="1" dirty="0">
              <a:solidFill>
                <a:srgbClr val="00206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3923043" y="3758858"/>
            <a:ext cx="524954" cy="24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234823" y="5412306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i="1" dirty="0" smtClean="0">
                <a:solidFill>
                  <a:srgbClr val="002060"/>
                </a:solidFill>
              </a:rPr>
              <a:t> x= </a:t>
            </a:r>
            <a:r>
              <a:rPr lang="en-US" sz="2200" b="1" i="1" dirty="0" err="1" smtClean="0">
                <a:solidFill>
                  <a:srgbClr val="002060"/>
                </a:solidFill>
              </a:rPr>
              <a:t>this.Width</a:t>
            </a:r>
            <a:endParaRPr lang="en-US" sz="2200" b="1" i="1" dirty="0" smtClean="0">
              <a:solidFill>
                <a:srgbClr val="002060"/>
              </a:solidFill>
            </a:endParaRPr>
          </a:p>
          <a:p>
            <a:r>
              <a:rPr lang="en-US" sz="22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i="1" dirty="0" smtClean="0">
                <a:solidFill>
                  <a:srgbClr val="002060"/>
                </a:solidFill>
              </a:rPr>
              <a:t> y = </a:t>
            </a:r>
            <a:r>
              <a:rPr lang="en-US" sz="2200" b="1" i="1" dirty="0" err="1" smtClean="0">
                <a:solidFill>
                  <a:srgbClr val="002060"/>
                </a:solidFill>
              </a:rPr>
              <a:t>this.Height</a:t>
            </a:r>
            <a:endParaRPr lang="ru-RU" sz="2200" b="1" i="1" dirty="0">
              <a:solidFill>
                <a:srgbClr val="002060"/>
              </a:solidFill>
            </a:endParaRPr>
          </a:p>
        </p:txBody>
      </p:sp>
      <p:sp>
        <p:nvSpPr>
          <p:cNvPr id="16" name="Стрелка влево 15"/>
          <p:cNvSpPr/>
          <p:nvPr/>
        </p:nvSpPr>
        <p:spPr>
          <a:xfrm>
            <a:off x="7748337" y="5592278"/>
            <a:ext cx="547884" cy="274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475390" y="3612487"/>
            <a:ext cx="2623559" cy="71077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072874" y="5479202"/>
            <a:ext cx="2623559" cy="71077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92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9566" y="1353954"/>
            <a:ext cx="8915400" cy="377762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36277" y="325726"/>
            <a:ext cx="8911687" cy="69455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СИСТЕМА КООРДИНАТ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86021" y="1139146"/>
            <a:ext cx="4828152" cy="284320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06324" y="4101219"/>
            <a:ext cx="7815697" cy="256784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712286" y="1139146"/>
            <a:ext cx="4443393" cy="2843204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6102417" y="2714324"/>
            <a:ext cx="808522" cy="3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50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90517" y="367513"/>
            <a:ext cx="8911687" cy="734671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РИСОВАНИЕ ПРОСТЫХ ФИГУР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0796" y="1329819"/>
            <a:ext cx="4280843" cy="2943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8082" y="199164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PixctureBox1 </a:t>
            </a:r>
            <a:endParaRPr lang="ru-RU" b="1" i="1" dirty="0">
              <a:solidFill>
                <a:srgbClr val="002060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35125" y="1405497"/>
            <a:ext cx="6356100" cy="2396147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5163631" y="1760687"/>
            <a:ext cx="376015" cy="145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6289705" y="3943598"/>
            <a:ext cx="3785787" cy="2594055"/>
          </a:xfrm>
          <a:prstGeom prst="rect">
            <a:avLst/>
          </a:prstGeom>
        </p:spPr>
      </p:pic>
      <p:sp>
        <p:nvSpPr>
          <p:cNvPr id="2" name="Стрелка вниз 1"/>
          <p:cNvSpPr/>
          <p:nvPr/>
        </p:nvSpPr>
        <p:spPr>
          <a:xfrm>
            <a:off x="7657032" y="3559406"/>
            <a:ext cx="188007" cy="463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5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93569" y="1176806"/>
            <a:ext cx="6710394" cy="3087546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570481" y="273522"/>
            <a:ext cx="8911687" cy="62840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РИСОВАНИЕ ПРОСТЫХ ФИГУР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20508" y="3737337"/>
            <a:ext cx="5387372" cy="25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5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6789" y="1034040"/>
            <a:ext cx="9716568" cy="5614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Класс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</a:rPr>
              <a:t>Brush</a:t>
            </a:r>
            <a:r>
              <a:rPr lang="ru-RU" sz="2000" b="1" dirty="0"/>
              <a:t> определяет объекты, которые используются для заливки внутри графических </a:t>
            </a:r>
            <a:r>
              <a:rPr lang="ru-RU" sz="2000" b="1" dirty="0" smtClean="0"/>
              <a:t>фигур</a:t>
            </a:r>
            <a:r>
              <a:rPr lang="en-US" sz="2000" b="1" dirty="0" smtClean="0"/>
              <a:t> (</a:t>
            </a:r>
            <a:r>
              <a:rPr lang="ru-RU" sz="2000" b="1" dirty="0" smtClean="0"/>
              <a:t>прямоугольники</a:t>
            </a:r>
            <a:r>
              <a:rPr lang="ru-RU" sz="2000" b="1" dirty="0"/>
              <a:t>, эллипсы, круги, многоугольники и </a:t>
            </a:r>
            <a:r>
              <a:rPr lang="ru-RU" sz="2000" b="1" dirty="0" smtClean="0"/>
              <a:t>дорожки</a:t>
            </a:r>
            <a:r>
              <a:rPr lang="en-US" sz="2000" b="1" dirty="0" smtClean="0"/>
              <a:t>).</a:t>
            </a:r>
          </a:p>
          <a:p>
            <a:pPr marL="0" indent="0">
              <a:buNone/>
            </a:pPr>
            <a:r>
              <a:rPr lang="ru-RU" b="1" dirty="0" smtClean="0"/>
              <a:t>Для </a:t>
            </a:r>
            <a:r>
              <a:rPr lang="ru-RU" b="1" dirty="0"/>
              <a:t>создания объекта «кисть» используются классы, производные от </a:t>
            </a:r>
            <a:r>
              <a:rPr lang="en-US" b="1" dirty="0" smtClean="0"/>
              <a:t>Brush</a:t>
            </a:r>
            <a:r>
              <a:rPr lang="ru-RU" b="1" dirty="0" smtClean="0"/>
              <a:t>:</a:t>
            </a:r>
          </a:p>
          <a:p>
            <a:r>
              <a:rPr lang="ru-RU" dirty="0"/>
              <a:t> </a:t>
            </a:r>
            <a:r>
              <a:rPr lang="en-US" b="1" i="1" dirty="0" err="1" smtClean="0">
                <a:solidFill>
                  <a:srgbClr val="002060"/>
                </a:solidFill>
              </a:rPr>
              <a:t>SolidBrush</a:t>
            </a:r>
            <a:r>
              <a:rPr lang="ru-RU" b="1" i="1" dirty="0" smtClean="0">
                <a:solidFill>
                  <a:srgbClr val="002060"/>
                </a:solidFill>
              </a:rPr>
              <a:t> (</a:t>
            </a:r>
            <a:r>
              <a:rPr lang="ru-RU" b="1" dirty="0" smtClean="0"/>
              <a:t>сплошная закраска </a:t>
            </a:r>
            <a:r>
              <a:rPr lang="ru-RU" b="1" dirty="0"/>
              <a:t>области заданным цветом</a:t>
            </a:r>
            <a:r>
              <a:rPr lang="ru-RU" b="1" i="1" dirty="0" smtClean="0">
                <a:solidFill>
                  <a:srgbClr val="002060"/>
                </a:solidFill>
              </a:rPr>
              <a:t>)</a:t>
            </a:r>
            <a:r>
              <a:rPr lang="en-US" b="1" i="1" dirty="0" smtClean="0">
                <a:solidFill>
                  <a:srgbClr val="002060"/>
                </a:solidFill>
              </a:rPr>
              <a:t>,</a:t>
            </a:r>
            <a:endParaRPr lang="ru-RU" b="1" i="1" dirty="0" smtClean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002060"/>
                </a:solidFill>
              </a:rPr>
              <a:t> </a:t>
            </a:r>
            <a:r>
              <a:rPr lang="en-US" b="1" i="1" dirty="0" err="1" smtClean="0">
                <a:solidFill>
                  <a:srgbClr val="002060"/>
                </a:solidFill>
              </a:rPr>
              <a:t>TextureBrush</a:t>
            </a:r>
            <a:r>
              <a:rPr lang="ru-RU" b="1" i="1" dirty="0" smtClean="0">
                <a:solidFill>
                  <a:srgbClr val="002060"/>
                </a:solidFill>
              </a:rPr>
              <a:t> (</a:t>
            </a:r>
            <a:r>
              <a:rPr lang="ru-RU" b="1" dirty="0" smtClean="0"/>
              <a:t>закраска </a:t>
            </a:r>
            <a:r>
              <a:rPr lang="ru-RU" b="1" dirty="0"/>
              <a:t>области заданной картинкой (</a:t>
            </a:r>
            <a:r>
              <a:rPr lang="ru-RU" b="1" i="1" dirty="0" err="1">
                <a:solidFill>
                  <a:srgbClr val="002060"/>
                </a:solidFill>
              </a:rPr>
              <a:t>image</a:t>
            </a:r>
            <a:r>
              <a:rPr lang="ru-RU" b="1" dirty="0"/>
              <a:t>)</a:t>
            </a:r>
            <a:r>
              <a:rPr lang="ru-RU" b="1" i="1" dirty="0" smtClean="0">
                <a:solidFill>
                  <a:srgbClr val="002060"/>
                </a:solidFill>
              </a:rPr>
              <a:t>)</a:t>
            </a:r>
            <a:endParaRPr lang="ru-RU" b="1" i="1" dirty="0">
              <a:solidFill>
                <a:srgbClr val="002060"/>
              </a:solidFill>
            </a:endParaRPr>
          </a:p>
          <a:p>
            <a:r>
              <a:rPr lang="en-US" b="1" i="1" dirty="0" err="1" smtClean="0">
                <a:solidFill>
                  <a:srgbClr val="002060"/>
                </a:solidFill>
              </a:rPr>
              <a:t>LinearGradientBrush</a:t>
            </a:r>
            <a:r>
              <a:rPr lang="ru-RU" b="1" i="1" dirty="0" smtClean="0">
                <a:solidFill>
                  <a:srgbClr val="002060"/>
                </a:solidFill>
              </a:rPr>
              <a:t> (</a:t>
            </a:r>
            <a:r>
              <a:rPr lang="ru-RU" b="1" dirty="0" smtClean="0"/>
              <a:t>сплошная закраска </a:t>
            </a:r>
            <a:r>
              <a:rPr lang="ru-RU" b="1" dirty="0"/>
              <a:t>с переходом от одного цвета к другому, где изменение оттенков задается линейным </a:t>
            </a:r>
            <a:r>
              <a:rPr lang="ru-RU" b="1" dirty="0" smtClean="0"/>
              <a:t>градиентом</a:t>
            </a:r>
            <a:r>
              <a:rPr lang="ru-RU" b="1" i="1" dirty="0" smtClean="0">
                <a:solidFill>
                  <a:srgbClr val="002060"/>
                </a:solidFill>
              </a:rPr>
              <a:t>)</a:t>
            </a:r>
            <a:r>
              <a:rPr lang="en-US" b="1" i="1" dirty="0" smtClean="0">
                <a:solidFill>
                  <a:srgbClr val="002060"/>
                </a:solidFill>
              </a:rPr>
              <a:t>.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</a:rPr>
              <a:t>Создание объекта кисть:</a:t>
            </a:r>
            <a:endParaRPr lang="en-US" b="1" dirty="0" smtClean="0">
              <a:solidFill>
                <a:schemeClr val="tx1"/>
              </a:solidFill>
            </a:endParaRPr>
          </a:p>
          <a:p>
            <a:pPr marL="538163" indent="0"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SolidBrush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>
                <a:solidFill>
                  <a:srgbClr val="002060"/>
                </a:solidFill>
              </a:rPr>
              <a:t>br</a:t>
            </a:r>
            <a:r>
              <a:rPr lang="en-US" b="1" i="1" dirty="0">
                <a:solidFill>
                  <a:srgbClr val="002060"/>
                </a:solidFill>
              </a:rPr>
              <a:t> = new </a:t>
            </a:r>
            <a:r>
              <a:rPr lang="en-US" b="1" i="1" dirty="0" err="1">
                <a:solidFill>
                  <a:srgbClr val="002060"/>
                </a:solidFill>
              </a:rPr>
              <a:t>SolidBrush</a:t>
            </a:r>
            <a:r>
              <a:rPr lang="en-US" b="1" i="1" dirty="0">
                <a:solidFill>
                  <a:srgbClr val="002060"/>
                </a:solidFill>
              </a:rPr>
              <a:t>(</a:t>
            </a:r>
            <a:r>
              <a:rPr lang="en-US" b="1" i="1" dirty="0" err="1">
                <a:solidFill>
                  <a:srgbClr val="002060"/>
                </a:solidFill>
              </a:rPr>
              <a:t>Color.Aqua</a:t>
            </a:r>
            <a:r>
              <a:rPr lang="en-US" b="1" i="1" dirty="0">
                <a:solidFill>
                  <a:srgbClr val="002060"/>
                </a:solidFill>
              </a:rPr>
              <a:t>);</a:t>
            </a:r>
            <a:r>
              <a:rPr lang="en-US" sz="2000" b="1" i="1" dirty="0">
                <a:solidFill>
                  <a:srgbClr val="002060"/>
                </a:solidFill>
              </a:rPr>
              <a:t/>
            </a:r>
            <a:br>
              <a:rPr lang="en-US" sz="2000" b="1" i="1" dirty="0">
                <a:solidFill>
                  <a:srgbClr val="002060"/>
                </a:solidFill>
              </a:rPr>
            </a:br>
            <a:r>
              <a:rPr lang="en-US" b="1" i="1" dirty="0">
                <a:solidFill>
                  <a:srgbClr val="002060"/>
                </a:solidFill>
              </a:rPr>
              <a:t>g.FillRectangle(</a:t>
            </a:r>
            <a:r>
              <a:rPr lang="en-US" b="1" i="1" dirty="0" err="1">
                <a:solidFill>
                  <a:srgbClr val="002060"/>
                </a:solidFill>
              </a:rPr>
              <a:t>br</a:t>
            </a:r>
            <a:r>
              <a:rPr lang="en-US" b="1" i="1" dirty="0">
                <a:solidFill>
                  <a:srgbClr val="002060"/>
                </a:solidFill>
              </a:rPr>
              <a:t>, r</a:t>
            </a:r>
            <a:r>
              <a:rPr lang="en-US" b="1" i="1" dirty="0" smtClean="0">
                <a:solidFill>
                  <a:srgbClr val="002060"/>
                </a:solidFill>
              </a:rPr>
              <a:t>);</a:t>
            </a:r>
            <a:r>
              <a:rPr lang="ru-RU" b="1" i="1" dirty="0" smtClean="0">
                <a:solidFill>
                  <a:srgbClr val="002060"/>
                </a:solidFill>
              </a:rPr>
              <a:t>       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// </a:t>
            </a:r>
            <a:r>
              <a:rPr lang="ru-RU" b="1" i="1" dirty="0">
                <a:solidFill>
                  <a:srgbClr val="00B050"/>
                </a:solidFill>
              </a:rPr>
              <a:t>закраска прямоугольника </a:t>
            </a:r>
            <a:r>
              <a:rPr lang="en-US" b="1" i="1" dirty="0">
                <a:solidFill>
                  <a:srgbClr val="00B050"/>
                </a:solidFill>
              </a:rPr>
              <a:t>r </a:t>
            </a:r>
            <a:r>
              <a:rPr lang="ru-RU" b="1" i="1" dirty="0">
                <a:solidFill>
                  <a:srgbClr val="00B050"/>
                </a:solidFill>
              </a:rPr>
              <a:t>на «холсте» </a:t>
            </a:r>
          </a:p>
          <a:p>
            <a:pPr marL="538163" indent="-538163">
              <a:spcBef>
                <a:spcPts val="1800"/>
              </a:spcBef>
              <a:buNone/>
            </a:pPr>
            <a:r>
              <a:rPr lang="ru-RU" b="1" dirty="0" smtClean="0">
                <a:solidFill>
                  <a:schemeClr val="tx1"/>
                </a:solidFill>
              </a:rPr>
              <a:t>Или </a:t>
            </a:r>
            <a:r>
              <a:rPr lang="ru-RU" b="1" dirty="0">
                <a:solidFill>
                  <a:schemeClr val="tx1"/>
                </a:solidFill>
              </a:rPr>
              <a:t>без явного объявления объекта «кисть</a:t>
            </a:r>
            <a:r>
              <a:rPr lang="ru-RU" b="1" dirty="0" smtClean="0">
                <a:solidFill>
                  <a:schemeClr val="tx1"/>
                </a:solidFill>
              </a:rPr>
              <a:t>»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ru-RU" b="1" dirty="0" smtClean="0">
              <a:solidFill>
                <a:schemeClr val="tx1"/>
              </a:solidFill>
            </a:endParaRPr>
          </a:p>
          <a:p>
            <a:pPr marL="538163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g.FillRectangle(new </a:t>
            </a:r>
            <a:r>
              <a:rPr lang="en-US" b="1" i="1" dirty="0" err="1">
                <a:solidFill>
                  <a:srgbClr val="002060"/>
                </a:solidFill>
              </a:rPr>
              <a:t>SolidBrush</a:t>
            </a:r>
            <a:r>
              <a:rPr lang="en-US" b="1" i="1" dirty="0">
                <a:solidFill>
                  <a:srgbClr val="002060"/>
                </a:solidFill>
              </a:rPr>
              <a:t>(</a:t>
            </a:r>
            <a:r>
              <a:rPr lang="en-US" b="1" i="1" dirty="0" err="1">
                <a:solidFill>
                  <a:srgbClr val="002060"/>
                </a:solidFill>
              </a:rPr>
              <a:t>Color.Red</a:t>
            </a:r>
            <a:r>
              <a:rPr lang="en-US" b="1" i="1" dirty="0">
                <a:solidFill>
                  <a:srgbClr val="002060"/>
                </a:solidFill>
              </a:rPr>
              <a:t>), r);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46789" y="221462"/>
            <a:ext cx="8911687" cy="683396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КЛАСС </a:t>
            </a:r>
            <a:r>
              <a:rPr lang="en-US" b="1" dirty="0" smtClean="0">
                <a:solidFill>
                  <a:srgbClr val="002060"/>
                </a:solidFill>
              </a:rPr>
              <a:t>BRUSH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31889" y="4375447"/>
            <a:ext cx="8787865" cy="66238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31889" y="5508707"/>
            <a:ext cx="8787865" cy="42852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26495" y="255634"/>
            <a:ext cx="8911687" cy="700488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КЛАСС </a:t>
            </a:r>
            <a:r>
              <a:rPr lang="en-US" b="1" dirty="0" smtClean="0">
                <a:solidFill>
                  <a:srgbClr val="002060"/>
                </a:solidFill>
              </a:rPr>
              <a:t>BRUSH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2067" y="1003880"/>
            <a:ext cx="5742774" cy="260646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80413" y="1118978"/>
            <a:ext cx="5151755" cy="233934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732067" y="3658104"/>
            <a:ext cx="6157969" cy="292165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6280413" y="3851102"/>
            <a:ext cx="5151755" cy="23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9639" y="3076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ОСИ КООРДИНАТ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6087" y="1646490"/>
            <a:ext cx="8915400" cy="377762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964" y="2050991"/>
            <a:ext cx="8018010" cy="4366902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83787" y="1128046"/>
            <a:ext cx="5715823" cy="36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6334" y="26518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ОПРЕДЕЛЕНИЕ КООРДИНАТ МЫШИ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7973" y="945751"/>
            <a:ext cx="6556279" cy="25808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87835" y="1358781"/>
            <a:ext cx="5691499" cy="461473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892" y="1820254"/>
            <a:ext cx="11290433" cy="4090968"/>
          </a:xfrm>
        </p:spPr>
        <p:txBody>
          <a:bodyPr>
            <a:normAutofit lnSpcReduction="10000"/>
          </a:bodyPr>
          <a:lstStyle/>
          <a:p>
            <a:pPr marL="3590925" indent="0">
              <a:buNone/>
            </a:pPr>
            <a:r>
              <a:rPr lang="ru-RU" b="1" dirty="0"/>
              <a:t>Когда пользователь нажимает левую клавишу мыши, управление передается </a:t>
            </a:r>
            <a:r>
              <a:rPr lang="ru-RU" b="1" dirty="0" smtClean="0"/>
              <a:t>обработчику</a:t>
            </a:r>
            <a:r>
              <a:rPr lang="en-US" b="1" dirty="0" smtClean="0"/>
              <a:t> c</a:t>
            </a:r>
            <a:r>
              <a:rPr lang="ru-RU" b="1" dirty="0" err="1" smtClean="0"/>
              <a:t>обытий</a:t>
            </a:r>
            <a:r>
              <a:rPr lang="ru-RU" b="1" dirty="0" smtClean="0"/>
              <a:t> </a:t>
            </a:r>
            <a:r>
              <a:rPr lang="ru-RU" b="1" dirty="0"/>
              <a:t> </a:t>
            </a:r>
            <a:r>
              <a:rPr lang="ru-RU" b="1" i="1" dirty="0">
                <a:solidFill>
                  <a:srgbClr val="002060"/>
                </a:solidFill>
              </a:rPr>
              <a:t>Form1_MouseDown. </a:t>
            </a:r>
            <a:endParaRPr lang="en-US" b="1" i="1" dirty="0" smtClean="0">
              <a:solidFill>
                <a:srgbClr val="002060"/>
              </a:solidFill>
            </a:endParaRPr>
          </a:p>
          <a:p>
            <a:pPr marL="3494088" indent="0">
              <a:buNone/>
            </a:pPr>
            <a:r>
              <a:rPr lang="ru-RU" b="1" dirty="0" smtClean="0"/>
              <a:t>Этот </a:t>
            </a:r>
            <a:r>
              <a:rPr lang="ru-RU" b="1" dirty="0"/>
              <a:t>обработчик записывает в поле </a:t>
            </a:r>
            <a:r>
              <a:rPr lang="ru-RU" b="1" i="1" dirty="0" err="1">
                <a:solidFill>
                  <a:srgbClr val="002060"/>
                </a:solidFill>
              </a:rPr>
              <a:t>doDraw</a:t>
            </a:r>
            <a:r>
              <a:rPr lang="ru-RU" b="1" i="1" dirty="0">
                <a:solidFill>
                  <a:srgbClr val="002060"/>
                </a:solidFill>
              </a:rPr>
              <a:t> </a:t>
            </a:r>
            <a:r>
              <a:rPr lang="ru-RU" b="1" dirty="0"/>
              <a:t>значение </a:t>
            </a:r>
            <a:r>
              <a:rPr lang="ru-RU" b="1" i="1" dirty="0" err="1">
                <a:solidFill>
                  <a:srgbClr val="002060"/>
                </a:solidFill>
              </a:rPr>
              <a:t>true</a:t>
            </a:r>
            <a:r>
              <a:rPr lang="en-US" b="1" dirty="0" smtClean="0"/>
              <a:t> </a:t>
            </a:r>
            <a:r>
              <a:rPr lang="ru-RU" b="1" dirty="0" smtClean="0"/>
              <a:t>пользователь </a:t>
            </a:r>
            <a:r>
              <a:rPr lang="ru-RU" b="1" dirty="0"/>
              <a:t>приступил к процедуре рисования</a:t>
            </a:r>
            <a:r>
              <a:rPr lang="ru-RU" b="1" dirty="0" smtClean="0"/>
              <a:t>.</a:t>
            </a:r>
          </a:p>
          <a:p>
            <a:pPr marL="3494088" indent="0">
              <a:buNone/>
            </a:pPr>
            <a:endParaRPr lang="ru-RU" b="1" dirty="0"/>
          </a:p>
          <a:p>
            <a:pPr marL="3494088" indent="0">
              <a:buNone/>
            </a:pPr>
            <a:endParaRPr lang="ru-RU" b="1" dirty="0" smtClean="0"/>
          </a:p>
          <a:p>
            <a:pPr marL="3494088" indent="0">
              <a:buNone/>
            </a:pPr>
            <a:endParaRPr lang="ru-RU" b="1" dirty="0"/>
          </a:p>
          <a:p>
            <a:pPr marL="3494088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Нарисовав линию, пользователь отпускает левую клавишу </a:t>
            </a:r>
            <a:r>
              <a:rPr lang="ru-RU" b="1" dirty="0" smtClean="0"/>
              <a:t>мыши, при </a:t>
            </a:r>
            <a:r>
              <a:rPr lang="ru-RU" b="1" dirty="0"/>
              <a:t>этом управление передается обработчику событий </a:t>
            </a:r>
            <a:r>
              <a:rPr lang="ru-RU" b="1" i="1" dirty="0">
                <a:solidFill>
                  <a:srgbClr val="002060"/>
                </a:solidFill>
              </a:rPr>
              <a:t>Form1_MouseUp</a:t>
            </a:r>
            <a:r>
              <a:rPr lang="ru-RU" b="1" dirty="0"/>
              <a:t>, записывающему в поле </a:t>
            </a:r>
            <a:r>
              <a:rPr lang="ru-RU" b="1" i="1" dirty="0" err="1">
                <a:solidFill>
                  <a:srgbClr val="002060"/>
                </a:solidFill>
              </a:rPr>
              <a:t>doDraw</a:t>
            </a:r>
            <a:r>
              <a:rPr lang="ru-RU" b="1" dirty="0"/>
              <a:t> значение </a:t>
            </a:r>
            <a:r>
              <a:rPr lang="ru-RU" b="1" i="1" dirty="0" err="1" smtClean="0">
                <a:solidFill>
                  <a:srgbClr val="002060"/>
                </a:solidFill>
              </a:rPr>
              <a:t>false</a:t>
            </a:r>
            <a:r>
              <a:rPr lang="ru-RU" b="1" i="1" dirty="0" smtClean="0">
                <a:solidFill>
                  <a:srgbClr val="002060"/>
                </a:solidFill>
              </a:rPr>
              <a:t>              </a:t>
            </a:r>
            <a:r>
              <a:rPr lang="ru-RU" b="1" dirty="0" smtClean="0"/>
              <a:t> </a:t>
            </a:r>
            <a:r>
              <a:rPr lang="ru-RU" b="1" dirty="0"/>
              <a:t>завершение процедуры рисования.</a:t>
            </a:r>
          </a:p>
          <a:p>
            <a:pPr marL="0" indent="0">
              <a:buNone/>
            </a:pPr>
            <a:endParaRPr lang="ru-RU" b="1" dirty="0"/>
          </a:p>
          <a:p>
            <a:pPr marL="4129088" indent="0">
              <a:buNone/>
            </a:pP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11174931" y="2778375"/>
            <a:ext cx="42351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15865" y="3489946"/>
            <a:ext cx="7382578" cy="129567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772707" y="4026692"/>
            <a:ext cx="2271546" cy="461473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228406" y="5435418"/>
            <a:ext cx="42351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4228406" y="5683447"/>
            <a:ext cx="6407510" cy="98685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703193" y="6005383"/>
            <a:ext cx="2271546" cy="461473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1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6987" y="419010"/>
            <a:ext cx="9314916" cy="96540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ГРАФИЧЕСКИЙ ИНТЕРФЕЙС </a:t>
            </a:r>
            <a:r>
              <a:rPr lang="en-US" b="1" dirty="0" smtClean="0">
                <a:solidFill>
                  <a:srgbClr val="002060"/>
                </a:solidFill>
              </a:rPr>
              <a:t>GDI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4797" y="1085316"/>
            <a:ext cx="9537106" cy="5571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b="1" dirty="0" smtClean="0"/>
              <a:t>Платформа .</a:t>
            </a:r>
            <a:r>
              <a:rPr lang="ru-RU" sz="1900" b="1" dirty="0" err="1" smtClean="0"/>
              <a:t>Net</a:t>
            </a:r>
            <a:r>
              <a:rPr lang="ru-RU" sz="1900" b="1" dirty="0" smtClean="0"/>
              <a:t> </a:t>
            </a:r>
            <a:r>
              <a:rPr lang="ru-RU" sz="1900" b="1" dirty="0" err="1"/>
              <a:t>Framework</a:t>
            </a:r>
            <a:r>
              <a:rPr lang="ru-RU" sz="1900" b="1" dirty="0"/>
              <a:t> использует расширенный графический интерфейс </a:t>
            </a:r>
            <a:r>
              <a:rPr lang="ru-RU" sz="1900" b="1" i="1" dirty="0">
                <a:solidFill>
                  <a:srgbClr val="002060"/>
                </a:solidFill>
              </a:rPr>
              <a:t>GDI</a:t>
            </a:r>
            <a:r>
              <a:rPr lang="ru-RU" sz="1900" b="1" i="1" dirty="0" smtClean="0">
                <a:solidFill>
                  <a:srgbClr val="002060"/>
                </a:solidFill>
              </a:rPr>
              <a:t>+</a:t>
            </a:r>
            <a:r>
              <a:rPr lang="en-US" sz="1900" b="1" dirty="0" smtClean="0"/>
              <a:t> (</a:t>
            </a:r>
            <a:r>
              <a:rPr lang="en-US" sz="1900" b="1" i="1" dirty="0">
                <a:solidFill>
                  <a:srgbClr val="002060"/>
                </a:solidFill>
              </a:rPr>
              <a:t>Graphics Device Interface</a:t>
            </a:r>
            <a:r>
              <a:rPr lang="en-US" sz="1900" b="1" dirty="0" smtClean="0"/>
              <a:t>)</a:t>
            </a:r>
            <a:r>
              <a:rPr lang="ru-RU" sz="1900" b="1" dirty="0" smtClean="0"/>
              <a:t> - библиотеку </a:t>
            </a:r>
            <a:r>
              <a:rPr lang="ru-RU" sz="1900" b="1" dirty="0"/>
              <a:t>функций и программных средств на базе </a:t>
            </a:r>
            <a:r>
              <a:rPr lang="ru-RU" sz="1900" b="1" dirty="0" smtClean="0"/>
              <a:t>API.</a:t>
            </a:r>
          </a:p>
          <a:p>
            <a:pPr marL="0" indent="0">
              <a:buNone/>
            </a:pPr>
            <a:r>
              <a:rPr lang="en-US" sz="1900" b="1" dirty="0" smtClean="0"/>
              <a:t>GDI - </a:t>
            </a:r>
            <a:r>
              <a:rPr lang="ru-RU" sz="1900" b="1" dirty="0" smtClean="0"/>
              <a:t>интерфейс </a:t>
            </a:r>
            <a:r>
              <a:rPr lang="ru-RU" sz="1900" b="1" dirty="0" err="1"/>
              <a:t>Windows</a:t>
            </a:r>
            <a:r>
              <a:rPr lang="ru-RU" sz="1900" b="1" dirty="0"/>
              <a:t> для представления графических объектов и передачи их на устройства </a:t>
            </a:r>
            <a:r>
              <a:rPr lang="ru-RU" sz="1900" b="1" dirty="0" smtClean="0"/>
              <a:t>отображения</a:t>
            </a:r>
            <a:r>
              <a:rPr lang="en-US" sz="1900" b="1" dirty="0" smtClean="0"/>
              <a:t>: </a:t>
            </a:r>
            <a:r>
              <a:rPr lang="ru-RU" sz="1900" b="1" dirty="0" smtClean="0"/>
              <a:t>мониторы </a:t>
            </a:r>
            <a:r>
              <a:rPr lang="ru-RU" sz="1900" b="1" dirty="0"/>
              <a:t>и </a:t>
            </a:r>
            <a:r>
              <a:rPr lang="ru-RU" sz="1900" b="1" dirty="0" smtClean="0"/>
              <a:t>принтеры</a:t>
            </a:r>
            <a:r>
              <a:rPr lang="ru-RU" sz="1900" dirty="0" smtClean="0"/>
              <a:t>.</a:t>
            </a:r>
            <a:endParaRPr lang="ru-RU" sz="1900" b="1" dirty="0" smtClean="0"/>
          </a:p>
          <a:p>
            <a:pPr marL="0" indent="0">
              <a:buNone/>
            </a:pPr>
            <a:r>
              <a:rPr lang="ru-RU" sz="1900" b="1" dirty="0"/>
              <a:t> В среде .NET интерфейс GDI+ используется </a:t>
            </a:r>
            <a:r>
              <a:rPr lang="ru-RU" sz="1900" b="1" dirty="0" smtClean="0"/>
              <a:t>при </a:t>
            </a:r>
            <a:r>
              <a:rPr lang="ru-RU" sz="1900" b="1" dirty="0"/>
              <a:t>отправке документов на принтер, отображения графики в </a:t>
            </a:r>
            <a:r>
              <a:rPr lang="ru-RU" sz="1900" b="1" dirty="0" err="1"/>
              <a:t>Windows</a:t>
            </a:r>
            <a:r>
              <a:rPr lang="ru-RU" sz="1900" b="1" dirty="0"/>
              <a:t>-приложениях и визуализации графических элементов на веб-странице</a:t>
            </a:r>
            <a:r>
              <a:rPr lang="ru-RU" sz="1900" b="1" dirty="0" smtClean="0"/>
              <a:t>.</a:t>
            </a:r>
          </a:p>
          <a:p>
            <a:pPr marL="0" indent="0">
              <a:buNone/>
            </a:pPr>
            <a:r>
              <a:rPr lang="ru-RU" sz="1900" b="1" i="1" dirty="0">
                <a:solidFill>
                  <a:srgbClr val="002060"/>
                </a:solidFill>
              </a:rPr>
              <a:t>GDI+ не поддерживает 3d графику и библиотеки </a:t>
            </a:r>
            <a:r>
              <a:rPr lang="ru-RU" sz="1900" b="1" i="1" dirty="0" err="1">
                <a:solidFill>
                  <a:srgbClr val="002060"/>
                </a:solidFill>
              </a:rPr>
              <a:t>DirectX</a:t>
            </a:r>
            <a:r>
              <a:rPr lang="ru-RU" sz="1900" b="1" i="1" dirty="0" smtClean="0">
                <a:solidFill>
                  <a:srgbClr val="002060"/>
                </a:solidFill>
              </a:rPr>
              <a:t>.</a:t>
            </a:r>
            <a:endParaRPr lang="en-US" sz="19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1900" b="1" dirty="0"/>
              <a:t>С графикой </a:t>
            </a:r>
            <a:r>
              <a:rPr lang="ru-RU" sz="1900" b="1" dirty="0" err="1"/>
              <a:t>Windows</a:t>
            </a:r>
            <a:r>
              <a:rPr lang="ru-RU" sz="1900" b="1" dirty="0"/>
              <a:t> </a:t>
            </a:r>
            <a:r>
              <a:rPr lang="ru-RU" sz="1900" b="1" dirty="0" smtClean="0"/>
              <a:t>связано </a:t>
            </a:r>
            <a:r>
              <a:rPr lang="ru-RU" sz="1900" b="1" dirty="0"/>
              <a:t>понятия контекста устройства </a:t>
            </a:r>
            <a:r>
              <a:rPr lang="ru-RU" sz="1900" b="1" dirty="0" smtClean="0"/>
              <a:t>(</a:t>
            </a:r>
            <a:r>
              <a:rPr lang="en-US" sz="1900" b="1" i="1" dirty="0" err="1">
                <a:solidFill>
                  <a:srgbClr val="002060"/>
                </a:solidFill>
              </a:rPr>
              <a:t>D</a:t>
            </a:r>
            <a:r>
              <a:rPr lang="ru-RU" sz="1900" b="1" i="1" dirty="0" err="1" smtClean="0">
                <a:solidFill>
                  <a:srgbClr val="002060"/>
                </a:solidFill>
              </a:rPr>
              <a:t>evice</a:t>
            </a:r>
            <a:r>
              <a:rPr lang="ru-RU" sz="1900" b="1" i="1" dirty="0" smtClean="0">
                <a:solidFill>
                  <a:srgbClr val="002060"/>
                </a:solidFill>
              </a:rPr>
              <a:t> </a:t>
            </a:r>
            <a:r>
              <a:rPr lang="en-US" sz="1900" b="1" i="1" dirty="0" err="1">
                <a:solidFill>
                  <a:srgbClr val="002060"/>
                </a:solidFill>
              </a:rPr>
              <a:t>C</a:t>
            </a:r>
            <a:r>
              <a:rPr lang="ru-RU" sz="1900" b="1" i="1" dirty="0" err="1" smtClean="0">
                <a:solidFill>
                  <a:srgbClr val="002060"/>
                </a:solidFill>
              </a:rPr>
              <a:t>ontext</a:t>
            </a:r>
            <a:r>
              <a:rPr lang="ru-RU" sz="1900" b="1" i="1" dirty="0">
                <a:solidFill>
                  <a:srgbClr val="002060"/>
                </a:solidFill>
              </a:rPr>
              <a:t>, DC</a:t>
            </a:r>
            <a:r>
              <a:rPr lang="ru-RU" sz="1900" b="1" dirty="0"/>
              <a:t>). Это структура данных, содержащая информацию о параметрах и атрибутах вывода графики на устройство (дисплей, принтер...). </a:t>
            </a:r>
            <a:endParaRPr lang="en-US" sz="1900" b="1" dirty="0" smtClean="0"/>
          </a:p>
          <a:p>
            <a:pPr marL="0" indent="0">
              <a:buNone/>
            </a:pPr>
            <a:r>
              <a:rPr lang="ru-RU" sz="1900" b="1" dirty="0" smtClean="0"/>
              <a:t>.</a:t>
            </a:r>
            <a:r>
              <a:rPr lang="ru-RU" sz="1900" b="1" dirty="0" err="1"/>
              <a:t>Net</a:t>
            </a:r>
            <a:r>
              <a:rPr lang="ru-RU" sz="1900" b="1" dirty="0"/>
              <a:t> </a:t>
            </a:r>
            <a:r>
              <a:rPr lang="ru-RU" sz="1900" b="1" dirty="0" err="1"/>
              <a:t>Framework</a:t>
            </a:r>
            <a:r>
              <a:rPr lang="ru-RU" sz="1900" b="1" dirty="0"/>
              <a:t> освобождает программиста от необходимости обращения к DC. </a:t>
            </a:r>
            <a:endParaRPr lang="ru-RU" sz="1900" b="1" i="1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06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6669" y="1087655"/>
            <a:ext cx="9877943" cy="48235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35762" y="152472"/>
            <a:ext cx="10122048" cy="128089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</a:rPr>
              <a:t>ОТСЛЕЖИВАНИЕ ПЕРЕМЕЩЕНИЯ КУРСОРА </a:t>
            </a:r>
            <a:r>
              <a:rPr lang="ru-RU" sz="3200" b="1" dirty="0">
                <a:solidFill>
                  <a:srgbClr val="002060"/>
                </a:solidFill>
              </a:rPr>
              <a:t>МЫШИ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12807" y="1087655"/>
            <a:ext cx="7375057" cy="291645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12806" y="4193759"/>
            <a:ext cx="7375057" cy="18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4316" y="175590"/>
            <a:ext cx="10209887" cy="128089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ОТСЛЕЖИВАНИЕ ПЕРЕМЕЩЕНИЯ КУРСОРА МЫШИ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301" y="908420"/>
            <a:ext cx="8520464" cy="355770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89161" y="3687206"/>
            <a:ext cx="4975042" cy="31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1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9767" y="24872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2060"/>
                </a:solidFill>
              </a:rPr>
              <a:t>ВЫВОД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1166" y="1087655"/>
            <a:ext cx="10530038" cy="482356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С </a:t>
            </a:r>
            <a:r>
              <a:rPr lang="ru-RU" b="1" dirty="0"/>
              <a:t>помощью </a:t>
            </a:r>
            <a:r>
              <a:rPr lang="ru-RU" b="1" dirty="0" smtClean="0"/>
              <a:t>метода </a:t>
            </a:r>
            <a:r>
              <a:rPr lang="en-US" b="1" dirty="0"/>
              <a:t> </a:t>
            </a:r>
            <a:r>
              <a:rPr lang="en-US" b="1" i="1" dirty="0" err="1">
                <a:solidFill>
                  <a:srgbClr val="002060"/>
                </a:solidFill>
              </a:rPr>
              <a:t>DrawString</a:t>
            </a:r>
            <a:r>
              <a:rPr lang="ru-RU" b="1" dirty="0" smtClean="0"/>
              <a:t> </a:t>
            </a:r>
            <a:r>
              <a:rPr lang="ru-RU" b="1" dirty="0"/>
              <a:t>приложения могут рисовать в своих окнах текстовые </a:t>
            </a:r>
            <a:r>
              <a:rPr lang="ru-RU" b="1" dirty="0" smtClean="0"/>
              <a:t>строки.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85789" y="3083033"/>
            <a:ext cx="5940425" cy="34620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93319" y="1787652"/>
            <a:ext cx="6974808" cy="26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56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3772" y="171723"/>
            <a:ext cx="8911687" cy="60792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РАБОТА С ИЗОБРАЖЕНИЯМИ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7502" y="779647"/>
            <a:ext cx="10051197" cy="5131575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Для рисования изображений, загруженных из </a:t>
            </a:r>
            <a:r>
              <a:rPr lang="ru-RU" b="1" dirty="0" smtClean="0"/>
              <a:t>файлов, используются методы класса</a:t>
            </a:r>
            <a:r>
              <a:rPr lang="ru-RU" sz="2400" b="1" dirty="0"/>
              <a:t> </a:t>
            </a:r>
            <a:r>
              <a:rPr lang="ru-RU" sz="2400" b="1" i="1" dirty="0" err="1">
                <a:solidFill>
                  <a:srgbClr val="002060"/>
                </a:solidFill>
              </a:rPr>
              <a:t>Image</a:t>
            </a:r>
            <a:r>
              <a:rPr lang="ru-RU" sz="2400" b="1" i="1" dirty="0">
                <a:solidFill>
                  <a:srgbClr val="002060"/>
                </a:solidFill>
              </a:rPr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92952"/>
              </p:ext>
            </p:extLst>
          </p:nvPr>
        </p:nvGraphicFramePr>
        <p:xfrm>
          <a:off x="1155033" y="1559294"/>
          <a:ext cx="10693666" cy="5178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990">
                  <a:extLst>
                    <a:ext uri="{9D8B030D-6E8A-4147-A177-3AD203B41FA5}">
                      <a16:colId xmlns:a16="http://schemas.microsoft.com/office/drawing/2014/main" val="3480264222"/>
                    </a:ext>
                  </a:extLst>
                </a:gridCol>
                <a:gridCol w="8859676">
                  <a:extLst>
                    <a:ext uri="{9D8B030D-6E8A-4147-A177-3AD203B41FA5}">
                      <a16:colId xmlns:a16="http://schemas.microsoft.com/office/drawing/2014/main" val="2406165670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ea typeface="+mn-ea"/>
                          <a:cs typeface="+mn-cs"/>
                        </a:rPr>
                        <a:t>Формат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Arial CYR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</a:rPr>
                        <a:t>Описание формата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5767"/>
                  </a:ext>
                </a:extLst>
              </a:tr>
              <a:tr h="42237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Bmp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Растровые изображения </a:t>
                      </a:r>
                      <a:r>
                        <a:rPr lang="en-US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DIB (Device-Independent Bitmap)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6290"/>
                  </a:ext>
                </a:extLst>
              </a:tr>
              <a:tr h="42237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Emf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Расширенный формат </a:t>
                      </a:r>
                      <a:r>
                        <a:rPr lang="en-US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EMF (Windows Enhanced Metafile)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3634"/>
                  </a:ext>
                </a:extLst>
              </a:tr>
              <a:tr h="42237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Exif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Формат для обмена файлами изображений </a:t>
                      </a:r>
                      <a:r>
                        <a:rPr lang="en-US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EXIF (Exchangeable Image File)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04236"/>
                  </a:ext>
                </a:extLst>
              </a:tr>
              <a:tr h="59016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Gif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Формат обмена графическими изображениями GIF (</a:t>
                      </a:r>
                      <a:r>
                        <a:rPr lang="ru-RU" sz="17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Graphics</a:t>
                      </a: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7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Interchange</a:t>
                      </a: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7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ru-RU" sz="17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7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79580"/>
                  </a:ext>
                </a:extLst>
              </a:tr>
              <a:tr h="42237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Icon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Значки ОС </a:t>
                      </a:r>
                      <a:r>
                        <a:rPr lang="en-US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Microsoft Windows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89797"/>
                  </a:ext>
                </a:extLst>
              </a:tr>
              <a:tr h="59016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Формат, созданный объединенной группой экспертов по обработке фотографий JPEG (</a:t>
                      </a:r>
                      <a:r>
                        <a:rPr lang="ru-RU" sz="17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Joint</a:t>
                      </a: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7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Photographic</a:t>
                      </a: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7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Experts</a:t>
                      </a: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7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009297"/>
                  </a:ext>
                </a:extLst>
              </a:tr>
              <a:tr h="42237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MemoryBmp</a:t>
                      </a:r>
                      <a:endParaRPr lang="en-US" sz="18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Изображения DIB, создаваемые в оперативной памяти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1581"/>
                  </a:ext>
                </a:extLst>
              </a:tr>
              <a:tr h="59016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endParaRPr lang="en-US" sz="18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Формат переносимых сетевых изображений PNG (</a:t>
                      </a:r>
                      <a:r>
                        <a:rPr lang="ru-RU" sz="17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Portable</a:t>
                      </a: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7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7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Graphics</a:t>
                      </a:r>
                      <a:endParaRPr lang="ru-RU" sz="17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45956"/>
                  </a:ext>
                </a:extLst>
              </a:tr>
              <a:tr h="42237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Tiff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Теговый формат файлов изображений </a:t>
                      </a:r>
                      <a:r>
                        <a:rPr lang="en-US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TIFF (Tag Image File Format)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807733"/>
                  </a:ext>
                </a:extLst>
              </a:tr>
              <a:tr h="42237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Wmf</a:t>
                      </a:r>
                      <a:endParaRPr lang="en-US" sz="18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Метафайл </a:t>
                      </a:r>
                      <a:r>
                        <a:rPr lang="en-US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WMF (Windows metafile)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9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40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36552" y="111363"/>
            <a:ext cx="8911687" cy="7517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ЗАГРУЗКА ИЗОБРАЖЕНИЙ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2" y="1243604"/>
            <a:ext cx="11919438" cy="45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69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7" y="1264555"/>
            <a:ext cx="4579077" cy="3177201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62188" y="265187"/>
            <a:ext cx="8911687" cy="57230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ЗАГРУЗКА ИЗОБРАЖЕНИЙ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71" y="2662741"/>
            <a:ext cx="5640180" cy="38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9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pixy-shop.ru/uploads/product/1000/1087/159059744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8163">
            <a:off x="1820306" y="1569237"/>
            <a:ext cx="2018097" cy="2018097"/>
          </a:xfrm>
          <a:prstGeom prst="rect">
            <a:avLst/>
          </a:prstGeom>
          <a:solidFill>
            <a:srgbClr val="F8F8F8"/>
          </a:solidFill>
        </p:spPr>
      </p:pic>
      <p:pic>
        <p:nvPicPr>
          <p:cNvPr id="1028" name="Picture 4" descr="https://www.toybytoy.com/file/0032/600/89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5702">
            <a:off x="9053346" y="1505535"/>
            <a:ext cx="1755778" cy="1966617"/>
          </a:xfrm>
          <a:prstGeom prst="rect">
            <a:avLst/>
          </a:prstGeom>
          <a:solidFill>
            <a:srgbClr val="E5F0F3"/>
          </a:solidFill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20357" y="401919"/>
            <a:ext cx="8911687" cy="85431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ГРАФИЧЕСКИЙ ИНТЕРФЕЙС </a:t>
            </a:r>
            <a:r>
              <a:rPr lang="en-US" b="1" dirty="0" smtClean="0">
                <a:solidFill>
                  <a:srgbClr val="002060"/>
                </a:solidFill>
              </a:rPr>
              <a:t>GDI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://bgfons.com/upload/paper_grid_PNG54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51" y="1098582"/>
            <a:ext cx="5675698" cy="56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4729" y="2412552"/>
            <a:ext cx="509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 smtClean="0"/>
              <a:t>Контекст отображения (устройства)</a:t>
            </a:r>
            <a:endParaRPr lang="ru-RU" sz="2000" b="1" i="1" dirty="0"/>
          </a:p>
        </p:txBody>
      </p:sp>
      <p:pic>
        <p:nvPicPr>
          <p:cNvPr id="1032" name="Picture 8" descr="https://www.artranked.com/images/8d/8d0b40f994ce5acca58014bc45f2b9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80" y="3388091"/>
            <a:ext cx="2380351" cy="159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776" y="4186252"/>
            <a:ext cx="2806918" cy="23017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166" y="4203848"/>
            <a:ext cx="3086138" cy="22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8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4220" y="301894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 </a:t>
            </a:r>
            <a:r>
              <a:rPr lang="ru-RU" b="1" dirty="0">
                <a:solidFill>
                  <a:srgbClr val="002060"/>
                </a:solidFill>
              </a:rPr>
              <a:t>Пространство имён </a:t>
            </a:r>
            <a:r>
              <a:rPr lang="en-US" b="1" dirty="0">
                <a:solidFill>
                  <a:srgbClr val="002060"/>
                </a:solidFill>
              </a:rPr>
              <a:t>System::Drawing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8645" y="942339"/>
            <a:ext cx="9166777" cy="5768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2328863" lv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altLang="ru-RU" sz="2000" b="1" i="1" dirty="0" smtClean="0">
              <a:solidFill>
                <a:srgbClr val="002060"/>
              </a:solidFill>
              <a:latin typeface="Menlo"/>
            </a:endParaRPr>
          </a:p>
          <a:p>
            <a:pPr marL="2328863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altLang="ru-RU" sz="2000" b="1" i="1" dirty="0" smtClean="0">
                <a:solidFill>
                  <a:srgbClr val="002060"/>
                </a:solidFill>
                <a:latin typeface="Menlo"/>
              </a:rPr>
              <a:t>using </a:t>
            </a:r>
            <a:r>
              <a:rPr lang="ru-RU" altLang="ru-RU" sz="2000" b="1" i="1" dirty="0" err="1">
                <a:solidFill>
                  <a:srgbClr val="002060"/>
                </a:solidFill>
                <a:latin typeface="Menlo"/>
              </a:rPr>
              <a:t>System.Drawing</a:t>
            </a:r>
            <a:r>
              <a:rPr lang="ru-RU" altLang="ru-RU" sz="2000" b="1" i="1" dirty="0" smtClean="0">
                <a:solidFill>
                  <a:srgbClr val="002060"/>
                </a:solidFill>
                <a:latin typeface="Menlo"/>
              </a:rPr>
              <a:t>;</a:t>
            </a:r>
            <a:endParaRPr lang="en-US" altLang="ru-RU" sz="2000" b="1" i="1" dirty="0" smtClean="0">
              <a:solidFill>
                <a:srgbClr val="002060"/>
              </a:solidFill>
              <a:latin typeface="Menlo"/>
            </a:endParaRPr>
          </a:p>
          <a:p>
            <a:pPr marL="2328863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altLang="ru-RU" sz="2000" b="1" i="1" dirty="0" smtClean="0">
                <a:solidFill>
                  <a:srgbClr val="002060"/>
                </a:solidFill>
                <a:latin typeface="Menlo"/>
              </a:rPr>
              <a:t>using </a:t>
            </a:r>
            <a:r>
              <a:rPr lang="ru-RU" altLang="ru-RU" sz="2000" b="1" i="1" dirty="0">
                <a:solidFill>
                  <a:srgbClr val="002060"/>
                </a:solidFill>
                <a:latin typeface="Menlo"/>
              </a:rPr>
              <a:t>System.Drawing.Drawing2D; </a:t>
            </a:r>
            <a:endParaRPr lang="en-US" altLang="ru-RU" sz="2000" b="1" i="1" dirty="0" smtClean="0">
              <a:solidFill>
                <a:srgbClr val="002060"/>
              </a:solidFill>
              <a:latin typeface="Menlo"/>
            </a:endParaRPr>
          </a:p>
          <a:p>
            <a:pPr marL="2328863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altLang="ru-RU" sz="2000" b="1" i="1" dirty="0" smtClean="0">
                <a:solidFill>
                  <a:srgbClr val="002060"/>
                </a:solidFill>
                <a:latin typeface="Menlo"/>
              </a:rPr>
              <a:t>using </a:t>
            </a:r>
            <a:r>
              <a:rPr lang="ru-RU" altLang="ru-RU" sz="2000" b="1" i="1" dirty="0" err="1" smtClean="0">
                <a:solidFill>
                  <a:srgbClr val="002060"/>
                </a:solidFill>
                <a:latin typeface="Menlo"/>
              </a:rPr>
              <a:t>System.Drawing.Imaging</a:t>
            </a:r>
            <a:r>
              <a:rPr lang="en-US" altLang="ru-RU" sz="2000" b="1" i="1" dirty="0" smtClean="0">
                <a:solidFill>
                  <a:srgbClr val="002060"/>
                </a:solidFill>
                <a:latin typeface="Menlo"/>
              </a:rPr>
              <a:t>;</a:t>
            </a:r>
            <a:r>
              <a:rPr lang="ru-RU" altLang="ru-RU" sz="2000" dirty="0" smtClean="0">
                <a:solidFill>
                  <a:schemeClr val="tx1"/>
                </a:solidFill>
              </a:rPr>
              <a:t> </a:t>
            </a:r>
            <a:endParaRPr lang="en-US" altLang="ru-RU" sz="2000" dirty="0" smtClean="0">
              <a:solidFill>
                <a:schemeClr val="tx1"/>
              </a:solidFill>
            </a:endParaRPr>
          </a:p>
          <a:p>
            <a:pPr marL="2328863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ru-RU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</a:rPr>
              <a:t>Пространство имен </a:t>
            </a:r>
            <a:r>
              <a:rPr lang="ru-RU" b="1" i="1" dirty="0" err="1">
                <a:solidFill>
                  <a:srgbClr val="002060"/>
                </a:solidFill>
              </a:rPr>
              <a:t>System.Drawing</a:t>
            </a:r>
            <a:r>
              <a:rPr lang="ru-RU" b="1" dirty="0">
                <a:solidFill>
                  <a:schemeClr val="tx1"/>
                </a:solidFill>
              </a:rPr>
              <a:t> (Рисование) обеспечивает доступ к функциональным возможностям графического интерфейса GDI+ , используя около 50 </a:t>
            </a:r>
            <a:r>
              <a:rPr lang="ru-RU" b="1" dirty="0" smtClean="0">
                <a:solidFill>
                  <a:schemeClr val="tx1"/>
                </a:solidFill>
              </a:rPr>
              <a:t>классов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ru-RU" altLang="ru-RU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18867"/>
              </p:ext>
            </p:extLst>
          </p:nvPr>
        </p:nvGraphicFramePr>
        <p:xfrm>
          <a:off x="1813632" y="946181"/>
          <a:ext cx="90168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320">
                  <a:extLst>
                    <a:ext uri="{9D8B030D-6E8A-4147-A177-3AD203B41FA5}">
                      <a16:colId xmlns:a16="http://schemas.microsoft.com/office/drawing/2014/main" val="3013343221"/>
                    </a:ext>
                  </a:extLst>
                </a:gridCol>
                <a:gridCol w="5228482">
                  <a:extLst>
                    <a:ext uri="{9D8B030D-6E8A-4147-A177-3AD203B41FA5}">
                      <a16:colId xmlns:a16="http://schemas.microsoft.com/office/drawing/2014/main" val="197192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Пространство имен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rgbClr val="002060"/>
                          </a:solidFill>
                        </a:rPr>
                        <a:t>System::Drawing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Классы для 2d графики, а так же основной класс Graphics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10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rgbClr val="002060"/>
                          </a:solidFill>
                        </a:rPr>
                        <a:t>System::Drawing::Drawing2d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Расширенные возможности 2d графики, векторная графика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7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rgbClr val="002060"/>
                          </a:solidFill>
                        </a:rPr>
                        <a:t>System::Drawing::Imaging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Классы для работы с графическими изображениями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2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rgbClr val="002060"/>
                          </a:solidFill>
                        </a:rPr>
                        <a:t>System::Drawing::Printing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Печать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9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rgbClr val="002060"/>
                          </a:solidFill>
                        </a:rPr>
                        <a:t>System::Drawing::Text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Работа со шрифтами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4714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6912" y="-6049"/>
            <a:ext cx="65" cy="469299"/>
          </a:xfrm>
          <a:prstGeom prst="rect">
            <a:avLst/>
          </a:prstGeom>
          <a:solidFill>
            <a:srgbClr val="2526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89879" y="4390330"/>
            <a:ext cx="4745614" cy="118633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45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468260"/>
              </p:ext>
            </p:extLst>
          </p:nvPr>
        </p:nvGraphicFramePr>
        <p:xfrm>
          <a:off x="1029903" y="429930"/>
          <a:ext cx="10741794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044">
                  <a:extLst>
                    <a:ext uri="{9D8B030D-6E8A-4147-A177-3AD203B41FA5}">
                      <a16:colId xmlns:a16="http://schemas.microsoft.com/office/drawing/2014/main" val="1117808558"/>
                    </a:ext>
                  </a:extLst>
                </a:gridCol>
                <a:gridCol w="9124750">
                  <a:extLst>
                    <a:ext uri="{9D8B030D-6E8A-4147-A177-3AD203B41FA5}">
                      <a16:colId xmlns:a16="http://schemas.microsoft.com/office/drawing/2014/main" val="27963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Bitmap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Базовая обработка изображений в форматах </a:t>
                      </a:r>
                      <a:r>
                        <a:rPr lang="ru-RU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bmp</a:t>
                      </a:r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gif</a:t>
                      </a:r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jpg</a:t>
                      </a:r>
                      <a:endParaRPr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8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Brush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Класс кисти для определения цвета и текстуры при заливке прямоугольников, эллипсов/окружностей и </a:t>
                      </a:r>
                      <a:r>
                        <a:rPr lang="ru-RU" sz="1600" b="1" dirty="0" smtClean="0"/>
                        <a:t>полигонов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9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Graphics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Класс, представляющий собой поверхность для 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рисования</a:t>
                      </a:r>
                      <a:endParaRPr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5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Color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Структура, определяющая </a:t>
                      </a:r>
                      <a:r>
                        <a:rPr lang="ru-RU" sz="1600" b="1" dirty="0" smtClean="0"/>
                        <a:t>цвет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14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Font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Класс </a:t>
                      </a:r>
                      <a:r>
                        <a:rPr lang="ru-RU" sz="1600" b="1" dirty="0" smtClean="0"/>
                        <a:t>шрифта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>
                          <a:solidFill>
                            <a:srgbClr val="002060"/>
                          </a:solidFill>
                        </a:rPr>
                        <a:t>FontFamily</a:t>
                      </a:r>
                      <a:endParaRPr lang="en-US" b="1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Класс для группы шрифтов с одинаковым дизайном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3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Icon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Класс для стандартной иконки </a:t>
                      </a:r>
                      <a:r>
                        <a:rPr lang="ru-RU" sz="1600" b="1" dirty="0" err="1"/>
                        <a:t>Windows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Image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Абстрактный класс для классов </a:t>
                      </a:r>
                      <a:r>
                        <a:rPr lang="ru-RU" sz="1600" b="1" dirty="0" err="1"/>
                        <a:t>Bitmap</a:t>
                      </a:r>
                      <a:r>
                        <a:rPr lang="ru-RU" sz="1600" b="1" dirty="0"/>
                        <a:t> и </a:t>
                      </a:r>
                      <a:r>
                        <a:rPr lang="ru-RU" sz="1600" b="1" dirty="0" err="1" smtClean="0"/>
                        <a:t>Icon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4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Pen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Класс ручки, определяющий цвет, толщину и текстуру обводки </a:t>
                      </a:r>
                      <a:r>
                        <a:rPr lang="ru-RU" sz="1600" b="1" dirty="0" smtClean="0"/>
                        <a:t>фигур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9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Pens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Класс с набором заранее определенных классов </a:t>
                      </a:r>
                      <a:r>
                        <a:rPr lang="ru-RU" sz="1600" b="1" dirty="0" err="1" smtClean="0"/>
                        <a:t>Pen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Point, </a:t>
                      </a:r>
                      <a:r>
                        <a:rPr lang="en-US" b="1" i="1" dirty="0" err="1">
                          <a:solidFill>
                            <a:srgbClr val="002060"/>
                          </a:solidFill>
                        </a:rPr>
                        <a:t>PointF</a:t>
                      </a:r>
                      <a:endParaRPr lang="en-US" b="1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Структура, содержащая координаты (</a:t>
                      </a:r>
                      <a:r>
                        <a:rPr lang="ru-RU" sz="1600" b="1" dirty="0" err="1"/>
                        <a:t>x,y</a:t>
                      </a:r>
                      <a:r>
                        <a:rPr lang="ru-RU" sz="1600" b="1" dirty="0"/>
                        <a:t>) в целых числах типа Int32 или с плавающей точкой типа </a:t>
                      </a:r>
                      <a:r>
                        <a:rPr lang="ru-RU" sz="1600" b="1" dirty="0" err="1" smtClean="0"/>
                        <a:t>Single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98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Rectangle, </a:t>
                      </a:r>
                      <a:r>
                        <a:rPr lang="en-US" b="1" i="1" dirty="0" err="1">
                          <a:solidFill>
                            <a:srgbClr val="002060"/>
                          </a:solidFill>
                        </a:rPr>
                        <a:t>RectangleF</a:t>
                      </a:r>
                      <a:endParaRPr lang="en-US" b="1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Структура, описывающая размер и расположение прямоугольника с помощью типов Int32 или </a:t>
                      </a:r>
                      <a:r>
                        <a:rPr lang="ru-RU" sz="1600" b="1" dirty="0" err="1" smtClean="0"/>
                        <a:t>Single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2060"/>
                          </a:solidFill>
                        </a:rPr>
                        <a:t>Region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Класс, определяющий геометрическую фигуру посредством </a:t>
                      </a:r>
                      <a:r>
                        <a:rPr lang="ru-RU" sz="1600" b="1" dirty="0" smtClean="0"/>
                        <a:t>прямоугольников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4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SolidBrushes</a:t>
                      </a:r>
                      <a:endParaRPr lang="en-US" sz="18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Класс-кисть для сплошного заполнения заданным 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цветом</a:t>
                      </a:r>
                      <a:endParaRPr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TextureBrush</a:t>
                      </a:r>
                      <a:endParaRPr lang="en-US" sz="18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Класс-кисть, использующий для заполнения заданное 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изображение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9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74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6651" y="296851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КЛАСС </a:t>
            </a:r>
            <a:r>
              <a:rPr lang="en-US" b="1" dirty="0">
                <a:solidFill>
                  <a:srgbClr val="002060"/>
                </a:solidFill>
              </a:rPr>
              <a:t>GRAPHIC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1166" y="1039528"/>
            <a:ext cx="9993446" cy="5544152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Класс </a:t>
            </a:r>
            <a:r>
              <a:rPr lang="ru-RU" sz="2000" b="1" i="1" dirty="0">
                <a:solidFill>
                  <a:srgbClr val="002060"/>
                </a:solidFill>
              </a:rPr>
              <a:t>Graphics </a:t>
            </a:r>
            <a:r>
              <a:rPr lang="ru-RU" sz="2000" b="1" dirty="0">
                <a:solidFill>
                  <a:schemeClr val="tx1"/>
                </a:solidFill>
              </a:rPr>
              <a:t>находится в пространстве имен </a:t>
            </a:r>
            <a:r>
              <a:rPr lang="ru-RU" sz="2000" b="1" i="1" dirty="0" err="1">
                <a:solidFill>
                  <a:schemeClr val="tx1"/>
                </a:solidFill>
              </a:rPr>
              <a:t>Drawing</a:t>
            </a:r>
            <a:r>
              <a:rPr lang="ru-RU" sz="2000" b="1" i="1" dirty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предоставляет множество методов для изображения геометрических фигур и различных графических </a:t>
            </a:r>
            <a:r>
              <a:rPr lang="ru-RU" sz="2000" b="1" dirty="0" smtClean="0">
                <a:solidFill>
                  <a:schemeClr val="tx1"/>
                </a:solidFill>
              </a:rPr>
              <a:t>объектов </a:t>
            </a:r>
            <a:r>
              <a:rPr lang="ru-RU" sz="2000" b="1" dirty="0">
                <a:solidFill>
                  <a:schemeClr val="tx1"/>
                </a:solidFill>
              </a:rPr>
              <a:t>на устройстве отображения</a:t>
            </a:r>
            <a:r>
              <a:rPr lang="ru-RU" sz="2000" dirty="0">
                <a:solidFill>
                  <a:schemeClr val="tx1"/>
                </a:solidFill>
              </a:rPr>
              <a:t> </a:t>
            </a:r>
            <a:r>
              <a:rPr lang="ru-RU" sz="2000" dirty="0" smtClean="0">
                <a:solidFill>
                  <a:schemeClr val="tx1"/>
                </a:solidFill>
              </a:rPr>
              <a:t>(</a:t>
            </a:r>
            <a:r>
              <a:rPr lang="ru-RU" sz="2000" b="1" dirty="0" smtClean="0">
                <a:solidFill>
                  <a:schemeClr val="tx1"/>
                </a:solidFill>
              </a:rPr>
              <a:t>графический </a:t>
            </a:r>
            <a:r>
              <a:rPr lang="ru-RU" sz="2000" b="1" dirty="0">
                <a:solidFill>
                  <a:schemeClr val="tx1"/>
                </a:solidFill>
              </a:rPr>
              <a:t>контекст, «холст</a:t>
            </a:r>
            <a:r>
              <a:rPr lang="ru-RU" sz="2000" b="1" dirty="0" smtClean="0">
                <a:solidFill>
                  <a:schemeClr val="tx1"/>
                </a:solidFill>
              </a:rPr>
              <a:t>»</a:t>
            </a:r>
            <a:r>
              <a:rPr lang="ru-RU" sz="2000" dirty="0" smtClean="0">
                <a:solidFill>
                  <a:schemeClr val="tx1"/>
                </a:solidFill>
              </a:rPr>
              <a:t>)</a:t>
            </a:r>
            <a:r>
              <a:rPr lang="ru-RU" sz="2000" b="1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000" b="1" i="1" dirty="0" smtClean="0">
                <a:solidFill>
                  <a:schemeClr val="tx1"/>
                </a:solidFill>
              </a:rPr>
              <a:t>Объекты класса </a:t>
            </a:r>
            <a:r>
              <a:rPr lang="ru-RU" sz="2000" b="1" i="1" dirty="0" smtClean="0">
                <a:solidFill>
                  <a:srgbClr val="002060"/>
                </a:solidFill>
              </a:rPr>
              <a:t>Graphics </a:t>
            </a:r>
            <a:r>
              <a:rPr lang="ru-RU" sz="2000" b="1" i="1" dirty="0" smtClean="0">
                <a:solidFill>
                  <a:schemeClr val="tx1"/>
                </a:solidFill>
              </a:rPr>
              <a:t>создаются специальными методами без вызова конструктора класса.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rgbClr val="002060"/>
                </a:solidFill>
              </a:rPr>
              <a:t>Способы задания «холста»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1. </a:t>
            </a:r>
            <a:r>
              <a:rPr lang="ru-RU" sz="2000" b="1" dirty="0">
                <a:solidFill>
                  <a:schemeClr val="tx1"/>
                </a:solidFill>
              </a:rPr>
              <a:t>Графический объект — «холст» для рисования на форме </a:t>
            </a:r>
            <a:r>
              <a:rPr lang="ru-RU" sz="2000" b="1" i="1" dirty="0" err="1">
                <a:solidFill>
                  <a:srgbClr val="002060"/>
                </a:solidFill>
              </a:rPr>
              <a:t>Form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(указатель </a:t>
            </a:r>
            <a:r>
              <a:rPr lang="ru-RU" sz="2000" b="1" i="1" dirty="0" err="1" smtClean="0">
                <a:solidFill>
                  <a:srgbClr val="002060"/>
                </a:solidFill>
              </a:rPr>
              <a:t>this</a:t>
            </a:r>
            <a:r>
              <a:rPr lang="ru-RU" sz="2000" b="1" i="1" dirty="0" smtClean="0">
                <a:solidFill>
                  <a:srgbClr val="002060"/>
                </a:solidFill>
              </a:rPr>
              <a:t>)</a:t>
            </a:r>
            <a:r>
              <a:rPr lang="ru-RU" sz="2000" b="1" dirty="0" smtClean="0">
                <a:solidFill>
                  <a:schemeClr val="tx1"/>
                </a:solidFill>
              </a:rPr>
              <a:t>:</a:t>
            </a: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i="1" dirty="0" smtClean="0"/>
              <a:t>             </a:t>
            </a:r>
            <a:r>
              <a:rPr lang="en-US" sz="2000" b="1" i="1" dirty="0" smtClean="0">
                <a:solidFill>
                  <a:srgbClr val="002060"/>
                </a:solidFill>
              </a:rPr>
              <a:t>Graphics </a:t>
            </a:r>
            <a:r>
              <a:rPr lang="en-US" sz="2000" b="1" i="1" dirty="0">
                <a:solidFill>
                  <a:srgbClr val="002060"/>
                </a:solidFill>
              </a:rPr>
              <a:t>g = </a:t>
            </a:r>
            <a:r>
              <a:rPr lang="en-US" sz="2000" b="1" i="1" dirty="0" err="1">
                <a:solidFill>
                  <a:srgbClr val="002060"/>
                </a:solidFill>
              </a:rPr>
              <a:t>this.CreateGraphics</a:t>
            </a:r>
            <a:r>
              <a:rPr lang="en-US" sz="2000" b="1" i="1" dirty="0" smtClean="0">
                <a:solidFill>
                  <a:srgbClr val="002060"/>
                </a:solidFill>
              </a:rPr>
              <a:t>();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000" b="1" dirty="0"/>
              <a:t>2. </a:t>
            </a:r>
            <a:r>
              <a:rPr lang="ru-RU" sz="2000" b="1" dirty="0">
                <a:solidFill>
                  <a:schemeClr val="tx1"/>
                </a:solidFill>
              </a:rPr>
              <a:t>Графический объект — «холст» для рисования на </a:t>
            </a:r>
            <a:r>
              <a:rPr lang="ru-RU" sz="2000" b="1" dirty="0" smtClean="0">
                <a:solidFill>
                  <a:schemeClr val="tx1"/>
                </a:solidFill>
              </a:rPr>
              <a:t>компоненте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PictureBox</a:t>
            </a:r>
            <a:r>
              <a:rPr lang="ru-RU" sz="2000" b="1" i="1" dirty="0" smtClean="0">
                <a:solidFill>
                  <a:srgbClr val="002060"/>
                </a:solidFill>
              </a:rPr>
              <a:t>:</a:t>
            </a:r>
          </a:p>
          <a:p>
            <a:pPr marL="717550" indent="0">
              <a:buNone/>
            </a:pPr>
            <a:r>
              <a:rPr lang="ru-RU" sz="2000" i="1" dirty="0"/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Graphics g =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PictureBox</a:t>
            </a:r>
            <a:r>
              <a:rPr lang="ru-RU" sz="2000" b="1" i="1" dirty="0" smtClean="0">
                <a:solidFill>
                  <a:srgbClr val="002060"/>
                </a:solidFill>
              </a:rPr>
              <a:t>1</a:t>
            </a:r>
            <a:r>
              <a:rPr lang="en-US" sz="2000" b="1" i="1" dirty="0" smtClean="0">
                <a:solidFill>
                  <a:srgbClr val="002060"/>
                </a:solidFill>
              </a:rPr>
              <a:t>.</a:t>
            </a:r>
            <a:r>
              <a:rPr lang="en-US" sz="2000" b="1" i="1" dirty="0" err="1" smtClean="0">
                <a:solidFill>
                  <a:srgbClr val="002060"/>
                </a:solidFill>
              </a:rPr>
              <a:t>CreateGraphics</a:t>
            </a:r>
            <a:r>
              <a:rPr lang="en-US" sz="2000" b="1" i="1" dirty="0">
                <a:solidFill>
                  <a:srgbClr val="002060"/>
                </a:solidFill>
              </a:rPr>
              <a:t>();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sz="2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53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1725" y="1085316"/>
            <a:ext cx="9742368" cy="53240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3. </a:t>
            </a:r>
            <a:r>
              <a:rPr lang="ru-RU" dirty="0"/>
              <a:t> </a:t>
            </a:r>
            <a:r>
              <a:rPr lang="ru-RU" sz="2100" b="1" dirty="0">
                <a:solidFill>
                  <a:schemeClr val="tx1"/>
                </a:solidFill>
              </a:rPr>
              <a:t>Пол</a:t>
            </a:r>
            <a:r>
              <a:rPr lang="ru-RU" sz="2100" b="1" dirty="0" smtClean="0">
                <a:solidFill>
                  <a:schemeClr val="tx1"/>
                </a:solidFill>
              </a:rPr>
              <a:t>учение графического </a:t>
            </a:r>
            <a:r>
              <a:rPr lang="ru-RU" sz="2100" b="1" dirty="0">
                <a:solidFill>
                  <a:schemeClr val="tx1"/>
                </a:solidFill>
              </a:rPr>
              <a:t>объекта </a:t>
            </a:r>
            <a:r>
              <a:rPr lang="ru-RU" sz="2100" b="1" dirty="0" smtClean="0">
                <a:solidFill>
                  <a:schemeClr val="tx1"/>
                </a:solidFill>
              </a:rPr>
              <a:t>через обработчик события </a:t>
            </a:r>
            <a:r>
              <a:rPr lang="ru-RU" sz="2100" b="1" i="1" dirty="0" err="1">
                <a:solidFill>
                  <a:srgbClr val="002060"/>
                </a:solidFill>
              </a:rPr>
              <a:t>Paint</a:t>
            </a:r>
            <a:r>
              <a:rPr lang="ru-RU" sz="2100" b="1" i="1" dirty="0">
                <a:solidFill>
                  <a:srgbClr val="002060"/>
                </a:solidFill>
              </a:rPr>
              <a:t>, </a:t>
            </a:r>
            <a:r>
              <a:rPr lang="ru-RU" sz="2100" b="1" dirty="0">
                <a:solidFill>
                  <a:schemeClr val="tx1"/>
                </a:solidFill>
              </a:rPr>
              <a:t>занимающегося перерисовкой любого визуального компонента </a:t>
            </a:r>
            <a:r>
              <a:rPr lang="ru-RU" sz="2100" b="1" dirty="0" smtClean="0">
                <a:solidFill>
                  <a:schemeClr val="tx1"/>
                </a:solidFill>
              </a:rPr>
              <a:t>(от </a:t>
            </a:r>
            <a:r>
              <a:rPr lang="ru-RU" sz="2100" b="1" dirty="0">
                <a:solidFill>
                  <a:schemeClr val="tx1"/>
                </a:solidFill>
              </a:rPr>
              <a:t>кнопки до </a:t>
            </a:r>
            <a:r>
              <a:rPr lang="ru-RU" sz="2100" b="1" dirty="0" smtClean="0">
                <a:solidFill>
                  <a:schemeClr val="tx1"/>
                </a:solidFill>
              </a:rPr>
              <a:t>формы):</a:t>
            </a:r>
          </a:p>
          <a:p>
            <a:pPr marL="717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private void Form1_Paint(object sender, </a:t>
            </a:r>
            <a:r>
              <a:rPr lang="en-US" sz="2000" b="1" i="1" dirty="0" err="1">
                <a:solidFill>
                  <a:srgbClr val="002060"/>
                </a:solidFill>
              </a:rPr>
              <a:t>PaintEventArgs</a:t>
            </a:r>
            <a:r>
              <a:rPr lang="en-US" sz="2000" b="1" i="1" dirty="0">
                <a:solidFill>
                  <a:srgbClr val="002060"/>
                </a:solidFill>
              </a:rPr>
              <a:t> e)</a:t>
            </a:r>
          </a:p>
          <a:p>
            <a:pPr marL="717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{ </a:t>
            </a:r>
          </a:p>
          <a:p>
            <a:pPr marL="717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Graphics g = </a:t>
            </a:r>
            <a:r>
              <a:rPr lang="en-US" sz="2000" b="1" i="1" dirty="0" err="1">
                <a:solidFill>
                  <a:srgbClr val="002060"/>
                </a:solidFill>
              </a:rPr>
              <a:t>e.Graphics</a:t>
            </a:r>
            <a:r>
              <a:rPr lang="en-US" sz="2000" b="1" i="1" dirty="0">
                <a:solidFill>
                  <a:srgbClr val="002060"/>
                </a:solidFill>
              </a:rPr>
              <a:t>;</a:t>
            </a:r>
          </a:p>
          <a:p>
            <a:pPr marL="717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}</a:t>
            </a:r>
            <a:endParaRPr lang="en-US" sz="20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 </a:t>
            </a:r>
            <a:r>
              <a:rPr lang="ru-RU" sz="2000" b="1" dirty="0" smtClean="0">
                <a:solidFill>
                  <a:schemeClr val="tx1"/>
                </a:solidFill>
              </a:rPr>
              <a:t>4. </a:t>
            </a:r>
            <a:r>
              <a:rPr lang="ru-RU" sz="2000" b="1" dirty="0">
                <a:solidFill>
                  <a:schemeClr val="tx1"/>
                </a:solidFill>
              </a:rPr>
              <a:t>Задание графического контекста </a:t>
            </a:r>
            <a:r>
              <a:rPr lang="ru-RU" sz="2000" dirty="0"/>
              <a:t> </a:t>
            </a:r>
            <a:r>
              <a:rPr lang="ru-RU" sz="2000" b="1" dirty="0">
                <a:solidFill>
                  <a:schemeClr val="tx1"/>
                </a:solidFill>
              </a:rPr>
              <a:t>с помощью объекта-потомка </a:t>
            </a:r>
            <a:r>
              <a:rPr lang="ru-RU" sz="2000" b="1" dirty="0" err="1" smtClean="0">
                <a:solidFill>
                  <a:schemeClr val="tx1"/>
                </a:solidFill>
              </a:rPr>
              <a:t>Image</a:t>
            </a:r>
            <a:r>
              <a:rPr lang="ru-RU" sz="2000" b="1" dirty="0" smtClean="0">
                <a:solidFill>
                  <a:schemeClr val="tx1"/>
                </a:solidFill>
              </a:rPr>
              <a:t> (</a:t>
            </a:r>
            <a:r>
              <a:rPr lang="ru-RU" sz="2000" b="1" dirty="0">
                <a:solidFill>
                  <a:schemeClr val="tx1"/>
                </a:solidFill>
              </a:rPr>
              <a:t>используется для изменения существующего </a:t>
            </a:r>
            <a:r>
              <a:rPr lang="ru-RU" sz="2000" b="1" dirty="0" smtClean="0">
                <a:solidFill>
                  <a:schemeClr val="tx1"/>
                </a:solidFill>
              </a:rPr>
              <a:t>изображения):</a:t>
            </a:r>
            <a:endParaRPr lang="ru-RU" sz="2000" dirty="0"/>
          </a:p>
          <a:p>
            <a:pPr marL="717550" indent="0">
              <a:buNone/>
            </a:pPr>
            <a:r>
              <a:rPr lang="ru-RU" sz="2000" b="1" i="1" dirty="0" err="1">
                <a:solidFill>
                  <a:srgbClr val="002060"/>
                </a:solidFill>
              </a:rPr>
              <a:t>Bitmap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</a:rPr>
              <a:t>bm</a:t>
            </a:r>
            <a:r>
              <a:rPr lang="ru-RU" sz="2000" b="1" i="1" dirty="0">
                <a:solidFill>
                  <a:srgbClr val="002060"/>
                </a:solidFill>
              </a:rPr>
              <a:t> = </a:t>
            </a:r>
            <a:r>
              <a:rPr lang="ru-RU" sz="2000" b="1" i="1" dirty="0" err="1">
                <a:solidFill>
                  <a:srgbClr val="002060"/>
                </a:solidFill>
              </a:rPr>
              <a:t>new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</a:rPr>
              <a:t>Bitmap</a:t>
            </a:r>
            <a:r>
              <a:rPr lang="ru-RU" sz="2000" b="1" i="1" dirty="0">
                <a:solidFill>
                  <a:srgbClr val="002060"/>
                </a:solidFill>
              </a:rPr>
              <a:t>( "d:\\picture.bmp" );</a:t>
            </a:r>
          </a:p>
          <a:p>
            <a:pPr marL="717550" indent="0"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Graphics g = Graphics. </a:t>
            </a:r>
            <a:r>
              <a:rPr lang="ru-RU" sz="2000" b="1" i="1" dirty="0" err="1">
                <a:solidFill>
                  <a:srgbClr val="002060"/>
                </a:solidFill>
              </a:rPr>
              <a:t>FromImage</a:t>
            </a:r>
            <a:r>
              <a:rPr lang="ru-RU" sz="2000" b="1" i="1" dirty="0">
                <a:solidFill>
                  <a:srgbClr val="002060"/>
                </a:solidFill>
              </a:rPr>
              <a:t>( </a:t>
            </a:r>
            <a:r>
              <a:rPr lang="ru-RU" sz="2000" b="1" i="1" dirty="0" err="1">
                <a:solidFill>
                  <a:srgbClr val="002060"/>
                </a:solidFill>
              </a:rPr>
              <a:t>bm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5. Задание </a:t>
            </a:r>
            <a:r>
              <a:rPr lang="ru-RU" sz="2000" b="1" dirty="0">
                <a:solidFill>
                  <a:schemeClr val="tx1"/>
                </a:solidFill>
              </a:rPr>
              <a:t>графического контекста на визуальном компоненте </a:t>
            </a:r>
            <a:r>
              <a:rPr lang="ru-RU" sz="2000" b="1" i="1" dirty="0" err="1">
                <a:solidFill>
                  <a:srgbClr val="002060"/>
                </a:solidFill>
              </a:rPr>
              <a:t>PictureBox</a:t>
            </a:r>
            <a:r>
              <a:rPr lang="ru-RU" sz="2000" b="1" dirty="0">
                <a:solidFill>
                  <a:schemeClr val="tx1"/>
                </a:solidFill>
              </a:rPr>
              <a:t> через растровый объект класса </a:t>
            </a:r>
            <a:r>
              <a:rPr lang="ru-RU" sz="2000" b="1" i="1" dirty="0" err="1">
                <a:solidFill>
                  <a:srgbClr val="002060"/>
                </a:solidFill>
              </a:rPr>
              <a:t>Bitmap</a:t>
            </a:r>
            <a:r>
              <a:rPr lang="ru-RU" sz="2000" b="1" i="1" dirty="0" smtClean="0">
                <a:solidFill>
                  <a:srgbClr val="002060"/>
                </a:solidFill>
              </a:rPr>
              <a:t>:</a:t>
            </a:r>
          </a:p>
          <a:p>
            <a:pPr marL="808038" indent="0">
              <a:spcBef>
                <a:spcPts val="1200"/>
              </a:spcBef>
              <a:buNone/>
            </a:pPr>
            <a:r>
              <a:rPr lang="ru-RU" sz="2000" b="1" i="1" dirty="0" smtClean="0">
                <a:solidFill>
                  <a:srgbClr val="002060"/>
                </a:solidFill>
              </a:rPr>
              <a:t>Graphics </a:t>
            </a:r>
            <a:r>
              <a:rPr lang="ru-RU" sz="2000" b="1" i="1" dirty="0">
                <a:solidFill>
                  <a:srgbClr val="002060"/>
                </a:solidFill>
              </a:rPr>
              <a:t>g;   </a:t>
            </a:r>
            <a:r>
              <a:rPr lang="ru-RU" sz="2000" b="1" dirty="0">
                <a:solidFill>
                  <a:srgbClr val="002060"/>
                </a:solidFill>
              </a:rPr>
              <a:t> </a:t>
            </a:r>
            <a:r>
              <a:rPr lang="ru-RU" sz="2000" b="1" dirty="0">
                <a:solidFill>
                  <a:srgbClr val="00B050"/>
                </a:solidFill>
              </a:rPr>
              <a:t>//  графический объект — некий холст</a:t>
            </a:r>
            <a:r>
              <a:rPr lang="ru-RU" sz="2000" b="1" dirty="0">
                <a:solidFill>
                  <a:srgbClr val="002060"/>
                </a:solidFill>
              </a:rPr>
              <a:t/>
            </a:r>
            <a:br>
              <a:rPr lang="ru-RU" sz="2000" b="1" dirty="0">
                <a:solidFill>
                  <a:srgbClr val="002060"/>
                </a:solidFill>
              </a:rPr>
            </a:br>
            <a:r>
              <a:rPr lang="ru-RU" sz="2000" b="1" i="1" dirty="0" err="1">
                <a:solidFill>
                  <a:srgbClr val="002060"/>
                </a:solidFill>
              </a:rPr>
              <a:t>Bitmap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</a:rPr>
              <a:t>buf</a:t>
            </a:r>
            <a:r>
              <a:rPr lang="ru-RU" sz="2000" b="1" i="1" dirty="0">
                <a:solidFill>
                  <a:srgbClr val="002060"/>
                </a:solidFill>
              </a:rPr>
              <a:t>; </a:t>
            </a:r>
            <a:r>
              <a:rPr lang="ru-RU" sz="2000" b="1" dirty="0">
                <a:solidFill>
                  <a:srgbClr val="002060"/>
                </a:solidFill>
              </a:rPr>
              <a:t> </a:t>
            </a:r>
            <a:r>
              <a:rPr lang="ru-RU" sz="2000" b="1" dirty="0">
                <a:solidFill>
                  <a:srgbClr val="00B050"/>
                </a:solidFill>
              </a:rPr>
              <a:t>//  буфер для </a:t>
            </a:r>
            <a:r>
              <a:rPr lang="ru-RU" sz="2000" b="1" dirty="0" err="1">
                <a:solidFill>
                  <a:srgbClr val="00B050"/>
                </a:solidFill>
              </a:rPr>
              <a:t>Bitmap</a:t>
            </a:r>
            <a:r>
              <a:rPr lang="ru-RU" sz="2000" b="1" dirty="0">
                <a:solidFill>
                  <a:srgbClr val="00B050"/>
                </a:solidFill>
              </a:rPr>
              <a:t>-изображения</a:t>
            </a:r>
          </a:p>
          <a:p>
            <a:pPr marL="808038" indent="0">
              <a:spcBef>
                <a:spcPts val="0"/>
              </a:spcBef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buf</a:t>
            </a:r>
            <a:r>
              <a:rPr lang="en-US" sz="2000" b="1" i="1" dirty="0">
                <a:solidFill>
                  <a:srgbClr val="002060"/>
                </a:solidFill>
              </a:rPr>
              <a:t> = new Bitmap(pictureBox1.Width, pictureBox1.Height); </a:t>
            </a:r>
            <a:r>
              <a:rPr lang="en-US" sz="2000" b="1" dirty="0">
                <a:solidFill>
                  <a:srgbClr val="002060"/>
                </a:solidFill>
              </a:rPr>
              <a:t> </a:t>
            </a:r>
            <a:r>
              <a:rPr lang="en-US" sz="2000" b="1" dirty="0">
                <a:solidFill>
                  <a:srgbClr val="00B050"/>
                </a:solidFill>
              </a:rPr>
              <a:t>// </a:t>
            </a:r>
            <a:r>
              <a:rPr lang="ru-RU" sz="2000" b="1" dirty="0">
                <a:solidFill>
                  <a:srgbClr val="00B050"/>
                </a:solidFill>
              </a:rPr>
              <a:t>с размерами</a:t>
            </a:r>
            <a:br>
              <a:rPr lang="ru-RU" sz="2000" b="1" dirty="0">
                <a:solidFill>
                  <a:srgbClr val="00B050"/>
                </a:solidFill>
              </a:rPr>
            </a:br>
            <a:r>
              <a:rPr lang="en-US" sz="2000" b="1" i="1" dirty="0">
                <a:solidFill>
                  <a:srgbClr val="002060"/>
                </a:solidFill>
              </a:rPr>
              <a:t>g = </a:t>
            </a:r>
            <a:r>
              <a:rPr lang="en-US" sz="2000" b="1" i="1" dirty="0" err="1">
                <a:solidFill>
                  <a:srgbClr val="002060"/>
                </a:solidFill>
              </a:rPr>
              <a:t>Graphics.FromImage</a:t>
            </a:r>
            <a:r>
              <a:rPr lang="en-US" sz="2000" b="1" i="1" dirty="0">
                <a:solidFill>
                  <a:srgbClr val="002060"/>
                </a:solidFill>
              </a:rPr>
              <a:t>(</a:t>
            </a:r>
            <a:r>
              <a:rPr lang="en-US" sz="2000" b="1" i="1" dirty="0" err="1">
                <a:solidFill>
                  <a:srgbClr val="002060"/>
                </a:solidFill>
              </a:rPr>
              <a:t>buf</a:t>
            </a:r>
            <a:r>
              <a:rPr lang="en-US" sz="2000" b="1" i="1" dirty="0">
                <a:solidFill>
                  <a:srgbClr val="002060"/>
                </a:solidFill>
              </a:rPr>
              <a:t>); </a:t>
            </a:r>
            <a:r>
              <a:rPr lang="en-US" sz="2000" b="1" dirty="0">
                <a:solidFill>
                  <a:srgbClr val="002060"/>
                </a:solidFill>
              </a:rPr>
              <a:t>  </a:t>
            </a:r>
            <a:r>
              <a:rPr lang="en-US" sz="2000" b="1" dirty="0">
                <a:solidFill>
                  <a:srgbClr val="00B050"/>
                </a:solidFill>
              </a:rPr>
              <a:t>// </a:t>
            </a:r>
            <a:r>
              <a:rPr lang="ru-RU" sz="2000" b="1" dirty="0">
                <a:solidFill>
                  <a:srgbClr val="00B050"/>
                </a:solidFill>
              </a:rPr>
              <a:t>инициализация </a:t>
            </a:r>
            <a:r>
              <a:rPr lang="en-US" sz="2000" b="1" dirty="0">
                <a:solidFill>
                  <a:srgbClr val="00B050"/>
                </a:solidFill>
              </a:rPr>
              <a:t>g</a:t>
            </a:r>
          </a:p>
          <a:p>
            <a:pPr marL="0" indent="0">
              <a:buNone/>
            </a:pPr>
            <a:endParaRPr lang="ru-RU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55438" y="444648"/>
            <a:ext cx="8911687" cy="768854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КЛАСС </a:t>
            </a:r>
            <a:r>
              <a:rPr lang="en-US" b="1" dirty="0">
                <a:solidFill>
                  <a:srgbClr val="002060"/>
                </a:solidFill>
              </a:rPr>
              <a:t>GRAPHIC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58058" y="4960520"/>
            <a:ext cx="8787865" cy="135110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058059" y="3614871"/>
            <a:ext cx="8787865" cy="743485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58059" y="1854170"/>
            <a:ext cx="8787865" cy="121377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7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1031" y="152472"/>
            <a:ext cx="8911687" cy="77155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КЛАСС </a:t>
            </a:r>
            <a:r>
              <a:rPr lang="en-US" b="1" dirty="0">
                <a:solidFill>
                  <a:srgbClr val="002060"/>
                </a:solidFill>
              </a:rPr>
              <a:t>GRAPHIC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844450"/>
              </p:ext>
            </p:extLst>
          </p:nvPr>
        </p:nvGraphicFramePr>
        <p:xfrm>
          <a:off x="1443789" y="853240"/>
          <a:ext cx="10279781" cy="588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962">
                  <a:extLst>
                    <a:ext uri="{9D8B030D-6E8A-4147-A177-3AD203B41FA5}">
                      <a16:colId xmlns:a16="http://schemas.microsoft.com/office/drawing/2014/main" val="1291623077"/>
                    </a:ext>
                  </a:extLst>
                </a:gridCol>
                <a:gridCol w="7093819">
                  <a:extLst>
                    <a:ext uri="{9D8B030D-6E8A-4147-A177-3AD203B41FA5}">
                      <a16:colId xmlns:a16="http://schemas.microsoft.com/office/drawing/2014/main" val="1616766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Имя метода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37174"/>
                  </a:ext>
                </a:extLst>
              </a:tr>
              <a:tr h="616218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1" dirty="0">
                          <a:solidFill>
                            <a:srgbClr val="002060"/>
                          </a:solidFill>
                          <a:effectLst/>
                        </a:rPr>
                        <a:t>Clear(Color)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700" b="1" dirty="0">
                          <a:effectLst/>
                        </a:rPr>
                        <a:t>Очищает всю поверхность рисования и выполняет заливку поверхности указанным цветом фона.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352420"/>
                  </a:ext>
                </a:extLst>
              </a:tr>
              <a:tr h="656323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1" dirty="0" err="1">
                          <a:solidFill>
                            <a:srgbClr val="002060"/>
                          </a:solidFill>
                          <a:effectLst/>
                        </a:rPr>
                        <a:t>DrawLine</a:t>
                      </a:r>
                      <a:r>
                        <a:rPr lang="en-US" b="1" i="1" dirty="0">
                          <a:solidFill>
                            <a:srgbClr val="002060"/>
                          </a:solidFill>
                          <a:effectLst/>
                        </a:rPr>
                        <a:t>(Pen, Point, Point)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700" b="1" dirty="0">
                          <a:effectLst/>
                        </a:rPr>
                        <a:t>Проводит линию, соединяющую две структуры </a:t>
                      </a:r>
                      <a:r>
                        <a:rPr lang="ru-RU" sz="1700" b="1" dirty="0" err="1">
                          <a:effectLst/>
                        </a:rPr>
                        <a:t>Point</a:t>
                      </a:r>
                      <a:r>
                        <a:rPr lang="ru-RU" sz="1700" b="1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5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1" dirty="0" err="1">
                          <a:solidFill>
                            <a:srgbClr val="002060"/>
                          </a:solidFill>
                          <a:effectLst/>
                        </a:rPr>
                        <a:t>DrawPolygon</a:t>
                      </a:r>
                      <a:r>
                        <a:rPr lang="en-US" b="1" i="1" dirty="0">
                          <a:solidFill>
                            <a:srgbClr val="002060"/>
                          </a:solidFill>
                          <a:effectLst/>
                        </a:rPr>
                        <a:t>(Pen, Point[])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700" b="1" dirty="0">
                          <a:effectLst/>
                        </a:rPr>
                        <a:t>Рисует многоугольник, определяемый массивом структур </a:t>
                      </a:r>
                      <a:r>
                        <a:rPr lang="ru-RU" sz="1700" b="1" dirty="0" err="1">
                          <a:effectLst/>
                        </a:rPr>
                        <a:t>Point</a:t>
                      </a:r>
                      <a:r>
                        <a:rPr lang="ru-RU" sz="1700" b="1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90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1" dirty="0" err="1">
                          <a:solidFill>
                            <a:srgbClr val="002060"/>
                          </a:solidFill>
                          <a:effectLst/>
                        </a:rPr>
                        <a:t>DrawRectangle</a:t>
                      </a:r>
                      <a:r>
                        <a:rPr lang="en-US" b="1" i="1" dirty="0">
                          <a:solidFill>
                            <a:srgbClr val="002060"/>
                          </a:solidFill>
                          <a:effectLst/>
                        </a:rPr>
                        <a:t>(Pen, Rectangle)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700" b="1" dirty="0">
                          <a:effectLst/>
                        </a:rPr>
                        <a:t>Рисует прямоугольник, определяемый структурой </a:t>
                      </a:r>
                      <a:r>
                        <a:rPr lang="ru-RU" sz="1700" b="1" dirty="0" err="1">
                          <a:effectLst/>
                        </a:rPr>
                        <a:t>Rectangle</a:t>
                      </a:r>
                      <a:r>
                        <a:rPr lang="ru-RU" sz="1700" b="1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5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1" dirty="0" err="1">
                          <a:solidFill>
                            <a:srgbClr val="002060"/>
                          </a:solidFill>
                          <a:effectLst/>
                        </a:rPr>
                        <a:t>DrawString</a:t>
                      </a:r>
                      <a:r>
                        <a:rPr lang="en-US" b="1" i="1" dirty="0">
                          <a:solidFill>
                            <a:srgbClr val="002060"/>
                          </a:solidFill>
                          <a:effectLst/>
                        </a:rPr>
                        <a:t>(String, Font, Brush, </a:t>
                      </a:r>
                      <a:r>
                        <a:rPr lang="en-US" b="1" i="1" dirty="0" err="1">
                          <a:solidFill>
                            <a:srgbClr val="002060"/>
                          </a:solidFill>
                          <a:effectLst/>
                        </a:rPr>
                        <a:t>PointF</a:t>
                      </a:r>
                      <a:r>
                        <a:rPr lang="en-US" b="1" i="1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700" b="1" dirty="0">
                          <a:effectLst/>
                        </a:rPr>
                        <a:t>Создает указываемую текстовую строку в заданном месте с помощью определяемых объектов </a:t>
                      </a:r>
                      <a:r>
                        <a:rPr lang="ru-RU" sz="1700" b="1" dirty="0" err="1">
                          <a:effectLst/>
                        </a:rPr>
                        <a:t>Brush</a:t>
                      </a:r>
                      <a:r>
                        <a:rPr lang="ru-RU" sz="1700" b="1" dirty="0">
                          <a:effectLst/>
                        </a:rPr>
                        <a:t> и </a:t>
                      </a:r>
                      <a:r>
                        <a:rPr lang="ru-RU" sz="1700" b="1" dirty="0" err="1">
                          <a:effectLst/>
                        </a:rPr>
                        <a:t>Font</a:t>
                      </a:r>
                      <a:r>
                        <a:rPr lang="ru-RU" sz="1700" b="1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3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1" dirty="0" err="1">
                          <a:solidFill>
                            <a:srgbClr val="002060"/>
                          </a:solidFill>
                          <a:effectLst/>
                        </a:rPr>
                        <a:t>FillPolygon</a:t>
                      </a:r>
                      <a:r>
                        <a:rPr lang="en-US" b="1" i="1" dirty="0">
                          <a:solidFill>
                            <a:srgbClr val="002060"/>
                          </a:solidFill>
                          <a:effectLst/>
                        </a:rPr>
                        <a:t>(Brush, Point[])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700" b="1" dirty="0">
                          <a:effectLst/>
                        </a:rPr>
                        <a:t>Заполняет внутреннюю часть многоугольника, определяемого массивом точек, заданных структурами </a:t>
                      </a:r>
                      <a:r>
                        <a:rPr lang="ru-RU" sz="1700" b="1" dirty="0" err="1">
                          <a:effectLst/>
                        </a:rPr>
                        <a:t>Point</a:t>
                      </a:r>
                      <a:r>
                        <a:rPr lang="ru-RU" sz="1700" b="1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3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1" dirty="0" err="1">
                          <a:solidFill>
                            <a:srgbClr val="002060"/>
                          </a:solidFill>
                          <a:effectLst/>
                        </a:rPr>
                        <a:t>FillRectangle</a:t>
                      </a:r>
                      <a:r>
                        <a:rPr lang="en-US" b="1" i="1" dirty="0">
                          <a:solidFill>
                            <a:srgbClr val="002060"/>
                          </a:solidFill>
                          <a:effectLst/>
                        </a:rPr>
                        <a:t>(Brush, Rectangle)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700" b="1" dirty="0">
                          <a:effectLst/>
                        </a:rPr>
                        <a:t>Заполняет внутреннюю часть прямоугольника, определяемого структурой </a:t>
                      </a:r>
                      <a:r>
                        <a:rPr lang="ru-RU" sz="1700" b="1" dirty="0" err="1">
                          <a:effectLst/>
                        </a:rPr>
                        <a:t>Rectangle</a:t>
                      </a:r>
                      <a:r>
                        <a:rPr lang="ru-RU" sz="1700" b="1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1" dirty="0" err="1">
                          <a:solidFill>
                            <a:srgbClr val="002060"/>
                          </a:solidFill>
                          <a:effectLst/>
                        </a:rPr>
                        <a:t>FillRegion</a:t>
                      </a:r>
                      <a:r>
                        <a:rPr lang="en-US" b="1" i="1" dirty="0">
                          <a:solidFill>
                            <a:srgbClr val="002060"/>
                          </a:solidFill>
                          <a:effectLst/>
                        </a:rPr>
                        <a:t>(Brush, Region)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700" b="1" dirty="0">
                          <a:effectLst/>
                        </a:rPr>
                        <a:t>Заполняет внутреннюю часть объекта </a:t>
                      </a:r>
                      <a:r>
                        <a:rPr lang="ru-RU" sz="1700" b="1" dirty="0" err="1">
                          <a:effectLst/>
                        </a:rPr>
                        <a:t>Region</a:t>
                      </a:r>
                      <a:r>
                        <a:rPr lang="ru-RU" sz="1700" b="1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1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2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7900" y="1230594"/>
            <a:ext cx="9887648" cy="50505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Класс </a:t>
            </a:r>
            <a:r>
              <a:rPr lang="ru-RU" sz="2000" b="1" i="1" dirty="0" err="1">
                <a:solidFill>
                  <a:srgbClr val="002060"/>
                </a:solidFill>
              </a:rPr>
              <a:t>Pen</a:t>
            </a:r>
            <a:r>
              <a:rPr lang="ru-RU" sz="2000" b="1" i="1" dirty="0">
                <a:solidFill>
                  <a:srgbClr val="002060"/>
                </a:solidFill>
              </a:rPr>
              <a:t> </a:t>
            </a:r>
            <a:r>
              <a:rPr lang="ru-RU" sz="2000" b="1" dirty="0"/>
              <a:t>определяет объект, используемый для рисования прямых линий и кривых. </a:t>
            </a:r>
            <a:endParaRPr lang="ru-RU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Методам группы </a:t>
            </a:r>
            <a:r>
              <a:rPr lang="ru-RU" sz="2000" b="1" i="1" dirty="0" err="1">
                <a:solidFill>
                  <a:srgbClr val="002060"/>
                </a:solidFill>
              </a:rPr>
              <a:t>Draw</a:t>
            </a:r>
            <a:r>
              <a:rPr lang="ru-RU" sz="2000" b="1" dirty="0"/>
              <a:t> класса </a:t>
            </a:r>
            <a:r>
              <a:rPr lang="ru-RU" sz="2000" b="1" i="1" dirty="0">
                <a:solidFill>
                  <a:srgbClr val="002060"/>
                </a:solidFill>
              </a:rPr>
              <a:t>Graphics</a:t>
            </a:r>
            <a:r>
              <a:rPr lang="ru-RU" sz="2000" b="1" dirty="0"/>
              <a:t>, рисующим контур фигуры, нужно передать перо - объект </a:t>
            </a:r>
            <a:r>
              <a:rPr lang="ru-RU" sz="2000" b="1" dirty="0" smtClean="0"/>
              <a:t>класса.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ru-RU" sz="2000" b="1" dirty="0" smtClean="0"/>
              <a:t>Создание объекта </a:t>
            </a:r>
            <a:r>
              <a:rPr lang="ru-RU" sz="2000" b="1" i="1" dirty="0" err="1">
                <a:solidFill>
                  <a:srgbClr val="002060"/>
                </a:solidFill>
              </a:rPr>
              <a:t>Pen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dirty="0" smtClean="0"/>
              <a:t>с неизменяемыми свойствами</a:t>
            </a:r>
          </a:p>
          <a:p>
            <a:pPr marL="0" indent="0">
              <a:buNone/>
            </a:pPr>
            <a:r>
              <a:rPr lang="ru-RU" sz="2000" b="1" dirty="0"/>
              <a:t>Объекты </a:t>
            </a:r>
            <a:r>
              <a:rPr lang="ru-RU" sz="2000" b="1" i="1" dirty="0" err="1">
                <a:solidFill>
                  <a:srgbClr val="002060"/>
                </a:solidFill>
              </a:rPr>
              <a:t>Pen</a:t>
            </a:r>
            <a:r>
              <a:rPr lang="ru-RU" sz="2000" b="1" dirty="0"/>
              <a:t> выбираются из класса </a:t>
            </a:r>
            <a:r>
              <a:rPr lang="ru-RU" sz="2000" b="1" i="1" dirty="0" err="1">
                <a:solidFill>
                  <a:srgbClr val="002060"/>
                </a:solidFill>
              </a:rPr>
              <a:t>Pens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dirty="0"/>
              <a:t>(</a:t>
            </a:r>
            <a:r>
              <a:rPr lang="ru-RU" sz="2000" b="1" dirty="0" smtClean="0"/>
              <a:t>перья), который </a:t>
            </a:r>
            <a:r>
              <a:rPr lang="ru-RU" sz="2000" b="1" dirty="0"/>
              <a:t>содержит набор объектов для </a:t>
            </a:r>
            <a:r>
              <a:rPr lang="ru-RU" sz="2000" b="1" dirty="0" smtClean="0"/>
              <a:t>выбора. </a:t>
            </a:r>
            <a:r>
              <a:rPr lang="ru-RU" sz="2000" b="1" dirty="0"/>
              <a:t>У каждого объекта свой цвет линии, имя которого идентифицирует </a:t>
            </a:r>
            <a:r>
              <a:rPr lang="ru-RU" sz="2000" b="1" dirty="0" smtClean="0"/>
              <a:t>объект, толщина </a:t>
            </a:r>
            <a:r>
              <a:rPr lang="ru-RU" sz="2000" b="1" dirty="0"/>
              <a:t>линии (1 пиксель), стиль линии – сплошная. </a:t>
            </a:r>
            <a:r>
              <a:rPr lang="ru-RU" sz="2000" b="1" dirty="0" smtClean="0"/>
              <a:t>Такой </a:t>
            </a:r>
            <a:r>
              <a:rPr lang="ru-RU" sz="2000" b="1" dirty="0"/>
              <a:t>объект нельзя редактировать, его можно только применять.</a:t>
            </a:r>
          </a:p>
          <a:p>
            <a:pPr marL="1341438" indent="0">
              <a:buNone/>
            </a:pPr>
            <a:r>
              <a:rPr lang="ru-RU" sz="2000" b="1" i="1" dirty="0" err="1" smtClean="0">
                <a:solidFill>
                  <a:srgbClr val="002060"/>
                </a:solidFill>
              </a:rPr>
              <a:t>Pen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</a:rPr>
              <a:t>myPen</a:t>
            </a:r>
            <a:r>
              <a:rPr lang="ru-RU" sz="2000" b="1" i="1" dirty="0">
                <a:solidFill>
                  <a:srgbClr val="002060"/>
                </a:solidFill>
              </a:rPr>
              <a:t> = </a:t>
            </a:r>
            <a:r>
              <a:rPr lang="ru-RU" sz="2000" b="1" i="1" dirty="0" err="1">
                <a:solidFill>
                  <a:srgbClr val="002060"/>
                </a:solidFill>
              </a:rPr>
              <a:t>Pens.Black</a:t>
            </a:r>
            <a:r>
              <a:rPr lang="ru-RU" sz="2000" b="1" i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b="1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04162" y="333554"/>
            <a:ext cx="8911687" cy="62357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КЛАСС </a:t>
            </a:r>
            <a:r>
              <a:rPr lang="en-US" b="1" dirty="0" smtClean="0">
                <a:solidFill>
                  <a:srgbClr val="002060"/>
                </a:solidFill>
              </a:rPr>
              <a:t>PEN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17563" y="4785377"/>
            <a:ext cx="4836919" cy="51301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47014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1248</TotalTime>
  <Words>657</Words>
  <Application>Microsoft Office PowerPoint</Application>
  <PresentationFormat>Широкоэкранный</PresentationFormat>
  <Paragraphs>194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Arial CYR</vt:lpstr>
      <vt:lpstr>Century Gothic</vt:lpstr>
      <vt:lpstr>Menlo</vt:lpstr>
      <vt:lpstr>Wingdings</vt:lpstr>
      <vt:lpstr>Wingdings 3</vt:lpstr>
      <vt:lpstr>Легкий дым</vt:lpstr>
      <vt:lpstr>Windows –приложения Графика</vt:lpstr>
      <vt:lpstr>ГРАФИЧЕСКИЙ ИНТЕРФЕЙС GDI</vt:lpstr>
      <vt:lpstr>ГРАФИЧЕСКИЙ ИНТЕРФЕЙС GDI</vt:lpstr>
      <vt:lpstr> Пространство имён System::Drawing</vt:lpstr>
      <vt:lpstr>Презентация PowerPoint</vt:lpstr>
      <vt:lpstr>КЛАСС GRAPHIC</vt:lpstr>
      <vt:lpstr>КЛАСС GRAPHIC</vt:lpstr>
      <vt:lpstr>КЛАСС GRAPHIC</vt:lpstr>
      <vt:lpstr>КЛАСС PEN</vt:lpstr>
      <vt:lpstr>КЛАСС PEN</vt:lpstr>
      <vt:lpstr>СИСТЕМА КООРДИНАТ</vt:lpstr>
      <vt:lpstr>СИСТЕМА КООРДИНАТ</vt:lpstr>
      <vt:lpstr>СИСТЕМА КООРДИНАТ</vt:lpstr>
      <vt:lpstr>РИСОВАНИЕ ПРОСТЫХ ФИГУР </vt:lpstr>
      <vt:lpstr>РИСОВАНИЕ ПРОСТЫХ ФИГУР </vt:lpstr>
      <vt:lpstr>КЛАСС BRUSH</vt:lpstr>
      <vt:lpstr>КЛАСС BRUSH</vt:lpstr>
      <vt:lpstr>ОСИ КООРДИНАТ</vt:lpstr>
      <vt:lpstr>ОПРЕДЕЛЕНИЕ КООРДИНАТ МЫШИ</vt:lpstr>
      <vt:lpstr>ОТСЛЕЖИВАНИЕ ПЕРЕМЕЩЕНИЯ КУРСОРА МЫШИ</vt:lpstr>
      <vt:lpstr>ОТСЛЕЖИВАНИЕ ПЕРЕМЕЩЕНИЯ КУРСОРА МЫШИ</vt:lpstr>
      <vt:lpstr>ВЫВОД ТЕКСТА</vt:lpstr>
      <vt:lpstr>РАБОТА С ИЗОБРАЖЕНИЯМИ</vt:lpstr>
      <vt:lpstr>ЗАГРУЗКА ИЗОБРАЖЕНИЙ</vt:lpstr>
      <vt:lpstr>ЗАГРУЗКА ИЗОБРАЖЕНИЙ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–приложения Графика</dc:title>
  <dc:creator>Кумскова И А</dc:creator>
  <cp:lastModifiedBy>Кумскова И.А.</cp:lastModifiedBy>
  <cp:revision>80</cp:revision>
  <dcterms:created xsi:type="dcterms:W3CDTF">2021-04-17T06:40:21Z</dcterms:created>
  <dcterms:modified xsi:type="dcterms:W3CDTF">2021-05-24T08:58:33Z</dcterms:modified>
</cp:coreProperties>
</file>