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79129-EDDA-4C10-90D0-9451270034D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2AEFF8-F0FD-4DF8-8C8F-7020071079B0}">
      <dgm:prSet phldrT="[Текст]" custT="1"/>
      <dgm:spPr/>
      <dgm:t>
        <a:bodyPr/>
        <a:lstStyle/>
        <a:p>
          <a:r>
            <a:rPr lang="ru-RU" sz="1800" b="1" dirty="0" smtClean="0"/>
            <a:t>РАЗРАБОТКА </a:t>
          </a:r>
          <a:endParaRPr lang="ru-RU" sz="1800" b="1" dirty="0"/>
        </a:p>
      </dgm:t>
    </dgm:pt>
    <dgm:pt modelId="{D3958E7F-683F-42F4-826A-5AF667271934}" type="parTrans" cxnId="{72477E21-DDA3-4E80-9ECC-4C787A6C74ED}">
      <dgm:prSet/>
      <dgm:spPr/>
      <dgm:t>
        <a:bodyPr/>
        <a:lstStyle/>
        <a:p>
          <a:endParaRPr lang="ru-RU"/>
        </a:p>
      </dgm:t>
    </dgm:pt>
    <dgm:pt modelId="{D5D274CB-1A09-48F2-9921-73D97EDAC6C4}" type="sibTrans" cxnId="{72477E21-DDA3-4E80-9ECC-4C787A6C74ED}">
      <dgm:prSet/>
      <dgm:spPr/>
      <dgm:t>
        <a:bodyPr/>
        <a:lstStyle/>
        <a:p>
          <a:endParaRPr lang="ru-RU"/>
        </a:p>
      </dgm:t>
    </dgm:pt>
    <dgm:pt modelId="{B86B7FB2-CA93-4482-B1FF-25A7F5B292FA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002060"/>
              </a:solidFill>
            </a:rPr>
            <a:t>Персонал</a:t>
          </a:r>
          <a:endParaRPr lang="ru-RU" sz="2400" b="1" dirty="0">
            <a:solidFill>
              <a:srgbClr val="002060"/>
            </a:solidFill>
          </a:endParaRPr>
        </a:p>
      </dgm:t>
    </dgm:pt>
    <dgm:pt modelId="{E4BEE826-54B5-4FDF-B4CF-D4D78AF9B2BB}" type="parTrans" cxnId="{6EB82107-36F6-4A40-A72D-861CAF0F5350}">
      <dgm:prSet/>
      <dgm:spPr/>
      <dgm:t>
        <a:bodyPr/>
        <a:lstStyle/>
        <a:p>
          <a:endParaRPr lang="ru-RU"/>
        </a:p>
      </dgm:t>
    </dgm:pt>
    <dgm:pt modelId="{48226808-AB80-4295-A07A-44F2A6DF47F6}" type="sibTrans" cxnId="{6EB82107-36F6-4A40-A72D-861CAF0F5350}">
      <dgm:prSet/>
      <dgm:spPr/>
      <dgm:t>
        <a:bodyPr/>
        <a:lstStyle/>
        <a:p>
          <a:endParaRPr lang="ru-RU"/>
        </a:p>
      </dgm:t>
    </dgm:pt>
    <dgm:pt modelId="{A25B4213-8E8F-4A05-94ED-82B4DB491AFF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002060"/>
              </a:solidFill>
            </a:rPr>
            <a:t>Процесс</a:t>
          </a:r>
          <a:endParaRPr lang="ru-RU" sz="2400" b="1" dirty="0">
            <a:solidFill>
              <a:srgbClr val="002060"/>
            </a:solidFill>
          </a:endParaRPr>
        </a:p>
      </dgm:t>
    </dgm:pt>
    <dgm:pt modelId="{660FC715-A631-427E-B02B-C085973C44E4}" type="parTrans" cxnId="{6DB9A2E4-B5E3-449E-9054-6F4BE885D027}">
      <dgm:prSet/>
      <dgm:spPr/>
      <dgm:t>
        <a:bodyPr/>
        <a:lstStyle/>
        <a:p>
          <a:endParaRPr lang="ru-RU"/>
        </a:p>
      </dgm:t>
    </dgm:pt>
    <dgm:pt modelId="{668807B3-CECA-4764-BF0E-1C547773C50C}" type="sibTrans" cxnId="{6DB9A2E4-B5E3-449E-9054-6F4BE885D027}">
      <dgm:prSet/>
      <dgm:spPr/>
      <dgm:t>
        <a:bodyPr/>
        <a:lstStyle/>
        <a:p>
          <a:endParaRPr lang="ru-RU"/>
        </a:p>
      </dgm:t>
    </dgm:pt>
    <dgm:pt modelId="{D8B207DE-95D9-47A2-ABA1-1239A5BE8B90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002060"/>
              </a:solidFill>
            </a:rPr>
            <a:t>Проект</a:t>
          </a:r>
          <a:endParaRPr lang="ru-RU" sz="2400" b="1" dirty="0">
            <a:solidFill>
              <a:srgbClr val="002060"/>
            </a:solidFill>
          </a:endParaRPr>
        </a:p>
      </dgm:t>
    </dgm:pt>
    <dgm:pt modelId="{6FB5285E-E8BA-46DA-9490-88594EF7CED3}" type="parTrans" cxnId="{4B48A219-8254-401A-99CC-619B11AC7E02}">
      <dgm:prSet/>
      <dgm:spPr/>
      <dgm:t>
        <a:bodyPr/>
        <a:lstStyle/>
        <a:p>
          <a:endParaRPr lang="ru-RU"/>
        </a:p>
      </dgm:t>
    </dgm:pt>
    <dgm:pt modelId="{3A8BB7BE-305E-4A18-8E70-0C6ABE7DDF05}" type="sibTrans" cxnId="{4B48A219-8254-401A-99CC-619B11AC7E02}">
      <dgm:prSet/>
      <dgm:spPr/>
      <dgm:t>
        <a:bodyPr/>
        <a:lstStyle/>
        <a:p>
          <a:endParaRPr lang="ru-RU"/>
        </a:p>
      </dgm:t>
    </dgm:pt>
    <dgm:pt modelId="{D2AAA273-7485-43BD-9164-CDFC90D324D3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002060"/>
              </a:solidFill>
            </a:rPr>
            <a:t>Продукт</a:t>
          </a:r>
          <a:endParaRPr lang="ru-RU" sz="2400" b="1" dirty="0">
            <a:solidFill>
              <a:srgbClr val="002060"/>
            </a:solidFill>
          </a:endParaRPr>
        </a:p>
      </dgm:t>
    </dgm:pt>
    <dgm:pt modelId="{4DAE4B70-5A00-46F7-8119-486EF1AEE8B6}" type="parTrans" cxnId="{57367932-6389-4164-A293-0B57D8D7D019}">
      <dgm:prSet/>
      <dgm:spPr/>
      <dgm:t>
        <a:bodyPr/>
        <a:lstStyle/>
        <a:p>
          <a:endParaRPr lang="ru-RU"/>
        </a:p>
      </dgm:t>
    </dgm:pt>
    <dgm:pt modelId="{5026D2C3-5E17-434B-A64D-73086037079E}" type="sibTrans" cxnId="{57367932-6389-4164-A293-0B57D8D7D019}">
      <dgm:prSet/>
      <dgm:spPr/>
      <dgm:t>
        <a:bodyPr/>
        <a:lstStyle/>
        <a:p>
          <a:endParaRPr lang="ru-RU"/>
        </a:p>
      </dgm:t>
    </dgm:pt>
    <dgm:pt modelId="{DC7A8104-5C58-4ADD-9BF0-E64DB4A20BCB}" type="pres">
      <dgm:prSet presAssocID="{4A979129-EDDA-4C10-90D0-9451270034D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866339-BBBA-4E43-A6B6-A76B5716A62E}" type="pres">
      <dgm:prSet presAssocID="{4A979129-EDDA-4C10-90D0-9451270034DB}" presName="matrix" presStyleCnt="0"/>
      <dgm:spPr/>
    </dgm:pt>
    <dgm:pt modelId="{8924F1D9-3C71-41A8-9CBF-B66AF1468096}" type="pres">
      <dgm:prSet presAssocID="{4A979129-EDDA-4C10-90D0-9451270034DB}" presName="tile1" presStyleLbl="node1" presStyleIdx="0" presStyleCnt="4" custLinFactNeighborX="-1868" custLinFactNeighborY="-34092"/>
      <dgm:spPr/>
      <dgm:t>
        <a:bodyPr/>
        <a:lstStyle/>
        <a:p>
          <a:endParaRPr lang="ru-RU"/>
        </a:p>
      </dgm:t>
    </dgm:pt>
    <dgm:pt modelId="{F6DB44AD-A640-4906-B85F-0A3AFA82DF30}" type="pres">
      <dgm:prSet presAssocID="{4A979129-EDDA-4C10-90D0-9451270034D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0172C5-3F4E-4917-A88D-BDAFBDCF4328}" type="pres">
      <dgm:prSet presAssocID="{4A979129-EDDA-4C10-90D0-9451270034DB}" presName="tile2" presStyleLbl="node1" presStyleIdx="1" presStyleCnt="4" custLinFactNeighborX="57173" custLinFactNeighborY="-75998"/>
      <dgm:spPr/>
      <dgm:t>
        <a:bodyPr/>
        <a:lstStyle/>
        <a:p>
          <a:endParaRPr lang="ru-RU"/>
        </a:p>
      </dgm:t>
    </dgm:pt>
    <dgm:pt modelId="{54D91579-57AD-405D-83D0-96F9B85DD184}" type="pres">
      <dgm:prSet presAssocID="{4A979129-EDDA-4C10-90D0-9451270034D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4D5E3A-E1E1-402C-BB84-A5E716C6AD12}" type="pres">
      <dgm:prSet presAssocID="{4A979129-EDDA-4C10-90D0-9451270034DB}" presName="tile3" presStyleLbl="node1" presStyleIdx="2" presStyleCnt="4" custLinFactNeighborX="-1121" custLinFactNeighborY="650"/>
      <dgm:spPr/>
      <dgm:t>
        <a:bodyPr/>
        <a:lstStyle/>
        <a:p>
          <a:endParaRPr lang="ru-RU"/>
        </a:p>
      </dgm:t>
    </dgm:pt>
    <dgm:pt modelId="{ED9A3158-8933-43E9-B1E7-DB1E6962561C}" type="pres">
      <dgm:prSet presAssocID="{4A979129-EDDA-4C10-90D0-9451270034D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413B2F-1F39-4E4F-92F4-6E8928177EBE}" type="pres">
      <dgm:prSet presAssocID="{4A979129-EDDA-4C10-90D0-9451270034DB}" presName="tile4" presStyleLbl="node1" presStyleIdx="3" presStyleCnt="4"/>
      <dgm:spPr/>
      <dgm:t>
        <a:bodyPr/>
        <a:lstStyle/>
        <a:p>
          <a:endParaRPr lang="ru-RU"/>
        </a:p>
      </dgm:t>
    </dgm:pt>
    <dgm:pt modelId="{D575924A-21AF-4F92-8711-15B3929E1ABA}" type="pres">
      <dgm:prSet presAssocID="{4A979129-EDDA-4C10-90D0-9451270034D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CCA42A-19E3-4A99-8945-4633DA1BBAA3}" type="pres">
      <dgm:prSet presAssocID="{4A979129-EDDA-4C10-90D0-9451270034DB}" presName="centerTile" presStyleLbl="fgShp" presStyleIdx="0" presStyleCnt="1" custScaleX="14026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7EA33776-6CDA-4BF3-A2EB-844DF24D2719}" type="presOf" srcId="{A25B4213-8E8F-4A05-94ED-82B4DB491AFF}" destId="{54D91579-57AD-405D-83D0-96F9B85DD184}" srcOrd="1" destOrd="0" presId="urn:microsoft.com/office/officeart/2005/8/layout/matrix1"/>
    <dgm:cxn modelId="{6EB82107-36F6-4A40-A72D-861CAF0F5350}" srcId="{4E2AEFF8-F0FD-4DF8-8C8F-7020071079B0}" destId="{B86B7FB2-CA93-4482-B1FF-25A7F5B292FA}" srcOrd="0" destOrd="0" parTransId="{E4BEE826-54B5-4FDF-B4CF-D4D78AF9B2BB}" sibTransId="{48226808-AB80-4295-A07A-44F2A6DF47F6}"/>
    <dgm:cxn modelId="{946E30D7-00AE-47E0-BA76-6A13A052876D}" type="presOf" srcId="{B86B7FB2-CA93-4482-B1FF-25A7F5B292FA}" destId="{8924F1D9-3C71-41A8-9CBF-B66AF1468096}" srcOrd="0" destOrd="0" presId="urn:microsoft.com/office/officeart/2005/8/layout/matrix1"/>
    <dgm:cxn modelId="{1743F759-B7D3-4DF8-96AF-E1A4F6DEECFB}" type="presOf" srcId="{D8B207DE-95D9-47A2-ABA1-1239A5BE8B90}" destId="{A14D5E3A-E1E1-402C-BB84-A5E716C6AD12}" srcOrd="0" destOrd="0" presId="urn:microsoft.com/office/officeart/2005/8/layout/matrix1"/>
    <dgm:cxn modelId="{D6B72B97-816D-4AA0-9FA7-AE7717885668}" type="presOf" srcId="{B86B7FB2-CA93-4482-B1FF-25A7F5B292FA}" destId="{F6DB44AD-A640-4906-B85F-0A3AFA82DF30}" srcOrd="1" destOrd="0" presId="urn:microsoft.com/office/officeart/2005/8/layout/matrix1"/>
    <dgm:cxn modelId="{A00A50CB-85F4-4683-857D-ACF4F2F03828}" type="presOf" srcId="{A25B4213-8E8F-4A05-94ED-82B4DB491AFF}" destId="{9B0172C5-3F4E-4917-A88D-BDAFBDCF4328}" srcOrd="0" destOrd="0" presId="urn:microsoft.com/office/officeart/2005/8/layout/matrix1"/>
    <dgm:cxn modelId="{74ADBF92-768E-43E0-957C-531B23C9EAFE}" type="presOf" srcId="{D8B207DE-95D9-47A2-ABA1-1239A5BE8B90}" destId="{ED9A3158-8933-43E9-B1E7-DB1E6962561C}" srcOrd="1" destOrd="0" presId="urn:microsoft.com/office/officeart/2005/8/layout/matrix1"/>
    <dgm:cxn modelId="{72477E21-DDA3-4E80-9ECC-4C787A6C74ED}" srcId="{4A979129-EDDA-4C10-90D0-9451270034DB}" destId="{4E2AEFF8-F0FD-4DF8-8C8F-7020071079B0}" srcOrd="0" destOrd="0" parTransId="{D3958E7F-683F-42F4-826A-5AF667271934}" sibTransId="{D5D274CB-1A09-48F2-9921-73D97EDAC6C4}"/>
    <dgm:cxn modelId="{57367932-6389-4164-A293-0B57D8D7D019}" srcId="{4E2AEFF8-F0FD-4DF8-8C8F-7020071079B0}" destId="{D2AAA273-7485-43BD-9164-CDFC90D324D3}" srcOrd="3" destOrd="0" parTransId="{4DAE4B70-5A00-46F7-8119-486EF1AEE8B6}" sibTransId="{5026D2C3-5E17-434B-A64D-73086037079E}"/>
    <dgm:cxn modelId="{C4A67C2C-BA5F-4983-9831-139EC60CF7F9}" type="presOf" srcId="{D2AAA273-7485-43BD-9164-CDFC90D324D3}" destId="{D575924A-21AF-4F92-8711-15B3929E1ABA}" srcOrd="1" destOrd="0" presId="urn:microsoft.com/office/officeart/2005/8/layout/matrix1"/>
    <dgm:cxn modelId="{63F2A559-610A-4B4F-804E-DA394EC6BC39}" type="presOf" srcId="{D2AAA273-7485-43BD-9164-CDFC90D324D3}" destId="{10413B2F-1F39-4E4F-92F4-6E8928177EBE}" srcOrd="0" destOrd="0" presId="urn:microsoft.com/office/officeart/2005/8/layout/matrix1"/>
    <dgm:cxn modelId="{6DB9A2E4-B5E3-449E-9054-6F4BE885D027}" srcId="{4E2AEFF8-F0FD-4DF8-8C8F-7020071079B0}" destId="{A25B4213-8E8F-4A05-94ED-82B4DB491AFF}" srcOrd="1" destOrd="0" parTransId="{660FC715-A631-427E-B02B-C085973C44E4}" sibTransId="{668807B3-CECA-4764-BF0E-1C547773C50C}"/>
    <dgm:cxn modelId="{4B48A219-8254-401A-99CC-619B11AC7E02}" srcId="{4E2AEFF8-F0FD-4DF8-8C8F-7020071079B0}" destId="{D8B207DE-95D9-47A2-ABA1-1239A5BE8B90}" srcOrd="2" destOrd="0" parTransId="{6FB5285E-E8BA-46DA-9490-88594EF7CED3}" sibTransId="{3A8BB7BE-305E-4A18-8E70-0C6ABE7DDF05}"/>
    <dgm:cxn modelId="{95194271-DF49-477C-984A-609AEA3BE738}" type="presOf" srcId="{4A979129-EDDA-4C10-90D0-9451270034DB}" destId="{DC7A8104-5C58-4ADD-9BF0-E64DB4A20BCB}" srcOrd="0" destOrd="0" presId="urn:microsoft.com/office/officeart/2005/8/layout/matrix1"/>
    <dgm:cxn modelId="{E27863A3-CE9B-4B8B-8FA5-1AD3073C6969}" type="presOf" srcId="{4E2AEFF8-F0FD-4DF8-8C8F-7020071079B0}" destId="{38CCA42A-19E3-4A99-8945-4633DA1BBAA3}" srcOrd="0" destOrd="0" presId="urn:microsoft.com/office/officeart/2005/8/layout/matrix1"/>
    <dgm:cxn modelId="{2703538C-38EC-499F-9E3C-C4FC01D2961F}" type="presParOf" srcId="{DC7A8104-5C58-4ADD-9BF0-E64DB4A20BCB}" destId="{C7866339-BBBA-4E43-A6B6-A76B5716A62E}" srcOrd="0" destOrd="0" presId="urn:microsoft.com/office/officeart/2005/8/layout/matrix1"/>
    <dgm:cxn modelId="{95046513-1518-4658-A0A9-C4D4A1083460}" type="presParOf" srcId="{C7866339-BBBA-4E43-A6B6-A76B5716A62E}" destId="{8924F1D9-3C71-41A8-9CBF-B66AF1468096}" srcOrd="0" destOrd="0" presId="urn:microsoft.com/office/officeart/2005/8/layout/matrix1"/>
    <dgm:cxn modelId="{770E2BD1-19DE-4B82-B6FC-A538A8A0F227}" type="presParOf" srcId="{C7866339-BBBA-4E43-A6B6-A76B5716A62E}" destId="{F6DB44AD-A640-4906-B85F-0A3AFA82DF30}" srcOrd="1" destOrd="0" presId="urn:microsoft.com/office/officeart/2005/8/layout/matrix1"/>
    <dgm:cxn modelId="{7C9FC6D4-8EE6-48AE-8E48-06628BD8B3D7}" type="presParOf" srcId="{C7866339-BBBA-4E43-A6B6-A76B5716A62E}" destId="{9B0172C5-3F4E-4917-A88D-BDAFBDCF4328}" srcOrd="2" destOrd="0" presId="urn:microsoft.com/office/officeart/2005/8/layout/matrix1"/>
    <dgm:cxn modelId="{63AA9ADE-9CAF-43E4-A954-080DCF55AA29}" type="presParOf" srcId="{C7866339-BBBA-4E43-A6B6-A76B5716A62E}" destId="{54D91579-57AD-405D-83D0-96F9B85DD184}" srcOrd="3" destOrd="0" presId="urn:microsoft.com/office/officeart/2005/8/layout/matrix1"/>
    <dgm:cxn modelId="{5C3FD89A-B4CE-4B3F-8286-26EC418A2293}" type="presParOf" srcId="{C7866339-BBBA-4E43-A6B6-A76B5716A62E}" destId="{A14D5E3A-E1E1-402C-BB84-A5E716C6AD12}" srcOrd="4" destOrd="0" presId="urn:microsoft.com/office/officeart/2005/8/layout/matrix1"/>
    <dgm:cxn modelId="{EE34E219-FF1A-4B0A-9E08-D9A935FAD304}" type="presParOf" srcId="{C7866339-BBBA-4E43-A6B6-A76B5716A62E}" destId="{ED9A3158-8933-43E9-B1E7-DB1E6962561C}" srcOrd="5" destOrd="0" presId="urn:microsoft.com/office/officeart/2005/8/layout/matrix1"/>
    <dgm:cxn modelId="{78C06460-AC94-43A4-A9C8-A9B7AC518F82}" type="presParOf" srcId="{C7866339-BBBA-4E43-A6B6-A76B5716A62E}" destId="{10413B2F-1F39-4E4F-92F4-6E8928177EBE}" srcOrd="6" destOrd="0" presId="urn:microsoft.com/office/officeart/2005/8/layout/matrix1"/>
    <dgm:cxn modelId="{B7AB4048-3EB5-4A42-9C78-709AE9AEAAC7}" type="presParOf" srcId="{C7866339-BBBA-4E43-A6B6-A76B5716A62E}" destId="{D575924A-21AF-4F92-8711-15B3929E1ABA}" srcOrd="7" destOrd="0" presId="urn:microsoft.com/office/officeart/2005/8/layout/matrix1"/>
    <dgm:cxn modelId="{F4AC9915-2361-4F96-9521-57A703C927D7}" type="presParOf" srcId="{DC7A8104-5C58-4ADD-9BF0-E64DB4A20BCB}" destId="{38CCA42A-19E3-4A99-8945-4633DA1BBA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4F1D9-3C71-41A8-9CBF-B66AF1468096}">
      <dsp:nvSpPr>
        <dsp:cNvPr id="0" name=""/>
        <dsp:cNvSpPr/>
      </dsp:nvSpPr>
      <dsp:spPr>
        <a:xfrm rot="16200000">
          <a:off x="485889" y="-485889"/>
          <a:ext cx="1315170" cy="22869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002060"/>
              </a:solidFill>
            </a:rPr>
            <a:t>Персонал</a:t>
          </a:r>
          <a:endParaRPr lang="ru-RU" sz="2400" b="1" kern="1200" dirty="0">
            <a:solidFill>
              <a:srgbClr val="002060"/>
            </a:solidFill>
          </a:endParaRPr>
        </a:p>
      </dsp:txBody>
      <dsp:txXfrm rot="5400000">
        <a:off x="-1" y="1"/>
        <a:ext cx="2286949" cy="986377"/>
      </dsp:txXfrm>
    </dsp:sp>
    <dsp:sp modelId="{9B0172C5-3F4E-4917-A88D-BDAFBDCF4328}">
      <dsp:nvSpPr>
        <dsp:cNvPr id="0" name=""/>
        <dsp:cNvSpPr/>
      </dsp:nvSpPr>
      <dsp:spPr>
        <a:xfrm>
          <a:off x="2286949" y="0"/>
          <a:ext cx="2286949" cy="131517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002060"/>
              </a:solidFill>
            </a:rPr>
            <a:t>Процесс</a:t>
          </a:r>
          <a:endParaRPr lang="ru-RU" sz="2400" b="1" kern="1200" dirty="0">
            <a:solidFill>
              <a:srgbClr val="002060"/>
            </a:solidFill>
          </a:endParaRPr>
        </a:p>
      </dsp:txBody>
      <dsp:txXfrm>
        <a:off x="2286949" y="0"/>
        <a:ext cx="2286949" cy="986377"/>
      </dsp:txXfrm>
    </dsp:sp>
    <dsp:sp modelId="{A14D5E3A-E1E1-402C-BB84-A5E716C6AD12}">
      <dsp:nvSpPr>
        <dsp:cNvPr id="0" name=""/>
        <dsp:cNvSpPr/>
      </dsp:nvSpPr>
      <dsp:spPr>
        <a:xfrm rot="10800000">
          <a:off x="0" y="1315170"/>
          <a:ext cx="2286949" cy="131517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002060"/>
              </a:solidFill>
            </a:rPr>
            <a:t>Проект</a:t>
          </a:r>
          <a:endParaRPr lang="ru-RU" sz="2400" b="1" kern="1200" dirty="0">
            <a:solidFill>
              <a:srgbClr val="002060"/>
            </a:solidFill>
          </a:endParaRPr>
        </a:p>
      </dsp:txBody>
      <dsp:txXfrm rot="10800000">
        <a:off x="0" y="1643963"/>
        <a:ext cx="2286949" cy="986377"/>
      </dsp:txXfrm>
    </dsp:sp>
    <dsp:sp modelId="{10413B2F-1F39-4E4F-92F4-6E8928177EBE}">
      <dsp:nvSpPr>
        <dsp:cNvPr id="0" name=""/>
        <dsp:cNvSpPr/>
      </dsp:nvSpPr>
      <dsp:spPr>
        <a:xfrm rot="5400000">
          <a:off x="2772839" y="829280"/>
          <a:ext cx="1315170" cy="22869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002060"/>
              </a:solidFill>
            </a:rPr>
            <a:t>Продукт</a:t>
          </a:r>
          <a:endParaRPr lang="ru-RU" sz="2400" b="1" kern="1200" dirty="0">
            <a:solidFill>
              <a:srgbClr val="002060"/>
            </a:solidFill>
          </a:endParaRPr>
        </a:p>
      </dsp:txBody>
      <dsp:txXfrm rot="-5400000">
        <a:off x="2286949" y="1643963"/>
        <a:ext cx="2286949" cy="986377"/>
      </dsp:txXfrm>
    </dsp:sp>
    <dsp:sp modelId="{38CCA42A-19E3-4A99-8945-4633DA1BBAA3}">
      <dsp:nvSpPr>
        <dsp:cNvPr id="0" name=""/>
        <dsp:cNvSpPr/>
      </dsp:nvSpPr>
      <dsp:spPr>
        <a:xfrm>
          <a:off x="1324598" y="986377"/>
          <a:ext cx="1924701" cy="65758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РАЗРАБОТКА </a:t>
          </a:r>
          <a:endParaRPr lang="ru-RU" sz="1800" b="1" kern="1200" dirty="0"/>
        </a:p>
      </dsp:txBody>
      <dsp:txXfrm>
        <a:off x="1356699" y="1018478"/>
        <a:ext cx="1860499" cy="59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4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0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scode.ru/wp-content/uploads/2016/11/E%60tapyi-sozdaniya-programmnyih-produktov.bm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scode.ru/wp-content/uploads/2016/11/V-obraznaya-model-razrabotki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vscode.ru/wp-content/uploads/2016/11/Iteratsionnaya-model.gi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vscode.ru/wp-content/uploads/2016/11/Model-prototipirovaniya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scode.ru/wp-content/uploads/2016/11/Model-byistroy-razrabotki-RAD-model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scode.ru/video/extreme-programming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4438" y="1238742"/>
            <a:ext cx="6394416" cy="2393221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4">
                    <a:lumMod val="75000"/>
                  </a:schemeClr>
                </a:solidFill>
              </a:rPr>
              <a:t>ЖИЗНЕННЫЙ ЦИКЛ ПРОГРАММНОГО ОБЕСПЕЧЕНИЯ</a:t>
            </a:r>
            <a:endParaRPr lang="ru-RU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3881" y="4614725"/>
            <a:ext cx="9289277" cy="1320802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/>
              <a:t>Дисциплина: Основы алгоритмизации и программирования</a:t>
            </a:r>
            <a:endParaRPr lang="ru-RU" sz="3200" b="1" dirty="0"/>
          </a:p>
        </p:txBody>
      </p:sp>
      <p:pic>
        <p:nvPicPr>
          <p:cNvPr id="1026" name="Picture 2" descr="https://w7.pngwing.com/pngs/1/42/png-transparent-health-administration-management-hospital-marketing-computer-network-marketing-computer-network-cloud-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76" y="-1"/>
            <a:ext cx="4275300" cy="42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69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ЭТАПЫ РАЗРАБОТКИ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5118" y="1213504"/>
            <a:ext cx="11135170" cy="478564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Определение </a:t>
            </a:r>
            <a:r>
              <a:rPr lang="ru-RU" sz="2200" b="1" dirty="0"/>
              <a:t>процесса разработки ПО;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Управление </a:t>
            </a:r>
            <a:r>
              <a:rPr lang="ru-RU" sz="2200" b="1" dirty="0"/>
              <a:t>проектом разработки;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Описание </a:t>
            </a:r>
            <a:r>
              <a:rPr lang="ru-RU" sz="2200" b="1" dirty="0"/>
              <a:t>целевого программного продукта;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Проектирование </a:t>
            </a:r>
            <a:r>
              <a:rPr lang="ru-RU" sz="2200" b="1" dirty="0"/>
              <a:t>продукта;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Разработка </a:t>
            </a:r>
            <a:r>
              <a:rPr lang="ru-RU" sz="2200" b="1" dirty="0"/>
              <a:t>продукта;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Тестирование </a:t>
            </a:r>
            <a:r>
              <a:rPr lang="ru-RU" sz="2200" b="1" dirty="0"/>
              <a:t>частей;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Интеграция </a:t>
            </a:r>
            <a:r>
              <a:rPr lang="ru-RU" sz="2200" b="1" dirty="0"/>
              <a:t>частей и тестирование продукта в целом; </a:t>
            </a:r>
            <a:endParaRPr lang="ru-RU" sz="2200" b="1" dirty="0" smtClean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b="1" dirty="0" smtClean="0"/>
              <a:t> Сопровождение </a:t>
            </a:r>
            <a:r>
              <a:rPr lang="ru-RU" sz="2200" b="1" dirty="0"/>
              <a:t>продукта.</a:t>
            </a:r>
          </a:p>
          <a:p>
            <a:r>
              <a:rPr lang="ru-RU" sz="2200" b="1" i="1" dirty="0" smtClean="0"/>
              <a:t>Система </a:t>
            </a:r>
            <a:r>
              <a:rPr lang="ru-RU" sz="2200" b="1" i="1" dirty="0"/>
              <a:t>разработки ПО включает в себя 4 “П” (Персонал, процесс, проект, продукт</a:t>
            </a:r>
            <a:r>
              <a:rPr lang="ru-RU" sz="2200" b="1" i="1" dirty="0" smtClean="0"/>
              <a:t>).</a:t>
            </a:r>
            <a:endParaRPr lang="ru-RU" sz="2200" b="1" i="1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424509389"/>
              </p:ext>
            </p:extLst>
          </p:nvPr>
        </p:nvGraphicFramePr>
        <p:xfrm>
          <a:off x="6715095" y="1916021"/>
          <a:ext cx="4573899" cy="2630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7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654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ЭТАПЫ РАЗРАБОТКИ ПО</a:t>
            </a:r>
            <a:endParaRPr lang="ru-RU" dirty="0"/>
          </a:p>
        </p:txBody>
      </p:sp>
      <p:pic>
        <p:nvPicPr>
          <p:cNvPr id="4" name="Рисунок 3" descr="Этапы создания программных продуктов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7" y="1333144"/>
            <a:ext cx="6441607" cy="444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2632" y="1753597"/>
            <a:ext cx="4489960" cy="4023360"/>
          </a:xfrm>
        </p:spPr>
        <p:txBody>
          <a:bodyPr/>
          <a:lstStyle/>
          <a:p>
            <a:pPr marL="0">
              <a:buNone/>
            </a:pPr>
            <a:r>
              <a:rPr lang="ru-RU" altLang="ru-RU" sz="2400" b="1" dirty="0">
                <a:solidFill>
                  <a:srgbClr val="000066"/>
                </a:solidFill>
              </a:rPr>
              <a:t>Основные этапы жизненного цикла ПО:  </a:t>
            </a:r>
          </a:p>
          <a:p>
            <a:pPr marL="25146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ru-RU" altLang="ru-RU" sz="2400" b="1" dirty="0"/>
              <a:t> постановка задачи (анализ требований)</a:t>
            </a:r>
          </a:p>
          <a:p>
            <a:pPr marL="25146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ru-RU" altLang="ru-RU" sz="2400" b="1" dirty="0"/>
              <a:t> проектирование</a:t>
            </a:r>
          </a:p>
          <a:p>
            <a:pPr marL="25146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ru-RU" altLang="ru-RU" sz="2400" b="1" dirty="0"/>
              <a:t> кодирование </a:t>
            </a:r>
            <a:r>
              <a:rPr lang="ru-RU" altLang="ru-RU" sz="2400" b="1" dirty="0" smtClean="0"/>
              <a:t>  (</a:t>
            </a:r>
            <a:r>
              <a:rPr lang="ru-RU" altLang="ru-RU" sz="2400" b="1" dirty="0"/>
              <a:t>программирование)</a:t>
            </a:r>
          </a:p>
          <a:p>
            <a:pPr marL="25146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ru-RU" altLang="ru-RU" sz="2400" b="1" dirty="0"/>
              <a:t> тестирование и отладка</a:t>
            </a:r>
          </a:p>
          <a:p>
            <a:pPr marL="25146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ru-RU" altLang="ru-RU" sz="2400" b="1" dirty="0"/>
              <a:t> эксплуатация и сопровождение.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01567" y="5615134"/>
            <a:ext cx="800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Эти этапы характерны </a:t>
            </a:r>
            <a:r>
              <a:rPr lang="ru-RU" b="1" i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для любой методологии разработки </a:t>
            </a:r>
            <a:r>
              <a:rPr lang="ru-RU" b="1" i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ПО.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0239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036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6297" y="1780862"/>
            <a:ext cx="8972515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b="1" dirty="0">
                <a:solidFill>
                  <a:srgbClr val="000066"/>
                </a:solidFill>
                <a:cs typeface="Times New Roman" pitchFamily="18" charset="0"/>
              </a:rPr>
              <a:t>Модель ЖЦ ПО включает в себя: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b="1" i="1" dirty="0" smtClean="0">
                <a:cs typeface="Times New Roman" pitchFamily="18" charset="0"/>
              </a:rPr>
              <a:t> стадии</a:t>
            </a:r>
            <a:r>
              <a:rPr lang="ru-RU" b="1" i="1" dirty="0"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b="1" i="1" dirty="0" smtClean="0">
                <a:cs typeface="Times New Roman" pitchFamily="18" charset="0"/>
              </a:rPr>
              <a:t> результаты </a:t>
            </a:r>
            <a:r>
              <a:rPr lang="ru-RU" b="1" i="1" dirty="0">
                <a:cs typeface="Times New Roman" pitchFamily="18" charset="0"/>
              </a:rPr>
              <a:t>выполнения работ на каждой стадии;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b="1" i="1" dirty="0" smtClean="0">
                <a:cs typeface="Times New Roman" pitchFamily="18" charset="0"/>
              </a:rPr>
              <a:t> ключевые </a:t>
            </a:r>
            <a:r>
              <a:rPr lang="ru-RU" b="1" i="1" dirty="0">
                <a:cs typeface="Times New Roman" pitchFamily="18" charset="0"/>
              </a:rPr>
              <a:t>события </a:t>
            </a:r>
            <a:r>
              <a:rPr lang="ru-RU" b="1" i="1" dirty="0" smtClean="0">
                <a:cs typeface="Times New Roman" pitchFamily="18" charset="0"/>
              </a:rPr>
              <a:t>- </a:t>
            </a:r>
            <a:r>
              <a:rPr lang="ru-RU" b="1" i="1" dirty="0">
                <a:cs typeface="Times New Roman" pitchFamily="18" charset="0"/>
              </a:rPr>
              <a:t>точки завершения работ и принятия решений</a:t>
            </a:r>
            <a:r>
              <a:rPr lang="ru-RU" b="1" i="1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ru-RU" b="1" i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sz="2400" b="1" dirty="0" smtClean="0">
                <a:solidFill>
                  <a:srgbClr val="002060"/>
                </a:solidFill>
                <a:cs typeface="Times New Roman" pitchFamily="18" charset="0"/>
              </a:rPr>
              <a:t>Каскадная </a:t>
            </a:r>
            <a:r>
              <a:rPr lang="ru-RU" sz="2400" b="1" dirty="0">
                <a:solidFill>
                  <a:srgbClr val="002060"/>
                </a:solidFill>
                <a:cs typeface="Times New Roman" pitchFamily="18" charset="0"/>
              </a:rPr>
              <a:t>(водопадная</a:t>
            </a:r>
            <a:r>
              <a:rPr lang="ru-RU" sz="2400" b="1" dirty="0" smtClean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dirty="0" smtClean="0">
                <a:solidFill>
                  <a:srgbClr val="002060"/>
                </a:solidFill>
                <a:cs typeface="Times New Roman" pitchFamily="18" charset="0"/>
              </a:rPr>
              <a:t> модель:</a:t>
            </a:r>
            <a:r>
              <a:rPr lang="ru-RU" sz="24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2400" b="1" i="1" dirty="0"/>
              <a:t>строго следует </a:t>
            </a:r>
            <a:endParaRPr lang="ru-RU" sz="24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i="1" dirty="0" smtClean="0"/>
              <a:t>последовательности </a:t>
            </a:r>
            <a:r>
              <a:rPr lang="ru-RU" sz="2400" b="1" i="1" dirty="0"/>
              <a:t>всех этапов </a:t>
            </a:r>
            <a:endParaRPr lang="ru-RU" sz="24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i="1" dirty="0" smtClean="0"/>
              <a:t>разработки </a:t>
            </a:r>
            <a:r>
              <a:rPr lang="ru-RU" sz="2400" b="1" i="1" dirty="0"/>
              <a:t>ПО и не предполагает </a:t>
            </a:r>
            <a:endParaRPr lang="ru-RU" sz="24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i="1" dirty="0" smtClean="0"/>
              <a:t>возвращения </a:t>
            </a:r>
            <a:r>
              <a:rPr lang="ru-RU" sz="2400" b="1" i="1" dirty="0"/>
              <a:t>с текущего этапа на </a:t>
            </a:r>
            <a:endParaRPr lang="ru-RU" sz="24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i="1" dirty="0" smtClean="0"/>
              <a:t>предыдущий.</a:t>
            </a:r>
            <a:endParaRPr lang="ru-RU" sz="24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194544" y="3199850"/>
            <a:ext cx="1983514" cy="59269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rgbClr val="0000BE"/>
                </a:solidFill>
                <a:latin typeface="Arial" panose="020B0604020202020204" pitchFamily="34" charset="0"/>
              </a:rPr>
              <a:t>ВЫРАБОТКА </a:t>
            </a:r>
          </a:p>
          <a:p>
            <a:pPr algn="ctr" eaLnBrk="1" hangingPunct="1"/>
            <a:r>
              <a:rPr lang="ru-RU" altLang="ru-RU" b="1" dirty="0" smtClean="0">
                <a:solidFill>
                  <a:srgbClr val="0000BE"/>
                </a:solidFill>
                <a:latin typeface="Arial" panose="020B0604020202020204" pitchFamily="34" charset="0"/>
              </a:rPr>
              <a:t> ТРЕБОВАНИЙ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34399" y="3892600"/>
            <a:ext cx="2017698" cy="500641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rgbClr val="0000BE"/>
                </a:solidFill>
                <a:latin typeface="Arial" panose="020B0604020202020204" pitchFamily="34" charset="0"/>
              </a:rPr>
              <a:t>АНАЛИЗ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847140" y="4493299"/>
            <a:ext cx="2409914" cy="500641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rgbClr val="0000BE"/>
                </a:solidFill>
                <a:latin typeface="Arial" panose="020B0604020202020204" pitchFamily="34" charset="0"/>
              </a:rPr>
              <a:t>ПРОЕКТИРОВАНИЕ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8052097" y="5093998"/>
            <a:ext cx="2017698" cy="500641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rgbClr val="0000BE"/>
                </a:solidFill>
                <a:latin typeface="Arial" panose="020B0604020202020204" pitchFamily="34" charset="0"/>
              </a:rPr>
              <a:t>РЕАЛИЗАЦИЯ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9239963" y="5694697"/>
            <a:ext cx="2017698" cy="500641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Dutch801 XBd BT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utch801 XBd BT" pitchFamily="18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rgbClr val="0000BE"/>
                </a:solidFill>
                <a:latin typeface="Arial" panose="020B0604020202020204" pitchFamily="34" charset="0"/>
              </a:rPr>
              <a:t>ЭКСПЛУАТАЦИЯ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>
            <a:off x="7178058" y="3551053"/>
            <a:ext cx="521703" cy="341547"/>
          </a:xfrm>
          <a:prstGeom prst="bentConnector3">
            <a:avLst>
              <a:gd name="adj1" fmla="val 991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/>
          <p:nvPr/>
        </p:nvCxnSpPr>
        <p:spPr>
          <a:xfrm>
            <a:off x="8052097" y="4151752"/>
            <a:ext cx="521703" cy="341547"/>
          </a:xfrm>
          <a:prstGeom prst="bentConnector3">
            <a:avLst>
              <a:gd name="adj1" fmla="val 991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9239775" y="4783079"/>
            <a:ext cx="521703" cy="341547"/>
          </a:xfrm>
          <a:prstGeom prst="bentConnector3">
            <a:avLst>
              <a:gd name="adj1" fmla="val 991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/>
          <p:nvPr/>
        </p:nvCxnSpPr>
        <p:spPr>
          <a:xfrm>
            <a:off x="10077469" y="5357057"/>
            <a:ext cx="521703" cy="341547"/>
          </a:xfrm>
          <a:prstGeom prst="bentConnector3">
            <a:avLst>
              <a:gd name="adj1" fmla="val 991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</a:p>
        </p:txBody>
      </p:sp>
      <p:pic>
        <p:nvPicPr>
          <p:cNvPr id="5" name="Объект 4" descr="V-образная модель разработки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46" y="1896177"/>
            <a:ext cx="6217234" cy="40811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95149" y="2396691"/>
            <a:ext cx="4523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smtClean="0">
                <a:solidFill>
                  <a:srgbClr val="002060"/>
                </a:solidFill>
              </a:rPr>
              <a:t>2. V-образная </a:t>
            </a:r>
            <a:r>
              <a:rPr lang="ru-RU" sz="2400" b="1" dirty="0">
                <a:solidFill>
                  <a:srgbClr val="002060"/>
                </a:solidFill>
              </a:rPr>
              <a:t>модель </a:t>
            </a:r>
            <a:r>
              <a:rPr lang="ru-RU" sz="2400" b="1" dirty="0" smtClean="0"/>
              <a:t>разработки: </a:t>
            </a:r>
          </a:p>
          <a:p>
            <a:pPr fontAlgn="base"/>
            <a:r>
              <a:rPr lang="ru-RU" sz="2400" dirty="0"/>
              <a:t> </a:t>
            </a:r>
            <a:r>
              <a:rPr lang="ru-RU" sz="2400" b="1" i="1" dirty="0"/>
              <a:t>имеется возможность вернуться на некоторые этапы разработки и уточнить нужные </a:t>
            </a:r>
            <a:r>
              <a:rPr lang="ru-RU" sz="2400" b="1" i="1" dirty="0" smtClean="0"/>
              <a:t>требования.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30302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</a:p>
        </p:txBody>
      </p:sp>
      <p:pic>
        <p:nvPicPr>
          <p:cNvPr id="5" name="Объект 4" descr="Итерационная модель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896177"/>
            <a:ext cx="6399463" cy="31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97279" y="2887579"/>
            <a:ext cx="4841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3.</a:t>
            </a:r>
            <a:r>
              <a:rPr lang="ru-RU" sz="2400" b="1" dirty="0">
                <a:solidFill>
                  <a:srgbClr val="002060"/>
                </a:solidFill>
              </a:rPr>
              <a:t> </a:t>
            </a:r>
            <a:r>
              <a:rPr lang="ru-RU" sz="2400" b="1" dirty="0" smtClean="0">
                <a:solidFill>
                  <a:srgbClr val="002060"/>
                </a:solidFill>
              </a:rPr>
              <a:t>Итерационная модель:</a:t>
            </a:r>
            <a:r>
              <a:rPr lang="ru-RU" sz="2400" b="1" dirty="0"/>
              <a:t> </a:t>
            </a:r>
            <a:r>
              <a:rPr lang="ru-RU" sz="2400" b="1" i="1" dirty="0"/>
              <a:t>всегда имеется возможность вернуться на любой предыдущий этап разработки ПО для уточнений требований и исправления компонентов. </a:t>
            </a:r>
          </a:p>
        </p:txBody>
      </p:sp>
    </p:spTree>
    <p:extLst>
      <p:ext uri="{BB962C8B-B14F-4D97-AF65-F5344CB8AC3E}">
        <p14:creationId xmlns:p14="http://schemas.microsoft.com/office/powerpoint/2010/main" val="18029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038742" cy="4023360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4. Модель </a:t>
            </a:r>
            <a:r>
              <a:rPr lang="ru-RU" b="1" dirty="0" err="1" smtClean="0">
                <a:solidFill>
                  <a:srgbClr val="002060"/>
                </a:solidFill>
              </a:rPr>
              <a:t>прототипирования</a:t>
            </a:r>
            <a:r>
              <a:rPr lang="ru-RU" b="1" dirty="0" smtClean="0">
                <a:solidFill>
                  <a:srgbClr val="002060"/>
                </a:solidFill>
              </a:rPr>
              <a:t>: </a:t>
            </a:r>
            <a:r>
              <a:rPr lang="ru-RU" b="1" i="1" dirty="0"/>
              <a:t>предполагает создание на протяжении всего процесса разработки несколько рабочих версий программы (прототипов) с неполным </a:t>
            </a:r>
            <a:r>
              <a:rPr lang="ru-RU" b="1" i="1" dirty="0" smtClean="0"/>
              <a:t>функционалом.</a:t>
            </a:r>
            <a:endParaRPr lang="ru-RU" b="1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</a:p>
        </p:txBody>
      </p:sp>
      <p:pic>
        <p:nvPicPr>
          <p:cNvPr id="5" name="Рисунок 4" descr="Модель прототипирования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69" y="1845734"/>
            <a:ext cx="6103211" cy="3130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9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2620141" cy="402336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 smtClean="0">
                <a:solidFill>
                  <a:srgbClr val="002060"/>
                </a:solidFill>
              </a:rPr>
              <a:t>5</a:t>
            </a:r>
            <a:r>
              <a:rPr lang="ru-RU" sz="2100" b="1" dirty="0" smtClean="0">
                <a:solidFill>
                  <a:srgbClr val="002060"/>
                </a:solidFill>
              </a:rPr>
              <a:t>. RAD-модель </a:t>
            </a:r>
            <a:r>
              <a:rPr lang="ru-RU" sz="2100" b="1" dirty="0">
                <a:solidFill>
                  <a:srgbClr val="002060"/>
                </a:solidFill>
              </a:rPr>
              <a:t>(</a:t>
            </a:r>
            <a:r>
              <a:rPr lang="ru-RU" sz="2100" b="1" dirty="0" err="1">
                <a:solidFill>
                  <a:srgbClr val="002060"/>
                </a:solidFill>
              </a:rPr>
              <a:t>rapid</a:t>
            </a:r>
            <a:r>
              <a:rPr lang="ru-RU" sz="2100" b="1" dirty="0">
                <a:solidFill>
                  <a:srgbClr val="002060"/>
                </a:solidFill>
              </a:rPr>
              <a:t> </a:t>
            </a:r>
            <a:r>
              <a:rPr lang="ru-RU" sz="2100" b="1" dirty="0" err="1">
                <a:solidFill>
                  <a:srgbClr val="002060"/>
                </a:solidFill>
              </a:rPr>
              <a:t>application</a:t>
            </a:r>
            <a:r>
              <a:rPr lang="ru-RU" sz="2100" b="1" dirty="0">
                <a:solidFill>
                  <a:srgbClr val="002060"/>
                </a:solidFill>
              </a:rPr>
              <a:t> </a:t>
            </a:r>
            <a:r>
              <a:rPr lang="ru-RU" sz="2100" b="1" dirty="0" err="1">
                <a:solidFill>
                  <a:srgbClr val="002060"/>
                </a:solidFill>
              </a:rPr>
              <a:t>development</a:t>
            </a:r>
            <a:r>
              <a:rPr lang="ru-RU" sz="2100" b="1" dirty="0">
                <a:solidFill>
                  <a:srgbClr val="002060"/>
                </a:solidFill>
              </a:rPr>
              <a:t> </a:t>
            </a:r>
            <a:r>
              <a:rPr lang="ru-RU" sz="2100" b="1" dirty="0" smtClean="0">
                <a:solidFill>
                  <a:srgbClr val="002060"/>
                </a:solidFill>
              </a:rPr>
              <a:t>-</a:t>
            </a:r>
            <a:r>
              <a:rPr lang="ru-RU" sz="2100" b="1" dirty="0">
                <a:solidFill>
                  <a:srgbClr val="002060"/>
                </a:solidFill>
              </a:rPr>
              <a:t> быстрая разработка приложений</a:t>
            </a:r>
            <a:r>
              <a:rPr lang="ru-RU" sz="2100" b="1" dirty="0" smtClean="0">
                <a:solidFill>
                  <a:srgbClr val="002060"/>
                </a:solidFill>
              </a:rPr>
              <a:t>): </a:t>
            </a:r>
            <a:endParaRPr lang="ru-RU" sz="2100" b="1" dirty="0">
              <a:solidFill>
                <a:srgbClr val="00206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ru-RU" sz="2100" b="1" i="1" dirty="0" smtClean="0"/>
              <a:t>акцент делается </a:t>
            </a:r>
            <a:r>
              <a:rPr lang="ru-RU" sz="2100" b="1" i="1" dirty="0"/>
              <a:t>на разработке, а большая часть работы по составлению требований и описанию пользователей возлагается на заказчика.</a:t>
            </a:r>
          </a:p>
          <a:p>
            <a:pPr>
              <a:spcBef>
                <a:spcPts val="0"/>
              </a:spcBef>
            </a:pPr>
            <a:endParaRPr lang="ru-RU" sz="21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</a:p>
        </p:txBody>
      </p:sp>
      <p:pic>
        <p:nvPicPr>
          <p:cNvPr id="5" name="Рисунок 4" descr="Модель быстрой разработки (RAD-модель)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73" y="1845734"/>
            <a:ext cx="7548607" cy="3329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77" y="1737360"/>
            <a:ext cx="5572303" cy="435804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0593" cy="2145152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6. Спиральная модель:</a:t>
            </a:r>
          </a:p>
          <a:p>
            <a:r>
              <a:rPr lang="ru-RU" b="1" i="1" dirty="0" smtClean="0"/>
              <a:t>все </a:t>
            </a:r>
            <a:r>
              <a:rPr lang="ru-RU" b="1" i="1" dirty="0"/>
              <a:t>этапы разработки последовательно повторяются по кругу до тех пор, пока текущая версия программы не станет полностью соответствовать требованиям. </a:t>
            </a:r>
            <a:endParaRPr lang="ru-RU" b="1" i="1" dirty="0" smtClean="0"/>
          </a:p>
          <a:p>
            <a:endParaRPr lang="ru-RU" b="1" i="1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</a:p>
        </p:txBody>
      </p:sp>
    </p:spTree>
    <p:extLst>
      <p:ext uri="{BB962C8B-B14F-4D97-AF65-F5344CB8AC3E}">
        <p14:creationId xmlns:p14="http://schemas.microsoft.com/office/powerpoint/2010/main" val="2871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3 практик экстремального программир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58" y="3534062"/>
            <a:ext cx="3040552" cy="214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МОДЕЛИ ЖИЗНЕННОГО ЦИКЛА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8513"/>
          </a:xfrm>
        </p:spPr>
        <p:txBody>
          <a:bodyPr>
            <a:normAutofit/>
          </a:bodyPr>
          <a:lstStyle/>
          <a:p>
            <a:r>
              <a:rPr lang="ru-RU" sz="2400" b="1" i="1" dirty="0">
                <a:solidFill>
                  <a:srgbClr val="002060"/>
                </a:solidFill>
              </a:rPr>
              <a:t>Гибкие методологии (</a:t>
            </a:r>
            <a:r>
              <a:rPr lang="ru-RU" sz="2400" b="1" i="1" dirty="0" err="1">
                <a:solidFill>
                  <a:srgbClr val="002060"/>
                </a:solidFill>
              </a:rPr>
              <a:t>Agile</a:t>
            </a:r>
            <a:r>
              <a:rPr lang="ru-RU" sz="2400" b="1" i="1" dirty="0">
                <a:solidFill>
                  <a:srgbClr val="002060"/>
                </a:solidFill>
              </a:rPr>
              <a:t>) </a:t>
            </a:r>
            <a:r>
              <a:rPr lang="ru-RU" sz="2400" b="1" dirty="0"/>
              <a:t>олицетворяют современные подходы к разработке </a:t>
            </a:r>
            <a:r>
              <a:rPr lang="ru-RU" sz="2400" b="1" dirty="0" smtClean="0"/>
              <a:t>ПО и </a:t>
            </a:r>
            <a:r>
              <a:rPr lang="ru-RU" sz="2400" b="1" dirty="0"/>
              <a:t>используются обычно в небольших командах </a:t>
            </a:r>
            <a:r>
              <a:rPr lang="ru-RU" sz="2400" b="1" dirty="0" smtClean="0"/>
              <a:t>разработчиков: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400" b="1" dirty="0" smtClean="0"/>
              <a:t> </a:t>
            </a:r>
            <a:r>
              <a:rPr lang="ru-RU" sz="2400" b="1" dirty="0"/>
              <a:t>Scrum, </a:t>
            </a:r>
            <a:endParaRPr lang="ru-RU" sz="24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400" b="1" dirty="0" smtClean="0"/>
              <a:t> DSDM</a:t>
            </a:r>
            <a:r>
              <a:rPr lang="ru-RU" sz="2400" b="1" dirty="0"/>
              <a:t>, </a:t>
            </a:r>
            <a:endParaRPr lang="ru-RU" sz="24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400" b="1" dirty="0"/>
              <a:t> </a:t>
            </a:r>
            <a:r>
              <a:rPr lang="ru-RU" sz="2400" b="1" dirty="0" smtClean="0"/>
              <a:t>XP,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400" b="1" dirty="0"/>
              <a:t> </a:t>
            </a:r>
            <a:r>
              <a:rPr lang="ru-RU" sz="2400" b="1" dirty="0" smtClean="0"/>
              <a:t>FDD </a:t>
            </a:r>
            <a:r>
              <a:rPr lang="ru-RU" sz="2400" b="1" dirty="0"/>
              <a:t>и другие. </a:t>
            </a:r>
            <a:endParaRPr lang="ru-RU" sz="2400" b="1" dirty="0" smtClean="0"/>
          </a:p>
          <a:p>
            <a:endParaRPr lang="ru-RU" sz="2400" b="1" dirty="0" smtClean="0"/>
          </a:p>
          <a:p>
            <a:endParaRPr lang="ru-RU" sz="2400" b="1" dirty="0"/>
          </a:p>
          <a:p>
            <a:r>
              <a:rPr lang="ru-RU" sz="1800" b="1" dirty="0" smtClean="0"/>
              <a:t>Видео </a:t>
            </a:r>
            <a:r>
              <a:rPr lang="ru-RU" sz="1800" b="1" dirty="0"/>
              <a:t>про одну из гибких методологий</a:t>
            </a:r>
            <a:r>
              <a:rPr lang="ru-RU" sz="1800" b="1" dirty="0" smtClean="0"/>
              <a:t>: </a:t>
            </a:r>
            <a:r>
              <a:rPr lang="ru-RU" sz="1800" b="1" dirty="0"/>
              <a:t> </a:t>
            </a:r>
            <a:r>
              <a:rPr lang="ru-RU" sz="1800" b="1" u="sng" dirty="0">
                <a:hlinkClick r:id="rId3" tooltip="Экстремальное программирование"/>
              </a:rPr>
              <a:t>экстремальное </a:t>
            </a:r>
            <a:r>
              <a:rPr lang="ru-RU" sz="1800" b="1" u="sng" dirty="0" smtClean="0">
                <a:hlinkClick r:id="rId3" tooltip="Экстремальное программирование"/>
              </a:rPr>
              <a:t>программирование</a:t>
            </a:r>
            <a:r>
              <a:rPr lang="ru-RU" sz="1800" b="1" u="sng" dirty="0" smtClean="0"/>
              <a:t> (ХР)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993" y="2510429"/>
            <a:ext cx="2749487" cy="1292951"/>
          </a:xfrm>
          <a:prstGeom prst="rect">
            <a:avLst/>
          </a:prstGeom>
        </p:spPr>
      </p:pic>
      <p:pic>
        <p:nvPicPr>
          <p:cNvPr id="1028" name="Picture 4" descr="https://wnfx.ru/wp-content/uploads/2015/01/Obshhaya-shema-DSDM-1-750x6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883438"/>
            <a:ext cx="2188578" cy="18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ОПРЕДЕЛЕНИЯ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070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Программное обеспечение </a:t>
            </a:r>
            <a:r>
              <a:rPr lang="ru-RU" dirty="0"/>
              <a:t> </a:t>
            </a:r>
            <a:r>
              <a:rPr lang="ru-RU" b="1" i="1" dirty="0"/>
              <a:t>(</a:t>
            </a:r>
            <a:r>
              <a:rPr lang="ru-RU" b="1" i="1" dirty="0" err="1" smtClean="0"/>
              <a:t>so</a:t>
            </a:r>
            <a:r>
              <a:rPr lang="en-US" b="1" i="1" dirty="0" smtClean="0"/>
              <a:t>f</a:t>
            </a:r>
            <a:r>
              <a:rPr lang="ru-RU" b="1" i="1" dirty="0" err="1" smtClean="0"/>
              <a:t>tware</a:t>
            </a:r>
            <a:r>
              <a:rPr lang="ru-RU" b="1" i="1" dirty="0"/>
              <a:t>) - </a:t>
            </a:r>
            <a:r>
              <a:rPr lang="ru-RU" b="1" dirty="0"/>
              <a:t>совокупность программ обработки данных и необходимых для их эксплуатации документов.</a:t>
            </a:r>
            <a:endParaRPr lang="ru-RU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Жизненный </a:t>
            </a:r>
            <a:r>
              <a:rPr lang="ru-RU" sz="2400" b="1" dirty="0">
                <a:solidFill>
                  <a:srgbClr val="002060"/>
                </a:solidFill>
              </a:rPr>
              <a:t>цикл программного обеспечения</a:t>
            </a:r>
            <a:r>
              <a:rPr lang="ru-RU" sz="2400" b="1" dirty="0"/>
              <a:t> (</a:t>
            </a:r>
            <a:r>
              <a:rPr lang="ru-RU" sz="2400" b="1" dirty="0" err="1"/>
              <a:t>Software</a:t>
            </a:r>
            <a:r>
              <a:rPr lang="ru-RU" sz="2400" b="1" dirty="0"/>
              <a:t> </a:t>
            </a:r>
            <a:r>
              <a:rPr lang="ru-RU" sz="2400" b="1" dirty="0" err="1"/>
              <a:t>Life</a:t>
            </a:r>
            <a:r>
              <a:rPr lang="ru-RU" sz="2400" b="1" dirty="0"/>
              <a:t> </a:t>
            </a:r>
            <a:r>
              <a:rPr lang="ru-RU" sz="2400" b="1" dirty="0" err="1"/>
              <a:t>Cycle</a:t>
            </a:r>
            <a:r>
              <a:rPr lang="ru-RU" sz="2400" b="1" dirty="0"/>
              <a:t> </a:t>
            </a:r>
            <a:r>
              <a:rPr lang="ru-RU" sz="2400" b="1" dirty="0" err="1"/>
              <a:t>Model</a:t>
            </a:r>
            <a:r>
              <a:rPr lang="ru-RU" sz="2400" b="1" dirty="0"/>
              <a:t>) </a:t>
            </a:r>
            <a:r>
              <a:rPr lang="ru-RU" sz="2400" b="1" dirty="0" smtClean="0"/>
              <a:t>- </a:t>
            </a:r>
            <a:r>
              <a:rPr lang="ru-RU" sz="2400" b="1" dirty="0"/>
              <a:t>это период времени, который начинается с момента принятия решения о создании программного продукта и заканчивается в момент его полного изъятия из эксплуатации.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/>
              <a:t>Процесс жизни любой системы или программного продукта может быть описан посредством модели жизненного цикла, состоящей из стадий.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Модель </a:t>
            </a:r>
            <a:r>
              <a:rPr lang="ru-RU" sz="2400" b="1" dirty="0">
                <a:solidFill>
                  <a:srgbClr val="002060"/>
                </a:solidFill>
              </a:rPr>
              <a:t>жизненного цикла </a:t>
            </a:r>
            <a:r>
              <a:rPr lang="ru-RU" sz="2400" b="1" dirty="0"/>
              <a:t>представляется в виде последовательности стадий, которые могут перекрываться и (или) повторятся циклически в соответствии с областью применения, размером, сложностью, потребностью в изменениях и возможностями.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Каждая </a:t>
            </a:r>
            <a:r>
              <a:rPr lang="ru-RU" sz="2400" b="1" dirty="0"/>
              <a:t>стадия описывается формулировкой цели и выходов.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Процессы </a:t>
            </a:r>
            <a:r>
              <a:rPr lang="ru-RU" sz="2400" b="1" dirty="0"/>
              <a:t>и действия жизненного цикла отбираются и исполняются на этих стадиях для полного удовлетворения цели и результатов этой стадии.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499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МЕЖДУНАРОДНЫЕ СТАНДАРТЫ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b="1" dirty="0"/>
              <a:t>Проектирование и производство заказных технических систем и программных продуктов регламентируют четыре крупных комплексов международных </a:t>
            </a:r>
            <a:r>
              <a:rPr lang="ru-RU" sz="2200" b="1" dirty="0" smtClean="0"/>
              <a:t>стандартов:</a:t>
            </a:r>
          </a:p>
          <a:p>
            <a:r>
              <a:rPr lang="ru-RU" sz="2200" b="1" dirty="0" smtClean="0"/>
              <a:t>1</a:t>
            </a:r>
            <a:r>
              <a:rPr lang="ru-RU" sz="2200" b="1" dirty="0"/>
              <a:t>. Стандарт ГОСТ Р ИСО/МЭК 12207-2010 – Информационная технология. Системная и программная инженерия. Процессы жизненного цикла программных средств</a:t>
            </a:r>
            <a:r>
              <a:rPr lang="ru-RU" sz="2200" b="1" dirty="0" smtClean="0"/>
              <a:t>;</a:t>
            </a:r>
          </a:p>
          <a:p>
            <a:r>
              <a:rPr lang="ru-RU" sz="2200" b="1" dirty="0" smtClean="0"/>
              <a:t>2</a:t>
            </a:r>
            <a:r>
              <a:rPr lang="ru-RU" sz="2200" b="1" dirty="0"/>
              <a:t>. CMMI – Система и модель оценки зрелости, управление проектами программных средств; </a:t>
            </a:r>
            <a:endParaRPr lang="ru-RU" sz="2200" b="1" dirty="0" smtClean="0"/>
          </a:p>
          <a:p>
            <a:r>
              <a:rPr lang="ru-RU" sz="2200" b="1" dirty="0" smtClean="0"/>
              <a:t>3</a:t>
            </a:r>
            <a:r>
              <a:rPr lang="ru-RU" sz="2200" b="1" dirty="0"/>
              <a:t>. ГОСТ Р ИСО/МЭК 9000:2000 – Стандарты менеджмента (административного управления) качеством систем; </a:t>
            </a:r>
            <a:endParaRPr lang="ru-RU" sz="2200" b="1" dirty="0" smtClean="0"/>
          </a:p>
          <a:p>
            <a:r>
              <a:rPr lang="ru-RU" sz="2200" b="1" dirty="0" smtClean="0"/>
              <a:t>4</a:t>
            </a:r>
            <a:r>
              <a:rPr lang="ru-RU" sz="2200" b="1" dirty="0"/>
              <a:t>. Стандарт ISO 19759:2005 – SWEBOK, Совокупность знаний о разработке программных средств. Руководство</a:t>
            </a:r>
          </a:p>
        </p:txBody>
      </p:sp>
    </p:spTree>
    <p:extLst>
      <p:ext uri="{BB962C8B-B14F-4D97-AF65-F5344CB8AC3E}">
        <p14:creationId xmlns:p14="http://schemas.microsoft.com/office/powerpoint/2010/main" val="23955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950" y="226782"/>
            <a:ext cx="6024786" cy="145075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Стандарт ГОСТ Р ИСО/МЭК 12207-2010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950" y="1845733"/>
            <a:ext cx="5566729" cy="4409787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Стандарт ГОСТ Р ИСО/МЭК 12207-2010 устанавливает общую структуру процессов жизненного цикла программных средств, на которую можно ориентироваться в программной </a:t>
            </a:r>
            <a:r>
              <a:rPr lang="ru-RU" b="1" dirty="0" smtClean="0"/>
              <a:t>индустрии. </a:t>
            </a:r>
          </a:p>
          <a:p>
            <a:r>
              <a:rPr lang="ru-RU" b="1" dirty="0" err="1" smtClean="0"/>
              <a:t>Сстандарт</a:t>
            </a:r>
            <a:r>
              <a:rPr lang="ru-RU" b="1" dirty="0" smtClean="0"/>
              <a:t> </a:t>
            </a:r>
            <a:r>
              <a:rPr lang="ru-RU" b="1" dirty="0"/>
              <a:t>определяет процессы, виды деятельности и задачи, которые используются при приобретении программного продукта или услуги, а также при поставке, разработке, применении по назначению, сопровождении и прекращении </a:t>
            </a:r>
            <a:r>
              <a:rPr lang="ru-RU" b="1" dirty="0" smtClean="0"/>
              <a:t>применения </a:t>
            </a:r>
            <a:r>
              <a:rPr lang="ru-RU" b="1" dirty="0"/>
              <a:t>программных продуктов. </a:t>
            </a:r>
            <a:endParaRPr lang="ru-RU" b="1" dirty="0" smtClean="0"/>
          </a:p>
          <a:p>
            <a:r>
              <a:rPr lang="ru-RU" b="1" dirty="0" smtClean="0"/>
              <a:t>Понятие </a:t>
            </a:r>
            <a:r>
              <a:rPr lang="ru-RU" b="1" dirty="0"/>
              <a:t>программного средства включает в себя встроенный фирменный программный компонент.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" y="0"/>
            <a:ext cx="4896740" cy="68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0724"/>
          </a:xfrm>
        </p:spPr>
        <p:txBody>
          <a:bodyPr/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Стандарт ГОСТ Р ИСО/МЭК 12207-2010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 В </a:t>
            </a:r>
            <a:r>
              <a:rPr lang="ru-RU" b="1" dirty="0"/>
              <a:t>стандарте 12207 не детализируются процессы жизненного цикла в терминах методов или процедур, необходимых для удовлетворения требований и достижения результатов процесса.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 Стандарт </a:t>
            </a:r>
            <a:r>
              <a:rPr lang="ru-RU" b="1" dirty="0"/>
              <a:t>12207 устанавливает также процесс, который может использоваться при определении, управлении и совершенствовании процессов жизненного цикла программных средств.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 Стандарт </a:t>
            </a:r>
            <a:r>
              <a:rPr lang="ru-RU" b="1" dirty="0"/>
              <a:t>не устанавливает конкретной модели жизненного цикла системы или программных средств, разработки методологии, методов, моделей или технических приемов.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 Стороны</a:t>
            </a:r>
            <a:r>
              <a:rPr lang="ru-RU" b="1" dirty="0"/>
              <a:t>, применяющие настоящий стандарт, отвечают за выбор модели жизненного цикла для программных проектов и отображение процессов, действий и задач, представленных в настоящем стандарте, на эту модель. </a:t>
            </a:r>
          </a:p>
        </p:txBody>
      </p:sp>
    </p:spTree>
    <p:extLst>
      <p:ext uri="{BB962C8B-B14F-4D97-AF65-F5344CB8AC3E}">
        <p14:creationId xmlns:p14="http://schemas.microsoft.com/office/powerpoint/2010/main" val="13038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0" y="204884"/>
            <a:ext cx="4549281" cy="499095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4927" y="613898"/>
            <a:ext cx="6528987" cy="5934735"/>
          </a:xfrm>
        </p:spPr>
        <p:txBody>
          <a:bodyPr>
            <a:normAutofit lnSpcReduction="10000"/>
          </a:bodyPr>
          <a:lstStyle/>
          <a:p>
            <a:r>
              <a:rPr lang="ru-RU" b="1" i="1" dirty="0">
                <a:solidFill>
                  <a:srgbClr val="002060"/>
                </a:solidFill>
              </a:rPr>
              <a:t>CMMI (</a:t>
            </a:r>
            <a:r>
              <a:rPr lang="ru-RU" b="1" i="1" dirty="0" err="1">
                <a:solidFill>
                  <a:srgbClr val="002060"/>
                </a:solidFill>
              </a:rPr>
              <a:t>Capability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Maturity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Model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Integration</a:t>
            </a:r>
            <a:r>
              <a:rPr lang="ru-RU" b="1" i="1" dirty="0" smtClean="0">
                <a:solidFill>
                  <a:srgbClr val="002060"/>
                </a:solidFill>
              </a:rPr>
              <a:t>) </a:t>
            </a:r>
            <a:r>
              <a:rPr lang="ru-RU" b="1" i="1" dirty="0" smtClean="0"/>
              <a:t>-</a:t>
            </a:r>
            <a:r>
              <a:rPr lang="ru-RU" b="1" dirty="0" smtClean="0"/>
              <a:t> </a:t>
            </a:r>
            <a:r>
              <a:rPr lang="ru-RU" b="1" dirty="0"/>
              <a:t>набор моделей (методологий) совершенствования процессов в организациях разных размеров и видов деятельности</a:t>
            </a:r>
            <a:r>
              <a:rPr lang="ru-RU" b="1" dirty="0" smtClean="0"/>
              <a:t>.</a:t>
            </a:r>
            <a:endParaRPr lang="en-US" b="1" dirty="0" smtClean="0"/>
          </a:p>
          <a:p>
            <a:r>
              <a:rPr lang="ru-RU" b="1" dirty="0"/>
              <a:t>К CMMI относятся модели управленческой зрелости процессов разработки программного обеспечения (CMMI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, CMMI-DEV), оказания услуг (CMMI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Services</a:t>
            </a:r>
            <a:r>
              <a:rPr lang="ru-RU" b="1" dirty="0"/>
              <a:t>, CMMI-SVC) и приобретения продукта/услуги (CMMI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Acquisition</a:t>
            </a:r>
            <a:r>
              <a:rPr lang="ru-RU" b="1" dirty="0"/>
              <a:t>, CMMI-ACQ). </a:t>
            </a:r>
            <a:endParaRPr lang="ru-RU" b="1" dirty="0" smtClean="0"/>
          </a:p>
          <a:p>
            <a:r>
              <a:rPr lang="ru-RU" b="1" dirty="0" smtClean="0"/>
              <a:t>Основой </a:t>
            </a:r>
            <a:r>
              <a:rPr lang="ru-RU" b="1" dirty="0"/>
              <a:t>CMMI считается </a:t>
            </a:r>
            <a:r>
              <a:rPr lang="ru-RU" b="1" i="1" dirty="0"/>
              <a:t>CMM </a:t>
            </a:r>
            <a:r>
              <a:rPr lang="ru-RU" b="1" dirty="0"/>
              <a:t>(</a:t>
            </a:r>
            <a:r>
              <a:rPr lang="ru-RU" b="1" dirty="0" err="1"/>
              <a:t>Capability</a:t>
            </a:r>
            <a:r>
              <a:rPr lang="ru-RU" b="1" dirty="0"/>
              <a:t> </a:t>
            </a:r>
            <a:r>
              <a:rPr lang="ru-RU" b="1" dirty="0" err="1"/>
              <a:t>Maturity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) </a:t>
            </a:r>
            <a:r>
              <a:rPr lang="ru-RU" b="1" dirty="0" smtClean="0"/>
              <a:t>- </a:t>
            </a:r>
            <a:r>
              <a:rPr lang="ru-RU" b="1" dirty="0"/>
              <a:t>модель зрелости возможностей (полноты потенциала) создания программного обеспечения (ПО), которая позволяет оценить развитие способности компании разрабатывать ПО. </a:t>
            </a:r>
            <a:endParaRPr lang="ru-RU" b="1" dirty="0" smtClean="0"/>
          </a:p>
          <a:p>
            <a:r>
              <a:rPr lang="ru-RU" sz="1900" b="1" i="1" dirty="0" smtClean="0"/>
              <a:t>Первое </a:t>
            </a:r>
            <a:r>
              <a:rPr lang="ru-RU" sz="1900" b="1" i="1" dirty="0"/>
              <a:t>появление CMM датируется 1987 годом под эгидой института разработки ПО (</a:t>
            </a:r>
            <a:r>
              <a:rPr lang="ru-RU" sz="1900" b="1" i="1" dirty="0" err="1"/>
              <a:t>Software</a:t>
            </a:r>
            <a:r>
              <a:rPr lang="ru-RU" sz="1900" b="1" i="1" dirty="0"/>
              <a:t> </a:t>
            </a:r>
            <a:r>
              <a:rPr lang="ru-RU" sz="1900" b="1" i="1" dirty="0" err="1"/>
              <a:t>Engineering</a:t>
            </a:r>
            <a:r>
              <a:rPr lang="ru-RU" sz="1900" b="1" i="1" dirty="0"/>
              <a:t> </a:t>
            </a:r>
            <a:r>
              <a:rPr lang="ru-RU" sz="1900" b="1" i="1" dirty="0" err="1"/>
              <a:t>Institute</a:t>
            </a:r>
            <a:r>
              <a:rPr lang="ru-RU" sz="1900" b="1" i="1" dirty="0"/>
              <a:t>) в Университете Карнеги-</a:t>
            </a:r>
            <a:r>
              <a:rPr lang="ru-RU" sz="1900" b="1" i="1" dirty="0" err="1"/>
              <a:t>Меллона</a:t>
            </a:r>
            <a:r>
              <a:rPr lang="ru-RU" sz="1900" b="1" i="1" dirty="0"/>
              <a:t> (</a:t>
            </a:r>
            <a:r>
              <a:rPr lang="ru-RU" sz="1900" b="1" i="1" dirty="0" err="1"/>
              <a:t>Carnegie</a:t>
            </a:r>
            <a:r>
              <a:rPr lang="ru-RU" sz="1900" b="1" i="1" dirty="0"/>
              <a:t> </a:t>
            </a:r>
            <a:r>
              <a:rPr lang="ru-RU" sz="1900" b="1" i="1" dirty="0" err="1"/>
              <a:t>Mellon</a:t>
            </a:r>
            <a:r>
              <a:rPr lang="ru-RU" sz="1900" b="1" i="1" dirty="0"/>
              <a:t> </a:t>
            </a:r>
            <a:r>
              <a:rPr lang="ru-RU" sz="1900" b="1" i="1" dirty="0" err="1"/>
              <a:t>University</a:t>
            </a:r>
            <a:r>
              <a:rPr lang="ru-RU" sz="1900" b="1" i="1" dirty="0"/>
              <a:t>) по запросу американского федерального правительства на предоставление метода оценки субподрядчиков по разработке ПО с целью повышения эффективности управления крупными </a:t>
            </a:r>
            <a:r>
              <a:rPr lang="ru-RU" sz="1900" b="1" i="1" dirty="0" smtClean="0"/>
              <a:t>проектами.</a:t>
            </a:r>
            <a:endParaRPr lang="ru-RU" sz="1900" b="1" i="1" dirty="0"/>
          </a:p>
        </p:txBody>
      </p:sp>
    </p:spTree>
    <p:extLst>
      <p:ext uri="{BB962C8B-B14F-4D97-AF65-F5344CB8AC3E}">
        <p14:creationId xmlns:p14="http://schemas.microsoft.com/office/powerpoint/2010/main" val="27252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7842" y="286603"/>
            <a:ext cx="6658065" cy="79016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Стандарты серии ISO 9000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282" y="1469877"/>
            <a:ext cx="6344398" cy="4597637"/>
          </a:xfrm>
        </p:spPr>
        <p:txBody>
          <a:bodyPr>
            <a:normAutofit/>
          </a:bodyPr>
          <a:lstStyle/>
          <a:p>
            <a:r>
              <a:rPr lang="ru-RU" b="1" dirty="0" smtClean="0"/>
              <a:t>Стандарты </a:t>
            </a:r>
            <a:r>
              <a:rPr lang="ru-RU" b="1" dirty="0"/>
              <a:t>серии ISO 9000 ориентированы на систему менеджмента качества любой организации в целом, и практически не касаются специальных вопросов управления разработкой программных продуктов. </a:t>
            </a:r>
            <a:endParaRPr lang="ru-RU" b="1" dirty="0" smtClean="0"/>
          </a:p>
          <a:p>
            <a:r>
              <a:rPr lang="ru-RU" b="1" dirty="0" smtClean="0"/>
              <a:t>Организации </a:t>
            </a:r>
            <a:r>
              <a:rPr lang="ru-RU" b="1" dirty="0"/>
              <a:t>надлежит самостоятельно детально проработать все вопросы разработки программного продукта в соответствии с буквой и духом стандарта. </a:t>
            </a:r>
            <a:endParaRPr lang="ru-RU" b="1" dirty="0" smtClean="0"/>
          </a:p>
          <a:p>
            <a:r>
              <a:rPr lang="ru-RU" b="1" dirty="0" smtClean="0"/>
              <a:t>С </a:t>
            </a:r>
            <a:r>
              <a:rPr lang="ru-RU" b="1" dirty="0"/>
              <a:t>другой стороны, сертификация по ISO 9000 действительно </a:t>
            </a:r>
            <a:r>
              <a:rPr lang="ru-RU" b="1" i="1" dirty="0"/>
              <a:t>подтверждает не только то, что организация может однократно произвести качественный программный продукт, но и то, что организация постоянно прогрессирует</a:t>
            </a:r>
            <a:r>
              <a:rPr lang="ru-RU" b="1" dirty="0"/>
              <a:t>, ориентирована не на себя, а на внешний мир и работает по строгим, прозрачным для внешнего наблюдателя правилам.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16"/>
            <a:ext cx="4707843" cy="66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6362" y="226782"/>
            <a:ext cx="6785361" cy="145075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Стандарт ISO 19759:2005 – SWEBOK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3276" y="1845734"/>
            <a:ext cx="6532404" cy="4023360"/>
          </a:xfrm>
        </p:spPr>
        <p:txBody>
          <a:bodyPr>
            <a:noAutofit/>
          </a:bodyPr>
          <a:lstStyle/>
          <a:p>
            <a:r>
              <a:rPr lang="ru-RU" sz="2400" b="1" dirty="0"/>
              <a:t>SWEBOK – это </a:t>
            </a:r>
            <a:r>
              <a:rPr lang="ru-RU" sz="2400" b="1" dirty="0" err="1"/>
              <a:t>Software</a:t>
            </a:r>
            <a:r>
              <a:rPr lang="ru-RU" sz="2400" b="1" dirty="0"/>
              <a:t> </a:t>
            </a:r>
            <a:r>
              <a:rPr lang="ru-RU" sz="2400" b="1" dirty="0" err="1"/>
              <a:t>Engineering</a:t>
            </a:r>
            <a:r>
              <a:rPr lang="ru-RU" sz="2400" b="1" dirty="0"/>
              <a:t> </a:t>
            </a:r>
            <a:r>
              <a:rPr lang="ru-RU" sz="2400" b="1" dirty="0" err="1"/>
              <a:t>Body</a:t>
            </a:r>
            <a:r>
              <a:rPr lang="ru-RU" sz="2400" b="1" dirty="0"/>
              <a:t> </a:t>
            </a:r>
            <a:r>
              <a:rPr lang="ru-RU" sz="2400" b="1" dirty="0" err="1"/>
              <a:t>of</a:t>
            </a:r>
            <a:r>
              <a:rPr lang="ru-RU" sz="2400" b="1" dirty="0"/>
              <a:t> </a:t>
            </a:r>
            <a:r>
              <a:rPr lang="ru-RU" sz="2400" b="1" dirty="0" err="1"/>
              <a:t>Knowledge</a:t>
            </a:r>
            <a:r>
              <a:rPr lang="ru-RU" sz="2400" b="1" dirty="0"/>
              <a:t> (Свод знаний по программной </a:t>
            </a:r>
            <a:r>
              <a:rPr lang="ru-RU" sz="2400" b="1" dirty="0" smtClean="0"/>
              <a:t>инженерии).</a:t>
            </a:r>
          </a:p>
          <a:p>
            <a:r>
              <a:rPr lang="ru-RU" sz="2400" b="1" dirty="0" smtClean="0"/>
              <a:t>SWEBOK </a:t>
            </a:r>
            <a:r>
              <a:rPr lang="ru-RU" sz="2400" b="1" dirty="0"/>
              <a:t>– это открытый проект, реализуемый при поддержке международного комитета IEEE начиная с 1998 года. </a:t>
            </a:r>
            <a:endParaRPr lang="ru-RU" sz="2400" b="1" dirty="0" smtClean="0"/>
          </a:p>
          <a:p>
            <a:r>
              <a:rPr lang="ru-RU" sz="2400" b="1" dirty="0" smtClean="0"/>
              <a:t> </a:t>
            </a:r>
            <a:r>
              <a:rPr lang="ru-RU" sz="2400" b="1" dirty="0"/>
              <a:t>В SWEBOK определен набор знаний и рекомендуемые практики по инженерии программного обеспечения. </a:t>
            </a:r>
            <a:endParaRPr lang="ru-RU" sz="2400" b="1" dirty="0" smtClean="0"/>
          </a:p>
          <a:p>
            <a:r>
              <a:rPr lang="ru-RU" sz="2400" b="1" dirty="0" smtClean="0"/>
              <a:t> </a:t>
            </a:r>
            <a:r>
              <a:rPr lang="ru-RU" sz="2400" b="1" dirty="0"/>
              <a:t>Последняя версия (SWEBOK V3) выпущена в 2013 году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3" y="165574"/>
            <a:ext cx="4357911" cy="62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ПРОГРАММНАЯ ИНЖЕНЕРИЯ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Программная инженерия – это инженерная дисциплина, отражающая все грани разработки программного обеспечения.</a:t>
            </a:r>
          </a:p>
          <a:p>
            <a:r>
              <a:rPr lang="ru-RU" sz="2400" b="1" dirty="0" smtClean="0"/>
              <a:t>Термин </a:t>
            </a:r>
            <a:r>
              <a:rPr lang="ru-RU" sz="2400" b="1" dirty="0"/>
              <a:t>был предложен в 1968 г. на конференции посвященной «Кризису ПО», возникшего в результате появления интегральных схем и катастрофического усложнения ПО: </a:t>
            </a:r>
            <a:endParaRPr lang="ru-RU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Реализация </a:t>
            </a:r>
            <a:r>
              <a:rPr lang="ru-RU" sz="2400" b="1" dirty="0"/>
              <a:t>проектов задерживалась на </a:t>
            </a:r>
            <a:r>
              <a:rPr lang="ru-RU" sz="2400" b="1" dirty="0" smtClean="0"/>
              <a:t>годы.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</a:t>
            </a:r>
            <a:r>
              <a:rPr lang="ru-RU" sz="2400" b="1" dirty="0"/>
              <a:t>Стоимость проектов в десятки раз превышала </a:t>
            </a:r>
            <a:r>
              <a:rPr lang="ru-RU" sz="2400" b="1" dirty="0" smtClean="0"/>
              <a:t>прогнозируемую.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</a:t>
            </a:r>
            <a:r>
              <a:rPr lang="ru-RU" sz="2400" b="1" dirty="0"/>
              <a:t>Необходимы были методы разработки и контроля таких сложных программных </a:t>
            </a:r>
            <a:r>
              <a:rPr lang="ru-RU" sz="2400" b="1" dirty="0" smtClean="0"/>
              <a:t>систем.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52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778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 New Roman</vt:lpstr>
      <vt:lpstr>Wingdings</vt:lpstr>
      <vt:lpstr>Ретро</vt:lpstr>
      <vt:lpstr>ЖИЗНЕННЫЙ ЦИКЛ ПРОГРАММНОГО ОБЕСПЕЧЕНИЯ</vt:lpstr>
      <vt:lpstr>ОПРЕДЕЛЕНИЯ</vt:lpstr>
      <vt:lpstr>МЕЖДУНАРОДНЫЕ СТАНДАРТЫ</vt:lpstr>
      <vt:lpstr>Стандарт ГОСТ Р ИСО/МЭК 12207-2010</vt:lpstr>
      <vt:lpstr>Стандарт ГОСТ Р ИСО/МЭК 12207-2010</vt:lpstr>
      <vt:lpstr>Презентация PowerPoint</vt:lpstr>
      <vt:lpstr>Стандарты серии ISO 9000</vt:lpstr>
      <vt:lpstr>Стандарт ISO 19759:2005 – SWEBOK</vt:lpstr>
      <vt:lpstr>ПРОГРАММНАЯ ИНЖЕНЕРИЯ</vt:lpstr>
      <vt:lpstr>ЭТАПЫ РАЗРАБОТКИ ПО</vt:lpstr>
      <vt:lpstr>ЭТАПЫ РАЗРАБОТКИ ПО</vt:lpstr>
      <vt:lpstr>МОДЕЛИ ЖИЗНЕННОГО ЦИКЛА ПО</vt:lpstr>
      <vt:lpstr>МОДЕЛИ ЖИЗНЕННОГО ЦИКЛА ПО</vt:lpstr>
      <vt:lpstr>МОДЕЛИ ЖИЗНЕННОГО ЦИКЛА ПО</vt:lpstr>
      <vt:lpstr>МОДЕЛИ ЖИЗНЕННОГО ЦИКЛА ПО</vt:lpstr>
      <vt:lpstr>МОДЕЛИ ЖИЗНЕННОГО ЦИКЛА ПО</vt:lpstr>
      <vt:lpstr>МОДЕЛИ ЖИЗНЕННОГО ЦИКЛА ПО</vt:lpstr>
      <vt:lpstr>МОДЕЛИ ЖИЗНЕННОГО ЦИКЛА ПО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ПРОДУКТА</dc:title>
  <dc:creator>Кумскова И А</dc:creator>
  <cp:lastModifiedBy>Кумскова И.А.</cp:lastModifiedBy>
  <cp:revision>35</cp:revision>
  <dcterms:created xsi:type="dcterms:W3CDTF">2021-08-27T11:31:35Z</dcterms:created>
  <dcterms:modified xsi:type="dcterms:W3CDTF">2021-09-07T09:29:23Z</dcterms:modified>
</cp:coreProperties>
</file>