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256" r:id="rId2"/>
    <p:sldId id="265" r:id="rId3"/>
    <p:sldId id="264" r:id="rId4"/>
    <p:sldId id="281" r:id="rId5"/>
    <p:sldId id="266" r:id="rId6"/>
    <p:sldId id="270" r:id="rId7"/>
    <p:sldId id="267" r:id="rId8"/>
    <p:sldId id="271" r:id="rId9"/>
    <p:sldId id="272" r:id="rId10"/>
    <p:sldId id="273" r:id="rId11"/>
    <p:sldId id="274" r:id="rId12"/>
    <p:sldId id="276" r:id="rId13"/>
    <p:sldId id="282" r:id="rId14"/>
    <p:sldId id="277" r:id="rId15"/>
    <p:sldId id="283" r:id="rId16"/>
    <p:sldId id="275" r:id="rId17"/>
    <p:sldId id="285" r:id="rId18"/>
    <p:sldId id="286" r:id="rId19"/>
    <p:sldId id="287" r:id="rId20"/>
    <p:sldId id="288" r:id="rId21"/>
    <p:sldId id="280" r:id="rId22"/>
    <p:sldId id="284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F51"/>
    <a:srgbClr val="FFDA71"/>
    <a:srgbClr val="FFD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01A43-7396-45E8-BBC4-AA6C0D9F841D}" type="doc">
      <dgm:prSet loTypeId="urn:microsoft.com/office/officeart/2005/8/layout/radial6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79C60D53-1EE4-43BE-84CA-7A96F1CCE179}">
      <dgm:prSet phldrT="[Текст]" custT="1"/>
      <dgm:spPr/>
      <dgm:t>
        <a:bodyPr/>
        <a:lstStyle/>
        <a:p>
          <a:r>
            <a:rPr lang="ru-RU" sz="2400" b="1" dirty="0" smtClean="0"/>
            <a:t>Алгоритм</a:t>
          </a:r>
          <a:endParaRPr lang="ru-RU" sz="2400" b="1" dirty="0"/>
        </a:p>
      </dgm:t>
    </dgm:pt>
    <dgm:pt modelId="{0EA9A5E8-F83E-40F0-A314-772DE682BFEE}" type="parTrans" cxnId="{CD7A4A41-7DA6-4F56-AD41-FD89579F51C5}">
      <dgm:prSet/>
      <dgm:spPr/>
      <dgm:t>
        <a:bodyPr/>
        <a:lstStyle/>
        <a:p>
          <a:endParaRPr lang="ru-RU"/>
        </a:p>
      </dgm:t>
    </dgm:pt>
    <dgm:pt modelId="{1521AA74-8512-4EE0-BDEE-5207751F2E78}" type="sibTrans" cxnId="{CD7A4A41-7DA6-4F56-AD41-FD89579F51C5}">
      <dgm:prSet/>
      <dgm:spPr/>
      <dgm:t>
        <a:bodyPr/>
        <a:lstStyle/>
        <a:p>
          <a:endParaRPr lang="ru-RU"/>
        </a:p>
      </dgm:t>
    </dgm:pt>
    <dgm:pt modelId="{C1D095A1-2ADE-4FB2-84F3-291CF04FFC1D}">
      <dgm:prSet phldrT="[Текст]" custT="1"/>
      <dgm:spPr/>
      <dgm:t>
        <a:bodyPr/>
        <a:lstStyle/>
        <a:p>
          <a:r>
            <a:rPr lang="ru-RU" sz="2400" b="1" dirty="0" smtClean="0"/>
            <a:t>Определенность</a:t>
          </a:r>
          <a:endParaRPr lang="ru-RU" sz="2400" b="1" dirty="0"/>
        </a:p>
      </dgm:t>
    </dgm:pt>
    <dgm:pt modelId="{758C8F4B-F41C-458E-BF44-CEF94CB14803}" type="parTrans" cxnId="{C5B2805B-8CA2-4B0D-A79F-4C2116B0EDF1}">
      <dgm:prSet/>
      <dgm:spPr/>
      <dgm:t>
        <a:bodyPr/>
        <a:lstStyle/>
        <a:p>
          <a:endParaRPr lang="ru-RU"/>
        </a:p>
      </dgm:t>
    </dgm:pt>
    <dgm:pt modelId="{4E530A7C-A6F9-42CE-BE89-7BED7E8A0528}" type="sibTrans" cxnId="{C5B2805B-8CA2-4B0D-A79F-4C2116B0EDF1}">
      <dgm:prSet/>
      <dgm:spPr/>
      <dgm:t>
        <a:bodyPr/>
        <a:lstStyle/>
        <a:p>
          <a:endParaRPr lang="ru-RU"/>
        </a:p>
      </dgm:t>
    </dgm:pt>
    <dgm:pt modelId="{4E0A0FA7-7D5E-4669-B96F-172B7EE3ED52}">
      <dgm:prSet phldrT="[Текст]" custT="1"/>
      <dgm:spPr/>
      <dgm:t>
        <a:bodyPr/>
        <a:lstStyle/>
        <a:p>
          <a:r>
            <a:rPr lang="ru-RU" sz="2400" b="1" dirty="0" smtClean="0"/>
            <a:t>Дискретность</a:t>
          </a:r>
          <a:endParaRPr lang="ru-RU" sz="2400" b="1" dirty="0"/>
        </a:p>
      </dgm:t>
    </dgm:pt>
    <dgm:pt modelId="{B7DA7E6C-C883-4C61-9BBE-B1BF933F021F}" type="parTrans" cxnId="{A9AEAF85-3B00-46BA-838F-1027B4907DB7}">
      <dgm:prSet/>
      <dgm:spPr/>
      <dgm:t>
        <a:bodyPr/>
        <a:lstStyle/>
        <a:p>
          <a:endParaRPr lang="ru-RU"/>
        </a:p>
      </dgm:t>
    </dgm:pt>
    <dgm:pt modelId="{6D61777F-53E5-4E5D-BCE6-8B74CB1FF407}" type="sibTrans" cxnId="{A9AEAF85-3B00-46BA-838F-1027B4907DB7}">
      <dgm:prSet/>
      <dgm:spPr/>
      <dgm:t>
        <a:bodyPr/>
        <a:lstStyle/>
        <a:p>
          <a:endParaRPr lang="ru-RU"/>
        </a:p>
      </dgm:t>
    </dgm:pt>
    <dgm:pt modelId="{228C6E8A-F8BA-4EB0-A506-5B65C7FE9BF9}">
      <dgm:prSet phldrT="[Текст]" custT="1"/>
      <dgm:spPr/>
      <dgm:t>
        <a:bodyPr/>
        <a:lstStyle/>
        <a:p>
          <a:r>
            <a:rPr lang="ru-RU" sz="2400" b="1" dirty="0" smtClean="0"/>
            <a:t>Результативность</a:t>
          </a:r>
          <a:endParaRPr lang="ru-RU" sz="2400" b="1" dirty="0"/>
        </a:p>
      </dgm:t>
    </dgm:pt>
    <dgm:pt modelId="{35405EE3-BBEA-4BE6-97D4-A0FE73D75415}" type="parTrans" cxnId="{375ADF00-B126-4B5B-8035-2200819399AC}">
      <dgm:prSet/>
      <dgm:spPr/>
      <dgm:t>
        <a:bodyPr/>
        <a:lstStyle/>
        <a:p>
          <a:endParaRPr lang="ru-RU"/>
        </a:p>
      </dgm:t>
    </dgm:pt>
    <dgm:pt modelId="{A6CF8C08-7A6D-4D89-B316-F57078186BB2}" type="sibTrans" cxnId="{375ADF00-B126-4B5B-8035-2200819399AC}">
      <dgm:prSet/>
      <dgm:spPr/>
      <dgm:t>
        <a:bodyPr/>
        <a:lstStyle/>
        <a:p>
          <a:endParaRPr lang="ru-RU"/>
        </a:p>
      </dgm:t>
    </dgm:pt>
    <dgm:pt modelId="{39D4C740-EF26-401B-8811-A7C3821E3380}">
      <dgm:prSet phldrT="[Текст]" custT="1"/>
      <dgm:spPr/>
      <dgm:t>
        <a:bodyPr/>
        <a:lstStyle/>
        <a:p>
          <a:r>
            <a:rPr lang="ru-RU" sz="2400" b="1" dirty="0" smtClean="0"/>
            <a:t>Массовость</a:t>
          </a:r>
          <a:endParaRPr lang="ru-RU" sz="2400" b="1" dirty="0"/>
        </a:p>
      </dgm:t>
    </dgm:pt>
    <dgm:pt modelId="{64339359-A0B3-4E62-8655-0DBCDABAE738}" type="parTrans" cxnId="{FA2D73D6-FD94-4113-878B-91E646489A3C}">
      <dgm:prSet/>
      <dgm:spPr/>
      <dgm:t>
        <a:bodyPr/>
        <a:lstStyle/>
        <a:p>
          <a:endParaRPr lang="ru-RU"/>
        </a:p>
      </dgm:t>
    </dgm:pt>
    <dgm:pt modelId="{EBD2BD8F-5854-4B74-BA44-D9D5D25F17C1}" type="sibTrans" cxnId="{FA2D73D6-FD94-4113-878B-91E646489A3C}">
      <dgm:prSet/>
      <dgm:spPr/>
      <dgm:t>
        <a:bodyPr/>
        <a:lstStyle/>
        <a:p>
          <a:endParaRPr lang="ru-RU"/>
        </a:p>
      </dgm:t>
    </dgm:pt>
    <dgm:pt modelId="{C1AD38B1-3A6B-4F1C-895C-C6375B832EFF}" type="pres">
      <dgm:prSet presAssocID="{1D601A43-7396-45E8-BBC4-AA6C0D9F84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A6BB202-53D4-4FD3-B010-A09EA4514962}" type="pres">
      <dgm:prSet presAssocID="{79C60D53-1EE4-43BE-84CA-7A96F1CCE179}" presName="centerShape" presStyleLbl="node0" presStyleIdx="0" presStyleCnt="1" custScaleX="124121"/>
      <dgm:spPr/>
      <dgm:t>
        <a:bodyPr/>
        <a:lstStyle/>
        <a:p>
          <a:endParaRPr lang="ru-RU"/>
        </a:p>
      </dgm:t>
    </dgm:pt>
    <dgm:pt modelId="{C0C26F30-4686-44D2-B379-74FA1719DC78}" type="pres">
      <dgm:prSet presAssocID="{C1D095A1-2ADE-4FB2-84F3-291CF04FFC1D}" presName="node" presStyleLbl="node1" presStyleIdx="0" presStyleCnt="4" custScaleX="295527" custRadScaleRad="86909" custRadScaleInc="89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DABCF4-125B-4A23-84F8-5BD8C797FB42}" type="pres">
      <dgm:prSet presAssocID="{C1D095A1-2ADE-4FB2-84F3-291CF04FFC1D}" presName="dummy" presStyleCnt="0"/>
      <dgm:spPr/>
    </dgm:pt>
    <dgm:pt modelId="{B54D529E-117F-4E4D-9447-8FB3DBE78E61}" type="pres">
      <dgm:prSet presAssocID="{4E530A7C-A6F9-42CE-BE89-7BED7E8A0528}" presName="sibTrans" presStyleLbl="sibTrans2D1" presStyleIdx="0" presStyleCnt="4"/>
      <dgm:spPr/>
      <dgm:t>
        <a:bodyPr/>
        <a:lstStyle/>
        <a:p>
          <a:endParaRPr lang="ru-RU"/>
        </a:p>
      </dgm:t>
    </dgm:pt>
    <dgm:pt modelId="{184B89A7-61B2-4E95-AE70-C3BFC3071407}" type="pres">
      <dgm:prSet presAssocID="{4E0A0FA7-7D5E-4669-B96F-172B7EE3ED52}" presName="node" presStyleLbl="node1" presStyleIdx="1" presStyleCnt="4" custScaleX="218119" custRadScaleRad="153494" custRadScaleInc="18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D0984F-7C35-4FD3-ADDF-DA86FDC3DA45}" type="pres">
      <dgm:prSet presAssocID="{4E0A0FA7-7D5E-4669-B96F-172B7EE3ED52}" presName="dummy" presStyleCnt="0"/>
      <dgm:spPr/>
    </dgm:pt>
    <dgm:pt modelId="{EC1555FA-7339-4C83-81E4-AEB259C7628A}" type="pres">
      <dgm:prSet presAssocID="{6D61777F-53E5-4E5D-BCE6-8B74CB1FF407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59F5C3D-D540-4806-87B9-267AD1AF74B3}" type="pres">
      <dgm:prSet presAssocID="{228C6E8A-F8BA-4EB0-A506-5B65C7FE9BF9}" presName="node" presStyleLbl="node1" presStyleIdx="2" presStyleCnt="4" custScaleX="283100" custRadScaleRad="89848" custRadScaleInc="-141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2ADCE3-8828-4D67-8DB4-D53F6D3BEF46}" type="pres">
      <dgm:prSet presAssocID="{228C6E8A-F8BA-4EB0-A506-5B65C7FE9BF9}" presName="dummy" presStyleCnt="0"/>
      <dgm:spPr/>
    </dgm:pt>
    <dgm:pt modelId="{8376BD00-03E3-4CC4-B3E1-CA5393664AFE}" type="pres">
      <dgm:prSet presAssocID="{A6CF8C08-7A6D-4D89-B316-F57078186BB2}" presName="sibTrans" presStyleLbl="sibTrans2D1" presStyleIdx="2" presStyleCnt="4"/>
      <dgm:spPr/>
      <dgm:t>
        <a:bodyPr/>
        <a:lstStyle/>
        <a:p>
          <a:endParaRPr lang="ru-RU"/>
        </a:p>
      </dgm:t>
    </dgm:pt>
    <dgm:pt modelId="{12164276-BE9C-4479-93CF-D4B676459C97}" type="pres">
      <dgm:prSet presAssocID="{39D4C740-EF26-401B-8811-A7C3821E3380}" presName="node" presStyleLbl="node1" presStyleIdx="3" presStyleCnt="4" custScaleX="194535" custRadScaleRad="136654" custRadScaleInc="51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3ADEE0-50A6-4C79-BDAD-4860247C6D59}" type="pres">
      <dgm:prSet presAssocID="{39D4C740-EF26-401B-8811-A7C3821E3380}" presName="dummy" presStyleCnt="0"/>
      <dgm:spPr/>
    </dgm:pt>
    <dgm:pt modelId="{3129AA0E-FD15-49AA-ADAB-A226F47D0264}" type="pres">
      <dgm:prSet presAssocID="{EBD2BD8F-5854-4B74-BA44-D9D5D25F17C1}" presName="sibTrans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C5B2805B-8CA2-4B0D-A79F-4C2116B0EDF1}" srcId="{79C60D53-1EE4-43BE-84CA-7A96F1CCE179}" destId="{C1D095A1-2ADE-4FB2-84F3-291CF04FFC1D}" srcOrd="0" destOrd="0" parTransId="{758C8F4B-F41C-458E-BF44-CEF94CB14803}" sibTransId="{4E530A7C-A6F9-42CE-BE89-7BED7E8A0528}"/>
    <dgm:cxn modelId="{CA0AA947-F792-4C75-B8F4-3164F2411807}" type="presOf" srcId="{EBD2BD8F-5854-4B74-BA44-D9D5D25F17C1}" destId="{3129AA0E-FD15-49AA-ADAB-A226F47D0264}" srcOrd="0" destOrd="0" presId="urn:microsoft.com/office/officeart/2005/8/layout/radial6"/>
    <dgm:cxn modelId="{D2E411A4-BEBC-4B05-A14D-8A5038C2F0C5}" type="presOf" srcId="{79C60D53-1EE4-43BE-84CA-7A96F1CCE179}" destId="{EA6BB202-53D4-4FD3-B010-A09EA4514962}" srcOrd="0" destOrd="0" presId="urn:microsoft.com/office/officeart/2005/8/layout/radial6"/>
    <dgm:cxn modelId="{F3FE6718-7D26-4068-BA6D-F501731CEBAB}" type="presOf" srcId="{A6CF8C08-7A6D-4D89-B316-F57078186BB2}" destId="{8376BD00-03E3-4CC4-B3E1-CA5393664AFE}" srcOrd="0" destOrd="0" presId="urn:microsoft.com/office/officeart/2005/8/layout/radial6"/>
    <dgm:cxn modelId="{C7ED5B3F-F178-453D-B559-5F1CB70994FC}" type="presOf" srcId="{4E530A7C-A6F9-42CE-BE89-7BED7E8A0528}" destId="{B54D529E-117F-4E4D-9447-8FB3DBE78E61}" srcOrd="0" destOrd="0" presId="urn:microsoft.com/office/officeart/2005/8/layout/radial6"/>
    <dgm:cxn modelId="{764EB260-1964-461E-AD34-DE72836CA455}" type="presOf" srcId="{228C6E8A-F8BA-4EB0-A506-5B65C7FE9BF9}" destId="{659F5C3D-D540-4806-87B9-267AD1AF74B3}" srcOrd="0" destOrd="0" presId="urn:microsoft.com/office/officeart/2005/8/layout/radial6"/>
    <dgm:cxn modelId="{CD7A4A41-7DA6-4F56-AD41-FD89579F51C5}" srcId="{1D601A43-7396-45E8-BBC4-AA6C0D9F841D}" destId="{79C60D53-1EE4-43BE-84CA-7A96F1CCE179}" srcOrd="0" destOrd="0" parTransId="{0EA9A5E8-F83E-40F0-A314-772DE682BFEE}" sibTransId="{1521AA74-8512-4EE0-BDEE-5207751F2E78}"/>
    <dgm:cxn modelId="{FA2D73D6-FD94-4113-878B-91E646489A3C}" srcId="{79C60D53-1EE4-43BE-84CA-7A96F1CCE179}" destId="{39D4C740-EF26-401B-8811-A7C3821E3380}" srcOrd="3" destOrd="0" parTransId="{64339359-A0B3-4E62-8655-0DBCDABAE738}" sibTransId="{EBD2BD8F-5854-4B74-BA44-D9D5D25F17C1}"/>
    <dgm:cxn modelId="{E47EC78E-422F-458F-9F65-C80CA24DC9E8}" type="presOf" srcId="{C1D095A1-2ADE-4FB2-84F3-291CF04FFC1D}" destId="{C0C26F30-4686-44D2-B379-74FA1719DC78}" srcOrd="0" destOrd="0" presId="urn:microsoft.com/office/officeart/2005/8/layout/radial6"/>
    <dgm:cxn modelId="{87F5C8DE-5E0B-4EB3-883F-216C3DFACCE2}" type="presOf" srcId="{4E0A0FA7-7D5E-4669-B96F-172B7EE3ED52}" destId="{184B89A7-61B2-4E95-AE70-C3BFC3071407}" srcOrd="0" destOrd="0" presId="urn:microsoft.com/office/officeart/2005/8/layout/radial6"/>
    <dgm:cxn modelId="{BA9F1696-63ED-49F3-B691-05249C080E06}" type="presOf" srcId="{6D61777F-53E5-4E5D-BCE6-8B74CB1FF407}" destId="{EC1555FA-7339-4C83-81E4-AEB259C7628A}" srcOrd="0" destOrd="0" presId="urn:microsoft.com/office/officeart/2005/8/layout/radial6"/>
    <dgm:cxn modelId="{A9AEAF85-3B00-46BA-838F-1027B4907DB7}" srcId="{79C60D53-1EE4-43BE-84CA-7A96F1CCE179}" destId="{4E0A0FA7-7D5E-4669-B96F-172B7EE3ED52}" srcOrd="1" destOrd="0" parTransId="{B7DA7E6C-C883-4C61-9BBE-B1BF933F021F}" sibTransId="{6D61777F-53E5-4E5D-BCE6-8B74CB1FF407}"/>
    <dgm:cxn modelId="{91AA15D1-7768-490D-A8C2-358485E4F846}" type="presOf" srcId="{39D4C740-EF26-401B-8811-A7C3821E3380}" destId="{12164276-BE9C-4479-93CF-D4B676459C97}" srcOrd="0" destOrd="0" presId="urn:microsoft.com/office/officeart/2005/8/layout/radial6"/>
    <dgm:cxn modelId="{375ADF00-B126-4B5B-8035-2200819399AC}" srcId="{79C60D53-1EE4-43BE-84CA-7A96F1CCE179}" destId="{228C6E8A-F8BA-4EB0-A506-5B65C7FE9BF9}" srcOrd="2" destOrd="0" parTransId="{35405EE3-BBEA-4BE6-97D4-A0FE73D75415}" sibTransId="{A6CF8C08-7A6D-4D89-B316-F57078186BB2}"/>
    <dgm:cxn modelId="{449863A7-1F10-4762-BCCA-61247CA6AA97}" type="presOf" srcId="{1D601A43-7396-45E8-BBC4-AA6C0D9F841D}" destId="{C1AD38B1-3A6B-4F1C-895C-C6375B832EFF}" srcOrd="0" destOrd="0" presId="urn:microsoft.com/office/officeart/2005/8/layout/radial6"/>
    <dgm:cxn modelId="{A6828916-9BC6-4D94-89D9-3E3231401DCF}" type="presParOf" srcId="{C1AD38B1-3A6B-4F1C-895C-C6375B832EFF}" destId="{EA6BB202-53D4-4FD3-B010-A09EA4514962}" srcOrd="0" destOrd="0" presId="urn:microsoft.com/office/officeart/2005/8/layout/radial6"/>
    <dgm:cxn modelId="{DACC155F-EAD3-4A23-88CE-15A02C44E123}" type="presParOf" srcId="{C1AD38B1-3A6B-4F1C-895C-C6375B832EFF}" destId="{C0C26F30-4686-44D2-B379-74FA1719DC78}" srcOrd="1" destOrd="0" presId="urn:microsoft.com/office/officeart/2005/8/layout/radial6"/>
    <dgm:cxn modelId="{55C5DB57-9312-4AB7-8815-12817BDC76E5}" type="presParOf" srcId="{C1AD38B1-3A6B-4F1C-895C-C6375B832EFF}" destId="{07DABCF4-125B-4A23-84F8-5BD8C797FB42}" srcOrd="2" destOrd="0" presId="urn:microsoft.com/office/officeart/2005/8/layout/radial6"/>
    <dgm:cxn modelId="{8BFDC455-2433-4AB5-B24C-53ADFE49879A}" type="presParOf" srcId="{C1AD38B1-3A6B-4F1C-895C-C6375B832EFF}" destId="{B54D529E-117F-4E4D-9447-8FB3DBE78E61}" srcOrd="3" destOrd="0" presId="urn:microsoft.com/office/officeart/2005/8/layout/radial6"/>
    <dgm:cxn modelId="{7C531C83-F59D-4362-9D3D-9405C464D0B6}" type="presParOf" srcId="{C1AD38B1-3A6B-4F1C-895C-C6375B832EFF}" destId="{184B89A7-61B2-4E95-AE70-C3BFC3071407}" srcOrd="4" destOrd="0" presId="urn:microsoft.com/office/officeart/2005/8/layout/radial6"/>
    <dgm:cxn modelId="{3DE4C668-A7EB-46C4-9612-1205FFBA28C0}" type="presParOf" srcId="{C1AD38B1-3A6B-4F1C-895C-C6375B832EFF}" destId="{16D0984F-7C35-4FD3-ADDF-DA86FDC3DA45}" srcOrd="5" destOrd="0" presId="urn:microsoft.com/office/officeart/2005/8/layout/radial6"/>
    <dgm:cxn modelId="{0E31E6E6-A293-456E-96CD-033A6DE48C3C}" type="presParOf" srcId="{C1AD38B1-3A6B-4F1C-895C-C6375B832EFF}" destId="{EC1555FA-7339-4C83-81E4-AEB259C7628A}" srcOrd="6" destOrd="0" presId="urn:microsoft.com/office/officeart/2005/8/layout/radial6"/>
    <dgm:cxn modelId="{CF01AC43-805F-4A46-8F06-E68617731466}" type="presParOf" srcId="{C1AD38B1-3A6B-4F1C-895C-C6375B832EFF}" destId="{659F5C3D-D540-4806-87B9-267AD1AF74B3}" srcOrd="7" destOrd="0" presId="urn:microsoft.com/office/officeart/2005/8/layout/radial6"/>
    <dgm:cxn modelId="{8EBF9165-4F90-411B-944B-9DF0BD8B76C9}" type="presParOf" srcId="{C1AD38B1-3A6B-4F1C-895C-C6375B832EFF}" destId="{FA2ADCE3-8828-4D67-8DB4-D53F6D3BEF46}" srcOrd="8" destOrd="0" presId="urn:microsoft.com/office/officeart/2005/8/layout/radial6"/>
    <dgm:cxn modelId="{8E7D3A26-4182-45DE-B77F-AFA8F51965AA}" type="presParOf" srcId="{C1AD38B1-3A6B-4F1C-895C-C6375B832EFF}" destId="{8376BD00-03E3-4CC4-B3E1-CA5393664AFE}" srcOrd="9" destOrd="0" presId="urn:microsoft.com/office/officeart/2005/8/layout/radial6"/>
    <dgm:cxn modelId="{2C65EF4E-D1CA-40EC-A1D5-A86665C8C407}" type="presParOf" srcId="{C1AD38B1-3A6B-4F1C-895C-C6375B832EFF}" destId="{12164276-BE9C-4479-93CF-D4B676459C97}" srcOrd="10" destOrd="0" presId="urn:microsoft.com/office/officeart/2005/8/layout/radial6"/>
    <dgm:cxn modelId="{E7B320F9-58EC-4030-8D95-13EF8C0E8956}" type="presParOf" srcId="{C1AD38B1-3A6B-4F1C-895C-C6375B832EFF}" destId="{363ADEE0-50A6-4C79-BDAD-4860247C6D59}" srcOrd="11" destOrd="0" presId="urn:microsoft.com/office/officeart/2005/8/layout/radial6"/>
    <dgm:cxn modelId="{DA7A3C10-626F-4088-B146-D4A4CAE45E89}" type="presParOf" srcId="{C1AD38B1-3A6B-4F1C-895C-C6375B832EFF}" destId="{3129AA0E-FD15-49AA-ADAB-A226F47D026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9AA0E-FD15-49AA-ADAB-A226F47D0264}">
      <dsp:nvSpPr>
        <dsp:cNvPr id="0" name=""/>
        <dsp:cNvSpPr/>
      </dsp:nvSpPr>
      <dsp:spPr>
        <a:xfrm>
          <a:off x="1420330" y="760434"/>
          <a:ext cx="4429510" cy="4429510"/>
        </a:xfrm>
        <a:prstGeom prst="blockArc">
          <a:avLst>
            <a:gd name="adj1" fmla="val 11078043"/>
            <a:gd name="adj2" fmla="val 17653179"/>
            <a:gd name="adj3" fmla="val 4644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376BD00-03E3-4CC4-B3E1-CA5393664AFE}">
      <dsp:nvSpPr>
        <dsp:cNvPr id="0" name=""/>
        <dsp:cNvSpPr/>
      </dsp:nvSpPr>
      <dsp:spPr>
        <a:xfrm>
          <a:off x="1426324" y="653943"/>
          <a:ext cx="4429510" cy="4429510"/>
        </a:xfrm>
        <a:prstGeom prst="blockArc">
          <a:avLst>
            <a:gd name="adj1" fmla="val 3860482"/>
            <a:gd name="adj2" fmla="val 10908533"/>
            <a:gd name="adj3" fmla="val 4644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C1555FA-7339-4C83-81E4-AEB259C7628A}">
      <dsp:nvSpPr>
        <dsp:cNvPr id="0" name=""/>
        <dsp:cNvSpPr/>
      </dsp:nvSpPr>
      <dsp:spPr>
        <a:xfrm>
          <a:off x="3104158" y="571516"/>
          <a:ext cx="4429510" cy="4429510"/>
        </a:xfrm>
        <a:prstGeom prst="blockArc">
          <a:avLst>
            <a:gd name="adj1" fmla="val 200014"/>
            <a:gd name="adj2" fmla="val 6602018"/>
            <a:gd name="adj3" fmla="val 4644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4D529E-117F-4E4D-9447-8FB3DBE78E61}">
      <dsp:nvSpPr>
        <dsp:cNvPr id="0" name=""/>
        <dsp:cNvSpPr/>
      </dsp:nvSpPr>
      <dsp:spPr>
        <a:xfrm>
          <a:off x="3102910" y="799437"/>
          <a:ext cx="4429510" cy="4429510"/>
        </a:xfrm>
        <a:prstGeom prst="blockArc">
          <a:avLst>
            <a:gd name="adj1" fmla="val 14906170"/>
            <a:gd name="adj2" fmla="val 21437652"/>
            <a:gd name="adj3" fmla="val 4644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A6BB202-53D4-4FD3-B010-A09EA4514962}">
      <dsp:nvSpPr>
        <dsp:cNvPr id="0" name=""/>
        <dsp:cNvSpPr/>
      </dsp:nvSpPr>
      <dsp:spPr>
        <a:xfrm>
          <a:off x="3167547" y="1859963"/>
          <a:ext cx="2532952" cy="20407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Алгоритм</a:t>
          </a:r>
          <a:endParaRPr lang="ru-RU" sz="2400" b="1" kern="1200" dirty="0"/>
        </a:p>
      </dsp:txBody>
      <dsp:txXfrm>
        <a:off x="3538489" y="2158818"/>
        <a:ext cx="1791068" cy="1443002"/>
      </dsp:txXfrm>
    </dsp:sp>
    <dsp:sp modelId="{C0C26F30-4686-44D2-B379-74FA1719DC78}">
      <dsp:nvSpPr>
        <dsp:cNvPr id="0" name=""/>
        <dsp:cNvSpPr/>
      </dsp:nvSpPr>
      <dsp:spPr>
        <a:xfrm>
          <a:off x="2411760" y="288028"/>
          <a:ext cx="4221599" cy="142849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Определенность</a:t>
          </a:r>
          <a:endParaRPr lang="ru-RU" sz="2400" b="1" kern="1200" dirty="0"/>
        </a:p>
      </dsp:txBody>
      <dsp:txXfrm>
        <a:off x="3029999" y="497227"/>
        <a:ext cx="2985121" cy="1010100"/>
      </dsp:txXfrm>
    </dsp:sp>
    <dsp:sp modelId="{184B89A7-61B2-4E95-AE70-C3BFC3071407}">
      <dsp:nvSpPr>
        <dsp:cNvPr id="0" name=""/>
        <dsp:cNvSpPr/>
      </dsp:nvSpPr>
      <dsp:spPr>
        <a:xfrm>
          <a:off x="5920668" y="2197817"/>
          <a:ext cx="3115827" cy="142849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Дискретность</a:t>
          </a:r>
          <a:endParaRPr lang="ru-RU" sz="2400" b="1" kern="1200" dirty="0"/>
        </a:p>
      </dsp:txBody>
      <dsp:txXfrm>
        <a:off x="6376970" y="2407016"/>
        <a:ext cx="2203223" cy="1010100"/>
      </dsp:txXfrm>
    </dsp:sp>
    <dsp:sp modelId="{659F5C3D-D540-4806-87B9-267AD1AF74B3}">
      <dsp:nvSpPr>
        <dsp:cNvPr id="0" name=""/>
        <dsp:cNvSpPr/>
      </dsp:nvSpPr>
      <dsp:spPr>
        <a:xfrm>
          <a:off x="2555778" y="4104452"/>
          <a:ext cx="4044080" cy="142849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Результативность</a:t>
          </a:r>
          <a:endParaRPr lang="ru-RU" sz="2400" b="1" kern="1200" dirty="0"/>
        </a:p>
      </dsp:txBody>
      <dsp:txXfrm>
        <a:off x="3148020" y="4313651"/>
        <a:ext cx="2859596" cy="1010100"/>
      </dsp:txXfrm>
    </dsp:sp>
    <dsp:sp modelId="{12164276-BE9C-4479-93CF-D4B676459C97}">
      <dsp:nvSpPr>
        <dsp:cNvPr id="0" name=""/>
        <dsp:cNvSpPr/>
      </dsp:nvSpPr>
      <dsp:spPr>
        <a:xfrm>
          <a:off x="89363" y="2086162"/>
          <a:ext cx="2778930" cy="142849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Массовость</a:t>
          </a:r>
          <a:endParaRPr lang="ru-RU" sz="2400" b="1" kern="1200" dirty="0"/>
        </a:p>
      </dsp:txBody>
      <dsp:txXfrm>
        <a:off x="496328" y="2295361"/>
        <a:ext cx="1965000" cy="1010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5810E-876C-4E40-9519-6A11B600F631}" type="datetimeFigureOut">
              <a:rPr lang="ru-RU" smtClean="0"/>
              <a:pPr/>
              <a:t>06.09.2021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CA1E-D371-4A1A-B7C0-F06BEA178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CA1E-D371-4A1A-B7C0-F06BEA17811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CA1E-D371-4A1A-B7C0-F06BEA17811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BFA4A3-9016-43FF-9596-FAC8E5CB7BC1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EF229-D736-44B7-BCB7-595D866BEF7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2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CB8E-15E9-48FA-B363-2CABB97AA9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95E8-5924-44C3-A40C-E57D7871B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7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CB8E-15E9-48FA-B363-2CABB97AA9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95E8-5924-44C3-A40C-E57D7871BDC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986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CB8E-15E9-48FA-B363-2CABB97AA9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95E8-5924-44C3-A40C-E57D7871B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10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CB8E-15E9-48FA-B363-2CABB97AA9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95E8-5924-44C3-A40C-E57D7871BDC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8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CB8E-15E9-48FA-B363-2CABB97AA9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95E8-5924-44C3-A40C-E57D7871B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343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A57036-20AE-4B93-898D-F0B93C2E13B3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1CD73-0E8B-4380-BE18-E9DC232F228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854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C14843-9705-48C1-9249-1A6E52731730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ACDA3-3107-42CC-A7AC-9243CE80B0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0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EBC3D2-3844-4B7E-A374-4D1F56F424DA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C4DAB-E377-49AB-99A8-27856DF63C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5B8D66-0F09-428F-9B18-938114C23856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8E367-067B-47CD-B29E-917AFBD34CA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58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A36F62-3DC6-4FC2-A06B-6EA8BD40EA1E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F900C-BD11-4D55-BB28-063DD40FFCF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901F1B-7133-4E6D-9D58-5D954FFBA3C9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5812E-0C90-4737-8B89-5FA36451C0F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1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3CBC2-DCAC-4923-A269-DDB88DA6029B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C995C-7459-4B00-88CB-A0F3D129E6E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80CABF-1B99-42CF-B5BC-62F91FB9225B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E1A54-3C84-4AF9-9C93-C7CCF58DC43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1E056B-AB32-414D-9729-A89255E78B12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CAE0E-52BB-4B41-A701-24A87AC0E94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0AFD9B-6C84-44DB-9A5E-7A5487643AB7}" type="datetimeFigureOut">
              <a:rPr lang="ru-RU" smtClean="0"/>
              <a:pPr>
                <a:defRPr/>
              </a:pPr>
              <a:t>06.09.2021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90DEB-E6F8-46D0-A21F-70A06CD603D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7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CB8E-15E9-48FA-B363-2CABB97AA9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E595E8-5924-44C3-A40C-E57D7871B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26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331640" y="1556792"/>
            <a:ext cx="6948264" cy="2016224"/>
          </a:xfrm>
        </p:spPr>
        <p:txBody>
          <a:bodyPr/>
          <a:lstStyle/>
          <a:p>
            <a:r>
              <a:rPr lang="ru-RU" b="1" dirty="0" smtClean="0">
                <a:solidFill>
                  <a:srgbClr val="5B6F51"/>
                </a:solidFill>
              </a:rPr>
              <a:t>АЛГОРИТМ И ЕГО СВОЙСТВА</a:t>
            </a:r>
            <a:endParaRPr lang="ru-RU" b="1" dirty="0">
              <a:solidFill>
                <a:srgbClr val="5B6F51"/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9552" y="5373216"/>
            <a:ext cx="8424936" cy="1256226"/>
          </a:xfrm>
        </p:spPr>
        <p:txBody>
          <a:bodyPr>
            <a:normAutofit/>
          </a:bodyPr>
          <a:lstStyle/>
          <a:p>
            <a:pPr algn="l"/>
            <a:r>
              <a:rPr lang="ru-RU" sz="2400" b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ОП5</a:t>
            </a:r>
            <a:r>
              <a:rPr lang="ru-RU" sz="2400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ОСНОВЫ АЛГОРИТМИЗАЦИИ И ПРОГРАММИРОВАНИЯ</a:t>
            </a:r>
          </a:p>
          <a:p>
            <a:pPr algn="l"/>
            <a:endParaRPr lang="ru-RU" sz="2000" b="1" i="1" dirty="0">
              <a:solidFill>
                <a:srgbClr val="002060"/>
              </a:solidFill>
            </a:endParaRPr>
          </a:p>
        </p:txBody>
      </p:sp>
      <p:pic>
        <p:nvPicPr>
          <p:cNvPr id="14340" name="Picture 4" descr="http://i5.pixs.ru/storage/3/0/5/algoritmjp_9460138_4657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2000334" cy="3300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503" y="121969"/>
            <a:ext cx="6347713" cy="1320800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5B6F51"/>
                </a:solidFill>
              </a:rPr>
              <a:t>ЗАДАНИЕ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5"/>
            <a:ext cx="9144000" cy="4968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b="1" dirty="0" smtClean="0"/>
              <a:t>Для задания алгоритма необходимо описать следующие его элементы: </a:t>
            </a:r>
          </a:p>
          <a:p>
            <a:pPr marL="533400"/>
            <a:r>
              <a:rPr lang="ru-RU" sz="2400" b="1" dirty="0" smtClean="0"/>
              <a:t>набор объектов, составляющих совокупность возможных исходных данных, промежуточных и конечных результатов; </a:t>
            </a:r>
          </a:p>
          <a:p>
            <a:pPr marL="533400"/>
            <a:r>
              <a:rPr lang="ru-RU" sz="2400" b="1" dirty="0" smtClean="0"/>
              <a:t>правило начала; </a:t>
            </a:r>
          </a:p>
          <a:p>
            <a:pPr marL="533400"/>
            <a:r>
              <a:rPr lang="ru-RU" sz="2400" b="1" dirty="0" smtClean="0"/>
              <a:t>правило непосредственной                                        переработки информации                                            (описание последовательности                                           действий); </a:t>
            </a:r>
          </a:p>
          <a:p>
            <a:pPr marL="533400"/>
            <a:r>
              <a:rPr lang="ru-RU" sz="2400" b="1" dirty="0" smtClean="0"/>
              <a:t>правило окончания; </a:t>
            </a:r>
          </a:p>
          <a:p>
            <a:pPr marL="533400"/>
            <a:r>
              <a:rPr lang="ru-RU" sz="2400" b="1" dirty="0" smtClean="0"/>
              <a:t>правило извлечения результатов. 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4098" name="Picture 2" descr="https://geekbrains-uploads.s3.amazonaws.com/events/og_images/000/000/689/original/%D1%80%D1%8E%D0%BA%D0%B7%D0%B0%D0%BA_%D0%B4%D0%BB%D1%8F_%D0%BF%D0%B8%D1%82%D0%BE%D0%B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2773409"/>
            <a:ext cx="3707904" cy="20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036496" cy="1143000"/>
          </a:xfrm>
        </p:spPr>
        <p:txBody>
          <a:bodyPr>
            <a:noAutofit/>
          </a:bodyPr>
          <a:lstStyle/>
          <a:p>
            <a:r>
              <a:rPr lang="ru-RU" sz="4200" b="1" dirty="0">
                <a:solidFill>
                  <a:srgbClr val="5B6F51"/>
                </a:solidFill>
              </a:rPr>
              <a:t>СПОСОБЫ ПРЕДСТАВЛЕНИЯ АЛГОРИТМОВ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328592"/>
          </a:xfrm>
        </p:spPr>
        <p:txBody>
          <a:bodyPr/>
          <a:lstStyle/>
          <a:p>
            <a:r>
              <a:rPr lang="ru-RU" sz="2800" b="1" dirty="0" smtClean="0"/>
              <a:t>словесный (запись на естественном языке); </a:t>
            </a:r>
          </a:p>
          <a:p>
            <a:r>
              <a:rPr lang="ru-RU" sz="2800" b="1" dirty="0" smtClean="0"/>
              <a:t>графический (изображения из графических символов); </a:t>
            </a:r>
          </a:p>
          <a:p>
            <a:r>
              <a:rPr lang="ru-RU" sz="2800" b="1" dirty="0" smtClean="0"/>
              <a:t>псевдокоды (описание алгоритмов на условном алгоритмическом языке, включающие в себя как элементы языка программирования, фразы естественного языка, общепринятые математические обозначения и др.); </a:t>
            </a:r>
          </a:p>
          <a:p>
            <a:r>
              <a:rPr lang="ru-RU" sz="2800" b="1" dirty="0" smtClean="0"/>
              <a:t>программный (тексты на языках программирования).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9001000" cy="114300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5B6F51"/>
                </a:solidFill>
              </a:rPr>
              <a:t>СПОСОБЫ ПРЕДСТАВЛЕНИЯ АЛГОРИТМОВ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16624"/>
          </a:xfrm>
        </p:spPr>
        <p:txBody>
          <a:bodyPr/>
          <a:lstStyle/>
          <a:p>
            <a:pPr>
              <a:buNone/>
            </a:pPr>
            <a:r>
              <a:rPr lang="ru-RU" sz="2400" b="1" dirty="0" smtClean="0">
                <a:solidFill>
                  <a:srgbClr val="C00000"/>
                </a:solidFill>
              </a:rPr>
              <a:t>Задача.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Составить алгоритм, с помощью которого можно рассчитать площадь прямоугольника, если известны его стороны </a:t>
            </a:r>
            <a:r>
              <a:rPr lang="ru-RU" sz="2400" b="1" i="1" dirty="0" err="1" smtClean="0"/>
              <a:t>a</a:t>
            </a:r>
            <a:r>
              <a:rPr lang="ru-RU" sz="2400" b="1" i="1" dirty="0" smtClean="0"/>
              <a:t> и </a:t>
            </a:r>
            <a:r>
              <a:rPr lang="ru-RU" sz="2400" b="1" i="1" dirty="0" err="1" smtClean="0"/>
              <a:t>b</a:t>
            </a:r>
            <a:r>
              <a:rPr lang="ru-RU" sz="2400" b="1" i="1" dirty="0" smtClean="0"/>
              <a:t>.</a:t>
            </a:r>
          </a:p>
          <a:p>
            <a:pPr>
              <a:buNone/>
            </a:pPr>
            <a:r>
              <a:rPr lang="ru-RU" sz="2400" b="1" dirty="0" smtClean="0"/>
              <a:t>Математическая модель (в виде формулы): </a:t>
            </a:r>
            <a:r>
              <a:rPr lang="en-US" sz="2400" b="1" dirty="0" smtClean="0"/>
              <a:t>S=a*b</a:t>
            </a:r>
            <a:r>
              <a:rPr lang="ru-RU" sz="2400" b="1" dirty="0" smtClean="0"/>
              <a:t>.</a:t>
            </a:r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r>
              <a:rPr lang="ru-RU" sz="2400" b="1" dirty="0" smtClean="0">
                <a:solidFill>
                  <a:srgbClr val="C00000"/>
                </a:solidFill>
              </a:rPr>
              <a:t>Словесная форма записи алгоритма:</a:t>
            </a:r>
          </a:p>
          <a:p>
            <a:pPr>
              <a:buNone/>
            </a:pPr>
            <a:r>
              <a:rPr lang="ru-RU" sz="2400" b="1" i="1" dirty="0" smtClean="0"/>
              <a:t>1) Ввести в компьютер значение стороны </a:t>
            </a:r>
            <a:r>
              <a:rPr lang="ru-RU" sz="2400" b="1" i="1" dirty="0" err="1" smtClean="0"/>
              <a:t>a</a:t>
            </a:r>
            <a:r>
              <a:rPr lang="ru-RU" sz="2400" b="1" i="1" dirty="0" smtClean="0"/>
              <a:t>.</a:t>
            </a:r>
          </a:p>
          <a:p>
            <a:pPr>
              <a:buNone/>
            </a:pPr>
            <a:r>
              <a:rPr lang="ru-RU" sz="2400" b="1" i="1" dirty="0" smtClean="0"/>
              <a:t>2) Ввести значение стороны </a:t>
            </a:r>
            <a:r>
              <a:rPr lang="ru-RU" sz="2400" b="1" i="1" dirty="0" err="1" smtClean="0"/>
              <a:t>b</a:t>
            </a:r>
            <a:r>
              <a:rPr lang="ru-RU" sz="2400" b="1" i="1" dirty="0" smtClean="0"/>
              <a:t> прямоугольника.</a:t>
            </a:r>
          </a:p>
          <a:p>
            <a:pPr>
              <a:buNone/>
            </a:pPr>
            <a:r>
              <a:rPr lang="ru-RU" sz="2400" b="1" i="1" dirty="0" smtClean="0"/>
              <a:t>3) Рассчитать </a:t>
            </a:r>
            <a:r>
              <a:rPr lang="ru-RU" sz="2400" b="1" i="1" dirty="0" err="1" smtClean="0"/>
              <a:t>S=a</a:t>
            </a:r>
            <a:r>
              <a:rPr lang="ru-RU" sz="2400" b="1" i="1" dirty="0" smtClean="0"/>
              <a:t>*</a:t>
            </a:r>
            <a:r>
              <a:rPr lang="ru-RU" sz="2400" b="1" i="1" dirty="0" err="1" smtClean="0"/>
              <a:t>b</a:t>
            </a:r>
            <a:r>
              <a:rPr lang="ru-RU" sz="2400" b="1" i="1" dirty="0" smtClean="0"/>
              <a:t>.</a:t>
            </a:r>
          </a:p>
          <a:p>
            <a:pPr>
              <a:buNone/>
            </a:pPr>
            <a:r>
              <a:rPr lang="ru-RU" sz="2400" b="1" i="1" dirty="0" smtClean="0"/>
              <a:t>4) Вывести на экран компьютера значение площади прямоугольника S.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5842" name="Picture 2" descr="http://vpascale.ru/images/answers/ans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5013176"/>
            <a:ext cx="3095625" cy="1619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4624"/>
            <a:ext cx="6347713" cy="1320800"/>
          </a:xfrm>
        </p:spPr>
        <p:txBody>
          <a:bodyPr/>
          <a:lstStyle/>
          <a:p>
            <a:r>
              <a:rPr lang="ru-RU" b="1" dirty="0">
                <a:solidFill>
                  <a:srgbClr val="5B6F51"/>
                </a:solidFill>
              </a:rPr>
              <a:t>СПОСОБЫ ПРЕДСТАВЛЕНИЯ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556792"/>
            <a:ext cx="6849809" cy="4484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Графический  метод           блок-схемы</a:t>
            </a:r>
            <a:endParaRPr lang="ru-RU" sz="24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3635896" y="17728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2987824" y="2348880"/>
            <a:ext cx="1944216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484930" y="2390096"/>
            <a:ext cx="99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начало</a:t>
            </a:r>
            <a:endParaRPr lang="ru-RU" b="1" dirty="0"/>
          </a:p>
        </p:txBody>
      </p:sp>
      <p:sp>
        <p:nvSpPr>
          <p:cNvPr id="7" name="Блок-схема: решение 6"/>
          <p:cNvSpPr/>
          <p:nvPr/>
        </p:nvSpPr>
        <p:spPr>
          <a:xfrm>
            <a:off x="2951820" y="3295021"/>
            <a:ext cx="2016224" cy="79208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551326" y="3506399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Лето?</a:t>
            </a:r>
          </a:p>
        </p:txBody>
      </p:sp>
      <p:sp>
        <p:nvSpPr>
          <p:cNvPr id="9" name="Блок-схема: решение 8"/>
          <p:cNvSpPr/>
          <p:nvPr/>
        </p:nvSpPr>
        <p:spPr>
          <a:xfrm>
            <a:off x="4860032" y="4087109"/>
            <a:ext cx="2016224" cy="79208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459538" y="4298487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Зима?</a:t>
            </a: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935596" y="4190102"/>
            <a:ext cx="2016224" cy="58610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547664" y="4298487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Телега</a:t>
            </a:r>
            <a:endParaRPr lang="ru-RU" b="1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2987824" y="5201114"/>
            <a:ext cx="2016224" cy="58610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577648" y="5232699"/>
            <a:ext cx="7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Сани</a:t>
            </a:r>
            <a:endParaRPr lang="ru-RU" b="1" dirty="0"/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3013306" y="6149375"/>
            <a:ext cx="1944216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431690" y="6253017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конец</a:t>
            </a:r>
            <a:endParaRPr lang="ru-RU" b="1" dirty="0"/>
          </a:p>
        </p:txBody>
      </p:sp>
      <p:cxnSp>
        <p:nvCxnSpPr>
          <p:cNvPr id="18" name="Прямая соединительная линия 17"/>
          <p:cNvCxnSpPr>
            <a:stCxn id="5" idx="2"/>
            <a:endCxn id="7" idx="0"/>
          </p:cNvCxnSpPr>
          <p:nvPr/>
        </p:nvCxnSpPr>
        <p:spPr>
          <a:xfrm>
            <a:off x="3959932" y="2924944"/>
            <a:ext cx="0" cy="37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  <a:endCxn id="11" idx="0"/>
          </p:cNvCxnSpPr>
          <p:nvPr/>
        </p:nvCxnSpPr>
        <p:spPr>
          <a:xfrm rot="10800000" flipV="1">
            <a:off x="1943708" y="3691064"/>
            <a:ext cx="1008112" cy="499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7" idx="3"/>
            <a:endCxn id="9" idx="0"/>
          </p:cNvCxnSpPr>
          <p:nvPr/>
        </p:nvCxnSpPr>
        <p:spPr>
          <a:xfrm>
            <a:off x="4968044" y="3691065"/>
            <a:ext cx="900100" cy="396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9" idx="1"/>
            <a:endCxn id="13" idx="0"/>
          </p:cNvCxnSpPr>
          <p:nvPr/>
        </p:nvCxnSpPr>
        <p:spPr>
          <a:xfrm rot="10800000" flipV="1">
            <a:off x="3995936" y="4483152"/>
            <a:ext cx="864096" cy="71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3"/>
            <a:endCxn id="15" idx="0"/>
          </p:cNvCxnSpPr>
          <p:nvPr/>
        </p:nvCxnSpPr>
        <p:spPr>
          <a:xfrm flipH="1">
            <a:off x="3985414" y="4483153"/>
            <a:ext cx="2890842" cy="1666222"/>
          </a:xfrm>
          <a:prstGeom prst="bentConnector4">
            <a:avLst>
              <a:gd name="adj1" fmla="val -7908"/>
              <a:gd name="adj2" fmla="val 85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11" idx="2"/>
          </p:cNvCxnSpPr>
          <p:nvPr/>
        </p:nvCxnSpPr>
        <p:spPr>
          <a:xfrm rot="16200000" flipH="1">
            <a:off x="2376134" y="4343777"/>
            <a:ext cx="1173077" cy="2037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68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114300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5B6F51"/>
                </a:solidFill>
              </a:rPr>
              <a:t>СПОСОБЫ ПРЕДСТАВЛЕНИЯ АЛГОРИТМОВ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507288" cy="478539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Запись на алгоритмическом языке :</a:t>
            </a:r>
          </a:p>
          <a:p>
            <a:pPr marL="1168400">
              <a:buNone/>
            </a:pPr>
            <a:r>
              <a:rPr lang="ru-RU" sz="2800" b="1" u="sng" dirty="0" err="1" smtClean="0"/>
              <a:t>алг</a:t>
            </a:r>
            <a:r>
              <a:rPr lang="ru-RU" sz="2800" b="1" dirty="0" smtClean="0"/>
              <a:t> Площадь прямоугольника (</a:t>
            </a:r>
            <a:r>
              <a:rPr lang="ru-RU" sz="2800" b="1" u="sng" dirty="0" err="1" smtClean="0"/>
              <a:t>арг</a:t>
            </a:r>
            <a:r>
              <a:rPr lang="ru-RU" sz="2800" b="1" dirty="0" smtClean="0"/>
              <a:t> </a:t>
            </a:r>
            <a:r>
              <a:rPr lang="ru-RU" sz="2800" b="1" u="sng" dirty="0" smtClean="0"/>
              <a:t>цел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a,b</a:t>
            </a:r>
            <a:r>
              <a:rPr lang="en-US" sz="2800" b="1" dirty="0" smtClean="0"/>
              <a:t>, </a:t>
            </a:r>
            <a:r>
              <a:rPr lang="ru-RU" sz="2800" b="1" u="sng" dirty="0" smtClean="0"/>
              <a:t>рез</a:t>
            </a:r>
            <a:r>
              <a:rPr lang="ru-RU" sz="2800" b="1" dirty="0" smtClean="0"/>
              <a:t> </a:t>
            </a:r>
            <a:r>
              <a:rPr lang="ru-RU" sz="2800" b="1" u="sng" dirty="0" smtClean="0"/>
              <a:t>цел</a:t>
            </a:r>
            <a:r>
              <a:rPr lang="ru-RU" sz="2800" b="1" dirty="0" smtClean="0"/>
              <a:t> </a:t>
            </a:r>
            <a:r>
              <a:rPr lang="en-US" sz="2800" b="1" dirty="0" smtClean="0"/>
              <a:t>S)</a:t>
            </a:r>
          </a:p>
          <a:p>
            <a:pPr marL="1168400">
              <a:buNone/>
            </a:pPr>
            <a:r>
              <a:rPr lang="ru-RU" sz="2800" b="1" u="sng" dirty="0" smtClean="0"/>
              <a:t>дано</a:t>
            </a:r>
            <a:r>
              <a:rPr lang="ru-RU" sz="2800" b="1" dirty="0" smtClean="0"/>
              <a:t> | </a:t>
            </a:r>
            <a:r>
              <a:rPr lang="en-US" sz="2800" b="1" dirty="0" smtClean="0"/>
              <a:t>a&gt;0 , a&gt;0</a:t>
            </a:r>
          </a:p>
          <a:p>
            <a:pPr marL="1168400">
              <a:buNone/>
            </a:pPr>
            <a:r>
              <a:rPr lang="ru-RU" sz="2800" b="1" u="sng" dirty="0" smtClean="0"/>
              <a:t>надо</a:t>
            </a:r>
            <a:r>
              <a:rPr lang="ru-RU" sz="2800" b="1" dirty="0" smtClean="0"/>
              <a:t> | </a:t>
            </a:r>
            <a:r>
              <a:rPr lang="en-US" sz="2800" b="1" dirty="0" smtClean="0"/>
              <a:t>S = a*b</a:t>
            </a:r>
          </a:p>
          <a:p>
            <a:pPr marL="1168400">
              <a:buNone/>
            </a:pPr>
            <a:r>
              <a:rPr lang="ru-RU" sz="2800" b="1" u="sng" dirty="0" err="1" smtClean="0"/>
              <a:t>нач</a:t>
            </a:r>
            <a:endParaRPr lang="ru-RU" sz="2800" b="1" dirty="0" smtClean="0"/>
          </a:p>
          <a:p>
            <a:pPr marL="1168400">
              <a:buNone/>
            </a:pPr>
            <a:r>
              <a:rPr lang="ru-RU" sz="2800" b="1" dirty="0" smtClean="0"/>
              <a:t>| </a:t>
            </a:r>
            <a:r>
              <a:rPr lang="ru-RU" sz="2800" b="1" u="sng" dirty="0" smtClean="0"/>
              <a:t>ввод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a,b</a:t>
            </a:r>
            <a:r>
              <a:rPr lang="en-US" sz="2800" b="1" dirty="0" smtClean="0"/>
              <a:t>;</a:t>
            </a:r>
          </a:p>
          <a:p>
            <a:pPr marL="1168400">
              <a:buNone/>
            </a:pPr>
            <a:r>
              <a:rPr lang="en-US" sz="2800" b="1" dirty="0" smtClean="0"/>
              <a:t>| S:=a*b;</a:t>
            </a:r>
          </a:p>
          <a:p>
            <a:pPr marL="1168400">
              <a:buNone/>
            </a:pPr>
            <a:r>
              <a:rPr lang="en-US" sz="2800" b="1" dirty="0" smtClean="0"/>
              <a:t>| </a:t>
            </a:r>
            <a:r>
              <a:rPr lang="ru-RU" sz="2800" b="1" u="sng" dirty="0" smtClean="0"/>
              <a:t>вывод</a:t>
            </a:r>
            <a:r>
              <a:rPr lang="ru-RU" sz="2800" b="1" dirty="0" smtClean="0"/>
              <a:t> "</a:t>
            </a:r>
            <a:r>
              <a:rPr lang="en-US" sz="2800" b="1" dirty="0" smtClean="0"/>
              <a:t>S = ", S;</a:t>
            </a:r>
          </a:p>
          <a:p>
            <a:pPr marL="1168400">
              <a:buNone/>
            </a:pPr>
            <a:r>
              <a:rPr lang="ru-RU" sz="2800" b="1" u="sng" dirty="0" smtClean="0"/>
              <a:t>кон</a:t>
            </a:r>
            <a:endParaRPr lang="ru-RU" sz="28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347713" cy="13208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5B6F51"/>
                </a:solidFill>
              </a:rPr>
              <a:t>СТРУКТУРНОЕ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37432"/>
            <a:ext cx="7992888" cy="46039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Структурное программирование -                   </a:t>
            </a:r>
            <a:r>
              <a:rPr lang="ru-RU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методология</a:t>
            </a:r>
            <a:r>
              <a:rPr lang="ru-RU" sz="2400" b="1" dirty="0" smtClean="0"/>
              <a:t> </a:t>
            </a:r>
            <a:r>
              <a:rPr lang="ru-RU" sz="2400" b="1" dirty="0"/>
              <a:t>разработки программного </a:t>
            </a:r>
            <a:r>
              <a:rPr lang="ru-RU" sz="2400" b="1" dirty="0" smtClean="0"/>
              <a:t>           обеспечения</a:t>
            </a:r>
            <a:r>
              <a:rPr lang="ru-RU" sz="2400" b="1" dirty="0"/>
              <a:t>, в основе которой лежит </a:t>
            </a:r>
            <a:r>
              <a:rPr lang="ru-RU" sz="2400" b="1" dirty="0" smtClean="0"/>
              <a:t>             представление </a:t>
            </a:r>
            <a:r>
              <a:rPr lang="ru-RU" sz="2400" b="1" dirty="0"/>
              <a:t>программы в виде </a:t>
            </a:r>
            <a:r>
              <a:rPr lang="ru-RU" sz="2400" b="1" dirty="0" smtClean="0"/>
              <a:t>                       иерархической </a:t>
            </a:r>
            <a:r>
              <a:rPr lang="ru-RU" sz="2400" b="1" dirty="0"/>
              <a:t>структуры блоков.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Предложена </a:t>
            </a:r>
            <a:r>
              <a:rPr lang="ru-RU" sz="2400" b="1" dirty="0"/>
              <a:t>в 1970-х годах </a:t>
            </a:r>
            <a:r>
              <a:rPr lang="ru-RU" sz="2400" b="1" dirty="0" err="1" smtClean="0"/>
              <a:t>Эдсгером</a:t>
            </a:r>
            <a:r>
              <a:rPr lang="ru-RU" sz="2400" b="1" dirty="0" smtClean="0"/>
              <a:t> </a:t>
            </a:r>
            <a:r>
              <a:rPr lang="ru-RU" sz="2400" b="1" dirty="0" err="1"/>
              <a:t>Вибе</a:t>
            </a:r>
            <a:r>
              <a:rPr lang="ru-RU" sz="2400" b="1" dirty="0"/>
              <a:t> </a:t>
            </a:r>
            <a:r>
              <a:rPr lang="ru-RU" sz="2400" b="1" dirty="0" err="1" smtClean="0"/>
              <a:t>Дейкстрой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Л</a:t>
            </a:r>
            <a:r>
              <a:rPr lang="ru-RU" sz="2400" b="1" dirty="0" smtClean="0"/>
              <a:t>юбая </a:t>
            </a:r>
            <a:r>
              <a:rPr lang="ru-RU" sz="2400" b="1" dirty="0"/>
              <a:t>программа строится без использования оператора </a:t>
            </a:r>
            <a:r>
              <a:rPr lang="ru-RU" sz="2400" b="1" dirty="0" err="1">
                <a:solidFill>
                  <a:srgbClr val="002060"/>
                </a:solidFill>
              </a:rPr>
              <a:t>goto</a:t>
            </a:r>
            <a:r>
              <a:rPr lang="ru-RU" sz="2400" b="1" dirty="0"/>
              <a:t> из трёх базовых управляющих структур: последовательность, ветвление, цикл; кроме того, используются подпрограммы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r>
              <a:rPr lang="ru-RU" sz="2400" b="1" dirty="0"/>
              <a:t>При этом разработка программы ведётся пошагово, методом «сверху вниз».</a:t>
            </a:r>
          </a:p>
          <a:p>
            <a:pPr marL="0" indent="0">
              <a:buNone/>
            </a:pPr>
            <a:endParaRPr lang="ru-RU" sz="2400" b="1" dirty="0"/>
          </a:p>
        </p:txBody>
      </p:sp>
      <p:pic>
        <p:nvPicPr>
          <p:cNvPr id="5124" name="Picture 4" descr="https://www.personbio.com/img/217/21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78" y="1"/>
            <a:ext cx="2302979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6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5B6F51"/>
                </a:solidFill>
                <a:hlinkClick r:id="rId2" action="ppaction://hlinksldjump"/>
              </a:rPr>
              <a:t>АЛГОРИТМИЧЕСКИЕ СТРУКТУРЫ</a:t>
            </a:r>
            <a:endParaRPr lang="ru-RU" b="1" dirty="0">
              <a:solidFill>
                <a:srgbClr val="5B6F5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>
            <a:normAutofit fontScale="92500"/>
          </a:bodyPr>
          <a:lstStyle/>
          <a:p>
            <a:r>
              <a:rPr lang="ru-RU" sz="2400" b="1" i="1" dirty="0" smtClean="0">
                <a:solidFill>
                  <a:srgbClr val="C00000"/>
                </a:solidFill>
                <a:hlinkClick r:id="rId3" action="ppaction://hlinksldjump"/>
              </a:rPr>
              <a:t>Следование.</a:t>
            </a:r>
            <a:r>
              <a:rPr lang="ru-RU" sz="2400" b="1" dirty="0" smtClean="0"/>
              <a:t> Предполагает последовательное выполнение команд сверху вниз. Если алгоритм состоит только из структур следования, то он является линейным.</a:t>
            </a:r>
          </a:p>
          <a:p>
            <a:r>
              <a:rPr lang="ru-RU" sz="2400" b="1" i="1" dirty="0" smtClean="0">
                <a:solidFill>
                  <a:srgbClr val="C00000"/>
                </a:solidFill>
                <a:hlinkClick r:id="rId4" action="ppaction://hlinksldjump"/>
              </a:rPr>
              <a:t>Ветвление.</a:t>
            </a:r>
            <a:r>
              <a:rPr lang="ru-RU" sz="2400" b="1" dirty="0" smtClean="0"/>
              <a:t> Выполнение программы идет по одной из двух, нескольких или множества ветвей. Выбор ветви зависит от условия на входе ветвления и поступивших сюда данных.</a:t>
            </a:r>
          </a:p>
          <a:p>
            <a:r>
              <a:rPr lang="ru-RU" sz="2400" b="1" i="1" dirty="0" smtClean="0">
                <a:solidFill>
                  <a:srgbClr val="C00000"/>
                </a:solidFill>
                <a:hlinkClick r:id="rId5" action="ppaction://hlinksldjump"/>
              </a:rPr>
              <a:t>Цикл.</a:t>
            </a:r>
            <a:r>
              <a:rPr lang="ru-RU" sz="2400" b="1" dirty="0" smtClean="0">
                <a:hlinkClick r:id="rId5" action="ppaction://hlinksldjump"/>
              </a:rPr>
              <a:t> </a:t>
            </a:r>
            <a:r>
              <a:rPr lang="ru-RU" sz="2400" b="1" dirty="0" smtClean="0"/>
              <a:t>Предполагает возможность многократного повторения определенных действий. Количество повторений зависит от условия цикла.</a:t>
            </a:r>
          </a:p>
          <a:p>
            <a:r>
              <a:rPr lang="ru-RU" sz="2400" b="1" i="1" dirty="0" smtClean="0">
                <a:solidFill>
                  <a:srgbClr val="C00000"/>
                </a:solidFill>
              </a:rPr>
              <a:t>Функция (подпрограмма). </a:t>
            </a:r>
            <a:r>
              <a:rPr lang="ru-RU" sz="2400" b="1" dirty="0" smtClean="0"/>
              <a:t>Команды, отделенные от основной программы, выполняются лишь в случае их вызова из основной программы (из любого ее места). Одна и та же функция может вызываться из основной программы сколь угодно раз.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7344816" cy="484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ЗАДАЧА.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вычисления гипотенузы прямоугольного треугольника по известным значениям длин его катетов a и b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AutoNum type="arabicPeriod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значений длин катетов a и b.</a:t>
            </a:r>
          </a:p>
          <a:p>
            <a:pPr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длины гипотенузы с по формуле с=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 а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^2 +b^2</a:t>
            </a:r>
          </a:p>
          <a:p>
            <a:pPr lvl="0"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значения длины гипотенузы.</a:t>
            </a:r>
          </a:p>
          <a:p>
            <a:pPr lvl="0"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</a:p>
          <a:p>
            <a:pPr marL="457200" indent="-457200">
              <a:spcBef>
                <a:spcPts val="0"/>
              </a:spcBef>
              <a:buFont typeface="Wingdings 3" charset="2"/>
              <a:buAutoNum type="arabicPeriod"/>
            </a:pP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алгоритм вычисления периметра квадрата, если известна его сторона. </a:t>
            </a:r>
            <a:endParaRPr lang="ru-RU" sz="2000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Wingdings 3" charset="2"/>
              <a:buAutoNum type="arabicPeriod"/>
            </a:pP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вычисления длины окружности, если известен ее радиус.</a:t>
            </a:r>
          </a:p>
          <a:p>
            <a:pPr marL="0" indent="0">
              <a:buNone/>
            </a:pP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4106"/>
            <a:ext cx="8210873" cy="13208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5B6F51"/>
                </a:solidFill>
              </a:rPr>
              <a:t>АЛГОРИТМИЧЕСКИЕ </a:t>
            </a:r>
            <a:r>
              <a:rPr lang="ru-RU" sz="3200" b="1" dirty="0" smtClean="0">
                <a:solidFill>
                  <a:srgbClr val="5B6F51"/>
                </a:solidFill>
              </a:rPr>
              <a:t>СТРУКТУРЫ СЛЕДОВАНИЕ</a:t>
            </a:r>
            <a:endParaRPr lang="ru-RU" sz="3200" b="1" dirty="0">
              <a:solidFill>
                <a:srgbClr val="5B6F51"/>
              </a:solidFill>
            </a:endParaRPr>
          </a:p>
        </p:txBody>
      </p:sp>
      <p:pic>
        <p:nvPicPr>
          <p:cNvPr id="1026" name="Picture 2" descr="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0"/>
            <a:ext cx="2079155" cy="28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5652120" y="299695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80" y="2877857"/>
            <a:ext cx="2053027" cy="39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блок-схе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28" y="3789040"/>
            <a:ext cx="3419000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Алгоритм ветвле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68" y="404664"/>
            <a:ext cx="367156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6624736" cy="56612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ЗАДАЧА.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вычисления </a:t>
            </a:r>
            <a:r>
              <a:rPr lang="ru-RU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наибольшего </a:t>
            </a:r>
            <a:r>
              <a:rPr lang="ru-RU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из двух чисел x и y</a:t>
            </a:r>
            <a:r>
              <a:rPr lang="ru-RU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buFont typeface="Wingdings 3" charset="2"/>
              <a:buAutoNum type="arabicPeriod"/>
            </a:pP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алгоритма.</a:t>
            </a:r>
          </a:p>
          <a:p>
            <a:pPr>
              <a:spcBef>
                <a:spcPts val="0"/>
              </a:spcBef>
              <a:buFont typeface="Wingdings 3" charset="2"/>
              <a:buAutoNum type="arabicPeriod"/>
            </a:pP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значений x и y.</a:t>
            </a:r>
          </a:p>
          <a:p>
            <a:pPr>
              <a:spcBef>
                <a:spcPts val="0"/>
              </a:spcBef>
              <a:buFont typeface="Wingdings 3" charset="2"/>
              <a:buAutoNum type="arabicPeriod"/>
            </a:pP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Сравниваем x и y. Если x = y, то переход к шагу 4, иначе к шагу 5.</a:t>
            </a:r>
          </a:p>
          <a:p>
            <a:pPr>
              <a:spcBef>
                <a:spcPts val="0"/>
              </a:spcBef>
              <a:buFont typeface="Wingdings 3" charset="2"/>
              <a:buAutoNum type="arabicPeriod"/>
            </a:pP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информации: числа x и y равны. Переход к шагу 8.</a:t>
            </a:r>
          </a:p>
          <a:p>
            <a:pPr>
              <a:spcBef>
                <a:spcPts val="0"/>
              </a:spcBef>
              <a:buFont typeface="Wingdings 3" charset="2"/>
              <a:buAutoNum type="arabicPeriod"/>
            </a:pP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Сравниваем x и y. Если x &gt; y, то переход к шагу 6, иначе к шагу 7.</a:t>
            </a:r>
          </a:p>
          <a:p>
            <a:pPr>
              <a:spcBef>
                <a:spcPts val="0"/>
              </a:spcBef>
              <a:buFont typeface="Wingdings 3" charset="2"/>
              <a:buAutoNum type="arabicPeriod"/>
            </a:pP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информации: число x больше y. Переход к шагу 8.</a:t>
            </a:r>
          </a:p>
          <a:p>
            <a:pPr>
              <a:spcBef>
                <a:spcPts val="0"/>
              </a:spcBef>
              <a:buFont typeface="Wingdings 3" charset="2"/>
              <a:buAutoNum type="arabicPeriod"/>
            </a:pP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информации: число y больше x. Переход к шагу 8.</a:t>
            </a:r>
          </a:p>
          <a:p>
            <a:pPr>
              <a:spcBef>
                <a:spcPts val="0"/>
              </a:spcBef>
              <a:buFont typeface="Wingdings 3" charset="2"/>
              <a:buAutoNum type="arabicPeriod"/>
            </a:pP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 алгоритма</a:t>
            </a:r>
            <a:r>
              <a:rPr lang="ru-RU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2000" b="1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</a:p>
          <a:p>
            <a:pPr marL="457200" lvl="0" indent="-457200">
              <a:spcBef>
                <a:spcPts val="0"/>
              </a:spcBef>
              <a:buAutoNum type="arabicPeriod"/>
            </a:pP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</a:t>
            </a: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домашнего              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по </a:t>
            </a: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 …</a:t>
            </a:r>
          </a:p>
          <a:p>
            <a:pPr marL="457200" lvl="0" indent="-457200">
              <a:spcBef>
                <a:spcPts val="0"/>
              </a:spcBef>
              <a:buAutoNum type="arabicPeriod"/>
            </a:pP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совершения </a:t>
            </a: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покупок              </a:t>
            </a: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магазине.</a:t>
            </a:r>
          </a:p>
          <a:p>
            <a:pPr>
              <a:buFont typeface="Wingdings 3" charset="2"/>
              <a:buAutoNum type="arabicPeriod"/>
            </a:pPr>
            <a:endParaRPr lang="ru-RU" sz="1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32213"/>
            <a:ext cx="7560840" cy="13208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5B6F51"/>
                </a:solidFill>
              </a:rPr>
              <a:t>АЛГОРИТМИЧЕСКИЕ СТРУКТУРЫ ВЕТВЛЕНИЕ</a:t>
            </a:r>
            <a:endParaRPr lang="ru-RU" sz="3200" b="1" dirty="0">
              <a:solidFill>
                <a:srgbClr val="5B6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3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Блок-схе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039" y="2650894"/>
            <a:ext cx="3303961" cy="42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285809"/>
            <a:ext cx="2425438" cy="2592710"/>
          </a:xfrm>
          <a:prstGeom prst="rect">
            <a:avLst/>
          </a:prstGeom>
        </p:spPr>
      </p:pic>
      <p:pic>
        <p:nvPicPr>
          <p:cNvPr id="3074" name="Picture 2" descr="Циклический алгорит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0"/>
            <a:ext cx="1907704" cy="266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184" y="1330093"/>
            <a:ext cx="7197120" cy="388077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ЗАДАЧА.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вычисления суммы натуральных чисел от 1 до 100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алгоритма.</a:t>
            </a:r>
          </a:p>
          <a:p>
            <a:pPr>
              <a:lnSpc>
                <a:spcPct val="80000"/>
              </a:lnSpc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цикла: S:=0; i=1; n= 100;</a:t>
            </a:r>
          </a:p>
          <a:p>
            <a:pPr>
              <a:lnSpc>
                <a:spcPct val="80000"/>
              </a:lnSpc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условия. Если i &lt;=n , то перейти к шагу 4, иначе к шагу 6.</a:t>
            </a:r>
          </a:p>
          <a:p>
            <a:pPr>
              <a:lnSpc>
                <a:spcPct val="80000"/>
              </a:lnSpc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Накопление суммы: S:=S+i;</a:t>
            </a:r>
          </a:p>
          <a:p>
            <a:pPr>
              <a:lnSpc>
                <a:spcPct val="80000"/>
              </a:lnSpc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следующего значения параметра цикла: i:=i+1;</a:t>
            </a:r>
          </a:p>
          <a:p>
            <a:pPr>
              <a:lnSpc>
                <a:spcPct val="80000"/>
              </a:lnSpc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информации: сумма натуральных чисел – S.</a:t>
            </a:r>
          </a:p>
          <a:p>
            <a:pPr>
              <a:lnSpc>
                <a:spcPct val="80000"/>
              </a:lnSpc>
              <a:buFont typeface="Wingdings 3" charset="2"/>
              <a:buAutoNum type="arabicPeriod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 алгоритма.</a:t>
            </a:r>
          </a:p>
          <a:p>
            <a:pPr marL="0" indent="0">
              <a:buNone/>
            </a:pP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496" y="116632"/>
            <a:ext cx="6957312" cy="13208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5B6F51"/>
                </a:solidFill>
              </a:rPr>
              <a:t>АЛГОРИТМИЧЕСКИЕ </a:t>
            </a:r>
            <a:r>
              <a:rPr lang="ru-RU" sz="3200" b="1" dirty="0" smtClean="0">
                <a:solidFill>
                  <a:srgbClr val="5B6F51"/>
                </a:solidFill>
              </a:rPr>
              <a:t>СТРУКТУРЫ ЦИКЛ</a:t>
            </a:r>
            <a:endParaRPr lang="ru-RU" sz="3200" b="1" dirty="0">
              <a:solidFill>
                <a:srgbClr val="5B6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5267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5B6F51"/>
                </a:solidFill>
              </a:rPr>
              <a:t>ИСТОРИЯ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i="1" dirty="0" smtClean="0"/>
              <a:t>Более 1000 лет назад (в 825 году) ученый из города Хорезма Аль-Хорезми (полное имя - Абу Абдулла Мухаммед ибн Муса аль-Хорезми: отец Абдуллы, Мухаммед, сын Мусы - арабский математик, астроном и географ) создал книгу по математике, в которой описал способы выполнения арифметических действий над многозначными числами.</a:t>
            </a:r>
            <a:endParaRPr lang="en-US" sz="2400" b="1" i="1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Слово «алгоритм» возникло в Европе после перевода на латынь книги этого среднеазиатского математика, в которой его имя писалось как «</a:t>
            </a:r>
            <a:r>
              <a:rPr lang="ru-RU" sz="2400" b="1" i="1" dirty="0" err="1" smtClean="0">
                <a:solidFill>
                  <a:srgbClr val="002060"/>
                </a:solidFill>
              </a:rPr>
              <a:t>Алгоритми</a:t>
            </a:r>
            <a:r>
              <a:rPr lang="ru-RU" sz="2400" b="1" dirty="0" smtClean="0"/>
              <a:t>».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Первоначально </a:t>
            </a:r>
            <a:r>
              <a:rPr lang="ru-RU" sz="2400" b="1" dirty="0"/>
              <a:t>под алгоритмами и понимали только правила выполнения четырех </a:t>
            </a:r>
            <a:r>
              <a:rPr lang="ru-RU" sz="2400" b="1" dirty="0" smtClean="0"/>
              <a:t>арифметических             </a:t>
            </a:r>
            <a:r>
              <a:rPr lang="ru-RU" sz="2400" b="1" dirty="0"/>
              <a:t>действий над многозначными числами.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Современное формальное определение алгоритма было                       сформулировано в 50-е годы XX века.</a:t>
            </a:r>
            <a:endParaRPr lang="ru-RU" sz="2400" b="1" dirty="0"/>
          </a:p>
        </p:txBody>
      </p:sp>
      <p:pic>
        <p:nvPicPr>
          <p:cNvPr id="12290" name="Picture 2" descr="http://files.servers.doira.uz/thumbnail/001/cb9fecd8-505f-4069-b87c-f76dbe40c6c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890130"/>
            <a:ext cx="1331640" cy="1967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7416824" cy="46008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</a:p>
          <a:p>
            <a:pPr marL="0" lvl="0" indent="0">
              <a:buNone/>
            </a:pPr>
            <a:endParaRPr lang="ru-RU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Wingdings 3" charset="2"/>
              <a:buAutoNum type="arabicPeriod"/>
            </a:pP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алгоритм вычисления общей суммы выплаченной премии всем сотрудникам фирмы.</a:t>
            </a:r>
          </a:p>
          <a:p>
            <a:pPr marL="457200" indent="-457200">
              <a:spcBef>
                <a:spcPts val="0"/>
              </a:spcBef>
              <a:buFont typeface="Wingdings 3" charset="2"/>
              <a:buAutoNum type="arabicPeriod"/>
            </a:pPr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алгоритм подсчета количества сотрудников фирмы, зарплата которых превышает 100 тыс. руб</a:t>
            </a: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алгоритм, отражающий любую пословицу.</a:t>
            </a:r>
            <a:endParaRPr lang="ru-RU" sz="20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6347713" cy="13208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5B6F51"/>
                </a:solidFill>
              </a:rPr>
              <a:t>АЛГОРИТМИЧЕСКИЕ </a:t>
            </a:r>
            <a:r>
              <a:rPr lang="ru-RU" sz="3200" b="1" dirty="0" smtClean="0">
                <a:solidFill>
                  <a:srgbClr val="5B6F51"/>
                </a:solidFill>
              </a:rPr>
              <a:t>СТРУКТУРЫ ЦИКЛ</a:t>
            </a:r>
            <a:endParaRPr lang="ru-RU" sz="3200" b="1" dirty="0">
              <a:solidFill>
                <a:srgbClr val="5B6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4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0"/>
            <a:ext cx="6408712" cy="68523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85" y="1349561"/>
            <a:ext cx="838200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0" y="404664"/>
            <a:ext cx="6717040" cy="5760640"/>
          </a:xfrm>
          <a:prstGeom prst="rect">
            <a:avLst/>
          </a:prstGeom>
        </p:spPr>
      </p:pic>
      <p:sp>
        <p:nvSpPr>
          <p:cNvPr id="5" name="Управляющая кнопка: назад 4">
            <a:hlinkClick r:id="rId3" action="ppaction://hlinksldjump" highlightClick="1"/>
          </p:cNvPr>
          <p:cNvSpPr/>
          <p:nvPr/>
        </p:nvSpPr>
        <p:spPr>
          <a:xfrm>
            <a:off x="2915816" y="6381328"/>
            <a:ext cx="504056" cy="28803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4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640960" cy="132080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5B6F51"/>
                </a:solidFill>
              </a:rPr>
              <a:t>ОПРЕДЕЛЕНИЕ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256584"/>
          </a:xfrm>
        </p:spPr>
        <p:txBody>
          <a:bodyPr/>
          <a:lstStyle/>
          <a:p>
            <a:r>
              <a:rPr lang="ru-RU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2400" b="1" dirty="0" smtClean="0"/>
              <a:t>- это предписание исполнителю (человеку или автомату) выполнить точно определенную последовательность действий, направленных на достижение заданной цели.</a:t>
            </a:r>
          </a:p>
          <a:p>
            <a:r>
              <a:rPr lang="ru-RU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</a:t>
            </a:r>
            <a:r>
              <a:rPr lang="ru-RU" sz="2400" b="1" dirty="0" smtClean="0"/>
              <a:t> - это определённая последовательность действий, которые необходимо выполнить, чтобы получить результат.</a:t>
            </a:r>
          </a:p>
          <a:p>
            <a:r>
              <a:rPr lang="ru-RU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2400" b="1" dirty="0" smtClean="0"/>
              <a:t> понятное и точное предписание (указание) исполнителю совершить последовательность действий, направленных на достижение указанной цели.</a:t>
            </a:r>
          </a:p>
          <a:p>
            <a:pPr>
              <a:buNone/>
            </a:pPr>
            <a:endParaRPr lang="ru-RU" sz="2400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7128792" cy="4484571"/>
          </a:xfrm>
        </p:spPr>
        <p:txBody>
          <a:bodyPr/>
          <a:lstStyle/>
          <a:p>
            <a:pPr marL="0" indent="0">
              <a:buNone/>
            </a:pPr>
            <a:r>
              <a:rPr lang="ru-RU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</a:t>
            </a:r>
            <a:r>
              <a:rPr lang="ru-RU" sz="2400" b="1" i="1" dirty="0"/>
              <a:t> – понятное и точное предписание (указание) исполнителю совершить последовательность действий, направленных на достижение указанной цели.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8210873" cy="132080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5B6F51"/>
                </a:solidFill>
              </a:rPr>
              <a:t>ОПРЕДЕЛЕНИЕ АЛГОРИТМА</a:t>
            </a:r>
          </a:p>
        </p:txBody>
      </p:sp>
      <p:pic>
        <p:nvPicPr>
          <p:cNvPr id="5" name="Picture 2" descr="http://www.wesedholm.com/wp-content/uploads/2010/06/image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335247"/>
            <a:ext cx="2952328" cy="3522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12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488832" cy="132080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5B6F51"/>
                </a:solidFill>
              </a:rPr>
              <a:t>СВОЙСТВА АЛГОРИТМА</a:t>
            </a:r>
          </a:p>
        </p:txBody>
      </p:sp>
      <p:pic>
        <p:nvPicPr>
          <p:cNvPr id="11266" name="Picture 2" descr="http://im6-tub-ru.yandex.net/i?id=47451914-65-72&amp;n=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0"/>
            <a:ext cx="2123728" cy="2123728"/>
          </a:xfrm>
          <a:prstGeom prst="rect">
            <a:avLst/>
          </a:prstGeom>
          <a:noFill/>
        </p:spPr>
      </p:pic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359015"/>
              </p:ext>
            </p:extLst>
          </p:nvPr>
        </p:nvGraphicFramePr>
        <p:xfrm>
          <a:off x="0" y="908720"/>
          <a:ext cx="90364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sluh.ru/system/post_images/large/249/249870/%D0%A1%D0%B2%D0%B5%D1%82%D0%BE%D1%84%D0%BE%D1%80.jpg?13400794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028340"/>
            <a:ext cx="2843808" cy="282965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6347713" cy="1320800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5B6F51"/>
                </a:solidFill>
              </a:rPr>
              <a:t>ОПРЕДЕЛЕННОСТЬ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25658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ru-RU" sz="2400" b="1" i="1" dirty="0" smtClean="0">
                <a:solidFill>
                  <a:srgbClr val="C00000"/>
                </a:solidFill>
              </a:rPr>
              <a:t>Определенность (</a:t>
            </a:r>
            <a:r>
              <a:rPr lang="ru-RU" sz="2400" b="1" i="1" dirty="0" smtClean="0"/>
              <a:t>от лат. </a:t>
            </a:r>
            <a:r>
              <a:rPr lang="en-US" sz="2400" b="1" i="1" dirty="0" smtClean="0"/>
              <a:t>Determinate</a:t>
            </a:r>
            <a:r>
              <a:rPr lang="ru-RU" sz="2400" b="1" i="1" dirty="0" smtClean="0"/>
              <a:t>, </a:t>
            </a:r>
            <a:r>
              <a:rPr lang="ru-RU" sz="2400" b="1" i="1" dirty="0" smtClean="0">
                <a:solidFill>
                  <a:srgbClr val="C00000"/>
                </a:solidFill>
              </a:rPr>
              <a:t>детерминированность)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 smtClean="0"/>
              <a:t>алгоритма означает, что для каждого шага по набору </a:t>
            </a:r>
            <a:r>
              <a:rPr lang="ru-RU" sz="2400" b="1" smtClean="0"/>
              <a:t>исходных данных </a:t>
            </a:r>
            <a:r>
              <a:rPr lang="ru-RU" sz="2400" b="1" dirty="0" smtClean="0"/>
              <a:t>могут быть однозначно вычислены результаты выполнения шага, и эти результаты не зависят ни от каких случайных факторов.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b="1" dirty="0" smtClean="0"/>
              <a:t>Следовательно, алгоритм в целом по окончании работы исполнителя выдает вполне определенный результат.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Любой алгоритм должен быть представлен таким образом, чтобы он мог быть однозначно (точно) реализован исполнителем.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Это свойство алгоритма называют также                          </a:t>
            </a:r>
            <a:r>
              <a:rPr lang="ru-RU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определенностью, однозначностью или                                       точностью.</a:t>
            </a:r>
            <a:endParaRPr lang="ru-RU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yar-shop.ru/images/detailed/29/213688-2439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42184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5B6F51"/>
                </a:solidFill>
              </a:rPr>
              <a:t>ДИСКРЕТНОСТЬ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b="1" i="1" dirty="0" smtClean="0">
                <a:solidFill>
                  <a:srgbClr val="C00000"/>
                </a:solidFill>
              </a:rPr>
              <a:t>Дискретность</a:t>
            </a:r>
            <a:r>
              <a:rPr lang="ru-RU" sz="2600" b="1" dirty="0" smtClean="0">
                <a:solidFill>
                  <a:srgbClr val="C00000"/>
                </a:solidFill>
              </a:rPr>
              <a:t> (</a:t>
            </a:r>
            <a:r>
              <a:rPr lang="en-US" sz="2400" b="1" i="1" dirty="0" err="1" smtClean="0"/>
              <a:t>Discretus</a:t>
            </a:r>
            <a:r>
              <a:rPr lang="en-US" sz="2400" b="1" i="1" dirty="0" smtClean="0"/>
              <a:t> – </a:t>
            </a:r>
            <a:r>
              <a:rPr lang="ru-RU" sz="2400" b="1" i="1" dirty="0" smtClean="0"/>
              <a:t>разделенный, прерывистый</a:t>
            </a:r>
            <a:r>
              <a:rPr lang="ru-RU" sz="2400" b="1" dirty="0" smtClean="0">
                <a:solidFill>
                  <a:srgbClr val="C00000"/>
                </a:solidFill>
              </a:rPr>
              <a:t>)</a:t>
            </a:r>
            <a:r>
              <a:rPr lang="ru-RU" sz="2400" b="1" dirty="0" smtClean="0"/>
              <a:t> - р</a:t>
            </a:r>
            <a:r>
              <a:rPr lang="ru-RU" sz="2400" b="1" i="1" dirty="0" smtClean="0"/>
              <a:t>азбиение алгоритма  на ряд отдельных законченных действий – шагов.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600" b="1" dirty="0" smtClean="0"/>
              <a:t>Шаги выполняются в дискретном времени, т. е. любые два последовательных шага разделены при исполнении конечным, ненулевым отрезком времени.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Каждое действие должно быть закончено                       исполнителем алгоритма прежде, чем он                        приступит к исполнению следующего                                        действия.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5B6F51"/>
                </a:solidFill>
              </a:rPr>
              <a:t>РЕЗУЛЬТАТИВНОСТЬ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076" y="908720"/>
            <a:ext cx="9144000" cy="5400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i="1" dirty="0" smtClean="0">
                <a:solidFill>
                  <a:srgbClr val="C00000"/>
                </a:solidFill>
              </a:rPr>
              <a:t>Результативность </a:t>
            </a:r>
            <a:r>
              <a:rPr lang="ru-RU" sz="2400" b="1" i="1" dirty="0" smtClean="0"/>
              <a:t>(конечность)</a:t>
            </a:r>
            <a:r>
              <a:rPr lang="ru-RU" sz="2400" b="1" dirty="0" smtClean="0"/>
              <a:t> - обязательное получение результата за конечное число шагов.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Каждый шаг (и алгоритм в целом) после своего завершения дает среду, в которой все объекты однозначно определены.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Если это по каким-либо причинам невозможно, то алгоритм должен сообщать, что решение задачи не существует. </a:t>
            </a:r>
          </a:p>
        </p:txBody>
      </p:sp>
      <p:pic>
        <p:nvPicPr>
          <p:cNvPr id="29702" name="Picture 6" descr="http://im4-tub-ru.yandex.net/i?id=278099354-35-72&amp;n=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916" y="4230216"/>
            <a:ext cx="2627784" cy="2627784"/>
          </a:xfrm>
          <a:prstGeom prst="rect">
            <a:avLst/>
          </a:prstGeom>
          <a:noFill/>
        </p:spPr>
      </p:pic>
      <p:pic>
        <p:nvPicPr>
          <p:cNvPr id="1026" name="Picture 2" descr="http://www.dvedutherapy.com/wp-content/uploads/2013/02/HiRes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68099"/>
            <a:ext cx="3238924" cy="247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3923928" y="4230216"/>
            <a:ext cx="2088232" cy="2511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923928" y="4368099"/>
            <a:ext cx="2448272" cy="237326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un9-44.userapi.com/GLCCE5S5hmBJpYP1BIo7rPKDV65IKpBM-bLi7w/wsl3TS8vQ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99774"/>
            <a:ext cx="5220072" cy="325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347713" cy="1320800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5B6F51"/>
                </a:solidFill>
              </a:rPr>
              <a:t>МАССОВОСТЬ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3285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800" b="1" i="1" dirty="0" smtClean="0">
                <a:solidFill>
                  <a:srgbClr val="C00000"/>
                </a:solidFill>
              </a:rPr>
              <a:t>Массовость</a:t>
            </a:r>
            <a:r>
              <a:rPr lang="ru-RU" sz="2800" b="1" i="1" dirty="0" smtClean="0"/>
              <a:t> </a:t>
            </a:r>
            <a:r>
              <a:rPr lang="ru-RU" sz="2800" b="1" dirty="0" smtClean="0"/>
              <a:t>заключается в возможности применения алгоритма к целому классу однотипных задач, различающихся конкретными значениями исходных данных.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 smtClean="0"/>
              <a:t>При этом исходные данные могут выбираться из некоторой области, которая называется </a:t>
            </a:r>
            <a:r>
              <a:rPr lang="ru-RU" sz="2800" b="1" i="1" dirty="0" smtClean="0">
                <a:solidFill>
                  <a:srgbClr val="002060"/>
                </a:solidFill>
              </a:rPr>
              <a:t>областью применимости алгоритма. 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1061</Words>
  <Application>Microsoft Office PowerPoint</Application>
  <PresentationFormat>Экран (4:3)</PresentationFormat>
  <Paragraphs>128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Trebuchet MS</vt:lpstr>
      <vt:lpstr>Wingdings 3</vt:lpstr>
      <vt:lpstr>Аспект</vt:lpstr>
      <vt:lpstr>АЛГОРИТМ И ЕГО СВОЙСТВА</vt:lpstr>
      <vt:lpstr>ИСТОРИЯ</vt:lpstr>
      <vt:lpstr>ОПРЕДЕЛЕНИЕ АЛГОРИТМА</vt:lpstr>
      <vt:lpstr>ОПРЕДЕЛЕНИЕ АЛГОРИТМА</vt:lpstr>
      <vt:lpstr>СВОЙСТВА АЛГОРИТМА</vt:lpstr>
      <vt:lpstr>ОПРЕДЕЛЕННОСТЬ</vt:lpstr>
      <vt:lpstr>ДИСКРЕТНОСТЬ</vt:lpstr>
      <vt:lpstr>РЕЗУЛЬТАТИВНОСТЬ</vt:lpstr>
      <vt:lpstr>МАССОВОСТЬ</vt:lpstr>
      <vt:lpstr>ЗАДАНИЕ АЛГОРИТМА</vt:lpstr>
      <vt:lpstr>СПОСОБЫ ПРЕДСТАВЛЕНИЯ АЛГОРИТМОВ</vt:lpstr>
      <vt:lpstr>СПОСОБЫ ПРЕДСТАВЛЕНИЯ АЛГОРИТМОВ</vt:lpstr>
      <vt:lpstr>СПОСОБЫ ПРЕДСТАВЛЕНИЯ АЛГОРИТМОВ</vt:lpstr>
      <vt:lpstr>СПОСОБЫ ПРЕДСТАВЛЕНИЯ АЛГОРИТМОВ</vt:lpstr>
      <vt:lpstr>СТРУКТУРНОЕ ПРОГРАММИРОВАНИЕ</vt:lpstr>
      <vt:lpstr>АЛГОРИТМИЧЕСКИЕ СТРУКТУРЫ</vt:lpstr>
      <vt:lpstr>АЛГОРИТМИЧЕСКИЕ СТРУКТУРЫ СЛЕДОВАНИЕ</vt:lpstr>
      <vt:lpstr>АЛГОРИТМИЧЕСКИЕ СТРУКТУРЫ ВЕТВЛЕНИЕ</vt:lpstr>
      <vt:lpstr>АЛГОРИТМИЧЕСКИЕ СТРУКТУРЫ ЦИКЛ</vt:lpstr>
      <vt:lpstr>АЛГОРИТМИЧЕСКИЕ СТРУКТУРЫ ЦИКЛ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kumskova</dc:creator>
  <cp:lastModifiedBy>Кумскова И.А.</cp:lastModifiedBy>
  <cp:revision>100</cp:revision>
  <dcterms:created xsi:type="dcterms:W3CDTF">2013-09-04T07:27:03Z</dcterms:created>
  <dcterms:modified xsi:type="dcterms:W3CDTF">2021-09-06T09:51:10Z</dcterms:modified>
</cp:coreProperties>
</file>