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2F9"/>
    <a:srgbClr val="FEFEFF"/>
    <a:srgbClr val="89BAE2"/>
    <a:srgbClr val="B4D9EE"/>
    <a:srgbClr val="46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52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7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59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3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1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72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4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47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10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63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6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5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2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5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5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AC4C67-8676-4142-915A-FD9AC2CDF92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8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191" y="2368299"/>
            <a:ext cx="8689976" cy="2509213"/>
          </a:xfrm>
        </p:spPr>
        <p:txBody>
          <a:bodyPr/>
          <a:lstStyle/>
          <a:p>
            <a:r>
              <a:rPr lang="ru-RU" b="1" dirty="0" smtClean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НАЧАЛО РАБОТЫ В </a:t>
            </a:r>
            <a:r>
              <a:rPr lang="en-US" b="1" dirty="0" smtClean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VISUAL STUDIO</a:t>
            </a:r>
            <a:endParaRPr lang="ru-RU" b="1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3146" y="5971374"/>
            <a:ext cx="8689976" cy="1371599"/>
          </a:xfrm>
        </p:spPr>
        <p:txBody>
          <a:bodyPr/>
          <a:lstStyle/>
          <a:p>
            <a:r>
              <a:rPr lang="ru-RU" sz="2400" b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Оп5: ОСНОВЫ АЛГОРИТМИЗАЦИИ И ПРОГРАММИРОВАНИЯ</a:t>
            </a:r>
          </a:p>
          <a:p>
            <a:endParaRPr lang="ru-RU" dirty="0"/>
          </a:p>
        </p:txBody>
      </p:sp>
      <p:pic>
        <p:nvPicPr>
          <p:cNvPr id="1026" name="Picture 2" descr="https://248006.selcdn.ru/main/iblock/fb6/fb6a44cc4b12149a92628f670cbebb8a/6c2bebd374869efce047ab014799efd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44" y="0"/>
            <a:ext cx="8153156" cy="27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2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148" y="-170755"/>
            <a:ext cx="10364451" cy="1596177"/>
          </a:xfrm>
        </p:spPr>
        <p:txBody>
          <a:bodyPr>
            <a:normAutofit/>
          </a:bodyPr>
          <a:lstStyle/>
          <a:p>
            <a:r>
              <a:rPr lang="ru-RU" alt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ОБЪЕКТА</a:t>
            </a:r>
            <a:endParaRPr lang="ru-RU" sz="4400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13296" y="1280160"/>
            <a:ext cx="9846645" cy="481904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Свойства объекта</a:t>
            </a:r>
            <a:r>
              <a:rPr lang="ru-RU" altLang="ru-RU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2200" b="1" dirty="0">
                <a:latin typeface="Times New Roman" panose="02020603050405020304" pitchFamily="18" charset="0"/>
              </a:rPr>
              <a:t>- это значения, которые устанавливаются для определения его вида и поведения.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Методы объекта </a:t>
            </a:r>
            <a:r>
              <a:rPr lang="ru-RU" altLang="ru-RU" sz="2200" b="1" dirty="0">
                <a:latin typeface="Times New Roman" panose="02020603050405020304" pitchFamily="18" charset="0"/>
              </a:rPr>
              <a:t>- это программные процедуры, обеспечивающие выполнение им определенных действий.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200" b="1" dirty="0">
                <a:latin typeface="Times New Roman" panose="02020603050405020304" pitchFamily="18" charset="0"/>
              </a:rPr>
              <a:t>Важной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особенностью объекта </a:t>
            </a:r>
            <a:r>
              <a:rPr lang="ru-RU" altLang="ru-RU" sz="2200" b="1" dirty="0">
                <a:latin typeface="Times New Roman" panose="02020603050405020304" pitchFamily="18" charset="0"/>
              </a:rPr>
              <a:t>является его автономность и возможность использования в качестве библиотечного компонента языка программирования. </a:t>
            </a:r>
            <a:endParaRPr lang="ru-RU" altLang="ru-RU" sz="2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200" b="1" dirty="0" smtClean="0">
                <a:latin typeface="Times New Roman" panose="02020603050405020304" pitchFamily="18" charset="0"/>
              </a:rPr>
              <a:t>однажды </a:t>
            </a:r>
            <a:r>
              <a:rPr lang="ru-RU" altLang="ru-RU" sz="2200" b="1" dirty="0">
                <a:latin typeface="Times New Roman" panose="02020603050405020304" pitchFamily="18" charset="0"/>
              </a:rPr>
              <a:t>разработанный и отлаженный программный код может многократно применяться в различных программных модулях</a:t>
            </a:r>
            <a:r>
              <a:rPr lang="ru-RU" altLang="ru-RU" sz="2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2200" b="1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ru-RU" altLang="ru-RU" sz="22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побудить объект выполнить необходимые действия достаточно установить его свойства и вызвать соответствующий метод. </a:t>
            </a:r>
          </a:p>
          <a:p>
            <a:pPr marL="0" indent="0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59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037028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81776" y="904775"/>
            <a:ext cx="10924675" cy="55345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b="1" dirty="0">
                <a:latin typeface="Times New Roman" panose="02020603050405020304" pitchFamily="18" charset="0"/>
              </a:rPr>
              <a:t>Совокупность объектов, имеющих общий набор свойств и характеризующихся одинаковым поведением, называется </a:t>
            </a: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классом.</a:t>
            </a:r>
            <a:r>
              <a:rPr lang="ru-RU" alt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b="1" dirty="0">
                <a:latin typeface="Times New Roman" panose="02020603050405020304" pitchFamily="18" charset="0"/>
              </a:rPr>
              <a:t>Классы могут строится по иерархическому принципу, когда один класс может быть подклассом другого класса.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b="1" dirty="0">
                <a:latin typeface="Times New Roman" panose="02020603050405020304" pitchFamily="18" charset="0"/>
              </a:rPr>
              <a:t>Из определения класса следует, что каждый объект является </a:t>
            </a: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экземпляром </a:t>
            </a:r>
            <a:r>
              <a:rPr lang="ru-RU" altLang="ru-RU" b="1" dirty="0">
                <a:latin typeface="Times New Roman" panose="02020603050405020304" pitchFamily="18" charset="0"/>
              </a:rPr>
              <a:t>одного определенного класса.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b="1" dirty="0">
                <a:latin typeface="Times New Roman" panose="02020603050405020304" pitchFamily="18" charset="0"/>
              </a:rPr>
              <a:t>Для создания объектов в программе используется специальный тип данных – класс.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Класс </a:t>
            </a:r>
            <a:r>
              <a:rPr lang="ru-RU" altLang="ru-RU" b="1" i="1" dirty="0">
                <a:solidFill>
                  <a:srgbClr val="3F3E00"/>
                </a:solidFill>
                <a:latin typeface="Times New Roman" panose="02020603050405020304" pitchFamily="18" charset="0"/>
              </a:rPr>
              <a:t>–</a:t>
            </a:r>
            <a:r>
              <a:rPr lang="ru-RU" altLang="ru-RU" b="1" dirty="0">
                <a:latin typeface="Times New Roman" panose="02020603050405020304" pitchFamily="18" charset="0"/>
              </a:rPr>
              <a:t> это структурный тип данных, который включает описание полей данных, а также процедур и функций, работающих с этими полями данных.</a:t>
            </a:r>
          </a:p>
          <a:p>
            <a:pPr marL="0" indent="0">
              <a:buNone/>
            </a:pPr>
            <a:r>
              <a:rPr lang="ru-RU" altLang="ru-RU" b="1" dirty="0">
                <a:latin typeface="Times New Roman" panose="02020603050405020304" pitchFamily="18" charset="0"/>
              </a:rPr>
              <a:t>Совокупность полей определяется множеством </a:t>
            </a: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аспектов состояния </a:t>
            </a:r>
            <a:r>
              <a:rPr lang="ru-RU" altLang="ru-RU" b="1" dirty="0">
                <a:latin typeface="Times New Roman" panose="02020603050405020304" pitchFamily="18" charset="0"/>
              </a:rPr>
              <a:t>объекта с точки зрения решаемой задачи, а совокупность методов – множеством </a:t>
            </a: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аспектов поведения</a:t>
            </a:r>
            <a:r>
              <a:rPr lang="ru-RU" altLang="ru-RU" b="1" i="1" dirty="0">
                <a:latin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97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62383" y="950566"/>
            <a:ext cx="1943100" cy="939800"/>
          </a:xfrm>
          <a:prstGeom prst="rect">
            <a:avLst/>
          </a:prstGeom>
          <a:solidFill>
            <a:srgbClr val="FFE0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 dirty="0">
                <a:latin typeface="Times New Roman" panose="02020603050405020304" pitchFamily="18" charset="0"/>
              </a:rPr>
              <a:t>Состояние</a:t>
            </a:r>
          </a:p>
          <a:p>
            <a:pPr algn="ctr">
              <a:spcBef>
                <a:spcPct val="50000"/>
              </a:spcBef>
            </a:pPr>
            <a:r>
              <a:rPr lang="ru-RU" altLang="ru-RU" sz="2200" b="1" dirty="0">
                <a:latin typeface="Times New Roman" panose="02020603050405020304" pitchFamily="18" charset="0"/>
              </a:rPr>
              <a:t>Поведение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8232" y="950566"/>
            <a:ext cx="1943100" cy="939800"/>
          </a:xfrm>
          <a:prstGeom prst="rect">
            <a:avLst/>
          </a:prstGeom>
          <a:solidFill>
            <a:srgbClr val="FFE0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>
                <a:latin typeface="Times New Roman" panose="02020603050405020304" pitchFamily="18" charset="0"/>
              </a:rPr>
              <a:t>Поля</a:t>
            </a:r>
          </a:p>
          <a:p>
            <a:pPr algn="ctr">
              <a:spcBef>
                <a:spcPct val="50000"/>
              </a:spcBef>
            </a:pPr>
            <a:r>
              <a:rPr lang="ru-RU" altLang="ru-RU" sz="2200" b="1">
                <a:latin typeface="Times New Roman" panose="02020603050405020304" pitchFamily="18" charset="0"/>
              </a:rPr>
              <a:t>Методы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129538" y="142106"/>
            <a:ext cx="1943100" cy="939800"/>
          </a:xfrm>
          <a:prstGeom prst="rect">
            <a:avLst/>
          </a:prstGeom>
          <a:solidFill>
            <a:srgbClr val="EEE2C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 dirty="0">
                <a:latin typeface="Times New Roman" panose="02020603050405020304" pitchFamily="18" charset="0"/>
              </a:rPr>
              <a:t>Значения</a:t>
            </a:r>
          </a:p>
          <a:p>
            <a:pPr algn="ctr">
              <a:spcBef>
                <a:spcPct val="50000"/>
              </a:spcBef>
            </a:pPr>
            <a:r>
              <a:rPr lang="ru-RU" altLang="ru-RU" sz="2200" b="1" dirty="0">
                <a:latin typeface="Times New Roman" panose="02020603050405020304" pitchFamily="18" charset="0"/>
              </a:rPr>
              <a:t>Методы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27839" y="1745411"/>
            <a:ext cx="1943100" cy="939800"/>
          </a:xfrm>
          <a:prstGeom prst="rect">
            <a:avLst/>
          </a:prstGeom>
          <a:solidFill>
            <a:srgbClr val="EEE2C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>
                <a:latin typeface="Times New Roman" panose="02020603050405020304" pitchFamily="18" charset="0"/>
              </a:rPr>
              <a:t>Значения</a:t>
            </a:r>
          </a:p>
          <a:p>
            <a:pPr algn="ctr">
              <a:spcBef>
                <a:spcPct val="50000"/>
              </a:spcBef>
            </a:pPr>
            <a:r>
              <a:rPr lang="ru-RU" altLang="ru-RU" sz="2200" b="1">
                <a:latin typeface="Times New Roman" panose="02020603050405020304" pitchFamily="18" charset="0"/>
              </a:rPr>
              <a:t>Методы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059352" y="1154206"/>
            <a:ext cx="1368425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059352" y="1712123"/>
            <a:ext cx="1368425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6950567" y="553687"/>
            <a:ext cx="1028776" cy="52821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029349" y="1752012"/>
            <a:ext cx="949994" cy="516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276427" y="253274"/>
            <a:ext cx="221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</a:rPr>
              <a:t>Объект абстракция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118844" y="245293"/>
            <a:ext cx="795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</a:rPr>
              <a:t>Класс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365631" y="1237110"/>
            <a:ext cx="2309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</a:rPr>
              <a:t>Объект- переменная</a:t>
            </a:r>
          </a:p>
        </p:txBody>
      </p:sp>
      <p:sp>
        <p:nvSpPr>
          <p:cNvPr id="21" name="Куб 20"/>
          <p:cNvSpPr/>
          <p:nvPr/>
        </p:nvSpPr>
        <p:spPr>
          <a:xfrm rot="10800000">
            <a:off x="4940528" y="2446607"/>
            <a:ext cx="1375280" cy="1626670"/>
          </a:xfrm>
          <a:prstGeom prst="cube">
            <a:avLst>
              <a:gd name="adj" fmla="val 14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уб 22"/>
          <p:cNvSpPr/>
          <p:nvPr/>
        </p:nvSpPr>
        <p:spPr>
          <a:xfrm rot="10800000">
            <a:off x="1203361" y="3423391"/>
            <a:ext cx="1375280" cy="1626670"/>
          </a:xfrm>
          <a:prstGeom prst="cube">
            <a:avLst>
              <a:gd name="adj" fmla="val 14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Куб 23"/>
          <p:cNvSpPr/>
          <p:nvPr/>
        </p:nvSpPr>
        <p:spPr>
          <a:xfrm rot="10800000">
            <a:off x="8541476" y="3551721"/>
            <a:ext cx="1375280" cy="1626670"/>
          </a:xfrm>
          <a:prstGeom prst="cube">
            <a:avLst>
              <a:gd name="adj" fmla="val 14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уб 24"/>
          <p:cNvSpPr/>
          <p:nvPr/>
        </p:nvSpPr>
        <p:spPr>
          <a:xfrm rot="10800000">
            <a:off x="4678232" y="5178391"/>
            <a:ext cx="1375280" cy="1626670"/>
          </a:xfrm>
          <a:prstGeom prst="cube">
            <a:avLst>
              <a:gd name="adj" fmla="val 14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Выноска-облако 25"/>
          <p:cNvSpPr/>
          <p:nvPr/>
        </p:nvSpPr>
        <p:spPr>
          <a:xfrm>
            <a:off x="2666036" y="2896817"/>
            <a:ext cx="2041101" cy="526574"/>
          </a:xfrm>
          <a:prstGeom prst="cloudCallout">
            <a:avLst>
              <a:gd name="adj1" fmla="val -45129"/>
              <a:gd name="adj2" fmla="val 10711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</a:t>
            </a:r>
            <a:endParaRPr lang="ru-RU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Выноска-облако 27"/>
          <p:cNvSpPr/>
          <p:nvPr/>
        </p:nvSpPr>
        <p:spPr>
          <a:xfrm>
            <a:off x="6598840" y="2989775"/>
            <a:ext cx="2099701" cy="625642"/>
          </a:xfrm>
          <a:prstGeom prst="cloudCallout">
            <a:avLst>
              <a:gd name="adj1" fmla="val -57964"/>
              <a:gd name="adj2" fmla="val -636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</a:t>
            </a:r>
            <a:endParaRPr lang="ru-RU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Выноска-облако 28"/>
          <p:cNvSpPr/>
          <p:nvPr/>
        </p:nvSpPr>
        <p:spPr>
          <a:xfrm>
            <a:off x="6418681" y="5023441"/>
            <a:ext cx="2099701" cy="625642"/>
          </a:xfrm>
          <a:prstGeom prst="cloudCallout">
            <a:avLst>
              <a:gd name="adj1" fmla="val -59696"/>
              <a:gd name="adj2" fmla="val 8866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</a:t>
            </a:r>
            <a:endParaRPr lang="ru-RU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Выноска-облако 29"/>
          <p:cNvSpPr/>
          <p:nvPr/>
        </p:nvSpPr>
        <p:spPr>
          <a:xfrm>
            <a:off x="1996870" y="5178391"/>
            <a:ext cx="2099701" cy="625642"/>
          </a:xfrm>
          <a:prstGeom prst="cloudCallout">
            <a:avLst>
              <a:gd name="adj1" fmla="val 71308"/>
              <a:gd name="adj2" fmla="val 886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</a:t>
            </a:r>
            <a:endParaRPr lang="ru-RU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Куб 26"/>
          <p:cNvSpPr/>
          <p:nvPr/>
        </p:nvSpPr>
        <p:spPr>
          <a:xfrm rot="10800000">
            <a:off x="1446068" y="4236726"/>
            <a:ext cx="1132573" cy="579125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уб 31"/>
          <p:cNvSpPr/>
          <p:nvPr/>
        </p:nvSpPr>
        <p:spPr>
          <a:xfrm rot="10800000">
            <a:off x="5183235" y="3274802"/>
            <a:ext cx="1132573" cy="579125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Куб 32"/>
          <p:cNvSpPr/>
          <p:nvPr/>
        </p:nvSpPr>
        <p:spPr>
          <a:xfrm rot="10800000">
            <a:off x="8784183" y="4365056"/>
            <a:ext cx="1132573" cy="579125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Куб 33"/>
          <p:cNvSpPr/>
          <p:nvPr/>
        </p:nvSpPr>
        <p:spPr>
          <a:xfrm rot="10800000">
            <a:off x="4920939" y="5991726"/>
            <a:ext cx="1132573" cy="579125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608760" y="4236726"/>
            <a:ext cx="9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65871" y="3302596"/>
            <a:ext cx="9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946875" y="4387703"/>
            <a:ext cx="9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83631" y="5991726"/>
            <a:ext cx="9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42" name="Блок-схема: магнитный диск 41"/>
          <p:cNvSpPr/>
          <p:nvPr/>
        </p:nvSpPr>
        <p:spPr>
          <a:xfrm>
            <a:off x="1446068" y="3723345"/>
            <a:ext cx="1132573" cy="34993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51944" y="3746893"/>
            <a:ext cx="112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значения</a:t>
            </a:r>
            <a:endParaRPr lang="ru-RU" b="1" dirty="0"/>
          </a:p>
        </p:txBody>
      </p:sp>
      <p:sp>
        <p:nvSpPr>
          <p:cNvPr id="50" name="Блок-схема: магнитный диск 49"/>
          <p:cNvSpPr/>
          <p:nvPr/>
        </p:nvSpPr>
        <p:spPr>
          <a:xfrm>
            <a:off x="5183235" y="2705517"/>
            <a:ext cx="1132573" cy="34993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магнитный диск 50"/>
          <p:cNvSpPr/>
          <p:nvPr/>
        </p:nvSpPr>
        <p:spPr>
          <a:xfrm>
            <a:off x="8752510" y="3779482"/>
            <a:ext cx="1132573" cy="34993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магнитный диск 51"/>
          <p:cNvSpPr/>
          <p:nvPr/>
        </p:nvSpPr>
        <p:spPr>
          <a:xfrm>
            <a:off x="4913319" y="5460225"/>
            <a:ext cx="1132573" cy="34993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223424" y="2727933"/>
            <a:ext cx="112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значения</a:t>
            </a:r>
            <a:endParaRPr lang="ru-R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3164" y="5464417"/>
            <a:ext cx="112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значения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802282" y="3784915"/>
            <a:ext cx="112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значения</a:t>
            </a:r>
            <a:endParaRPr lang="ru-RU" b="1" dirty="0"/>
          </a:p>
        </p:txBody>
      </p:sp>
      <p:sp>
        <p:nvSpPr>
          <p:cNvPr id="55" name="Выноска-облако 54"/>
          <p:cNvSpPr/>
          <p:nvPr/>
        </p:nvSpPr>
        <p:spPr>
          <a:xfrm>
            <a:off x="4344709" y="4281958"/>
            <a:ext cx="2099701" cy="625642"/>
          </a:xfrm>
          <a:prstGeom prst="cloudCallout">
            <a:avLst>
              <a:gd name="adj1" fmla="val -125857"/>
              <a:gd name="adj2" fmla="val -3921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</a:t>
            </a:r>
            <a:endParaRPr lang="ru-RU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Стрелка вправо 55"/>
          <p:cNvSpPr/>
          <p:nvPr/>
        </p:nvSpPr>
        <p:spPr>
          <a:xfrm>
            <a:off x="4427777" y="3037821"/>
            <a:ext cx="476968" cy="18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57"/>
          <p:cNvSpPr/>
          <p:nvPr/>
        </p:nvSpPr>
        <p:spPr>
          <a:xfrm>
            <a:off x="6854260" y="4395837"/>
            <a:ext cx="1356218" cy="22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право 58"/>
          <p:cNvSpPr/>
          <p:nvPr/>
        </p:nvSpPr>
        <p:spPr>
          <a:xfrm rot="1771494">
            <a:off x="8229167" y="3295989"/>
            <a:ext cx="515793" cy="218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право 59"/>
          <p:cNvSpPr/>
          <p:nvPr/>
        </p:nvSpPr>
        <p:spPr>
          <a:xfrm rot="20276964">
            <a:off x="7979343" y="5011024"/>
            <a:ext cx="476968" cy="18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право 60"/>
          <p:cNvSpPr/>
          <p:nvPr/>
        </p:nvSpPr>
        <p:spPr>
          <a:xfrm rot="12327480">
            <a:off x="2171634" y="5121316"/>
            <a:ext cx="476968" cy="18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34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127" y="0"/>
            <a:ext cx="10364451" cy="965675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20395" y="965675"/>
            <a:ext cx="11303447" cy="5815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Пример: </a:t>
            </a:r>
            <a:r>
              <a:rPr lang="ru-RU" altLang="ru-RU" b="1" i="1" dirty="0">
                <a:latin typeface="+mj-lt"/>
              </a:rPr>
              <a:t>разработать класс, переменные которого используются для изображения на экране прямоугольника заданного цвета и размера.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endParaRPr lang="ru-RU" altLang="ru-RU" b="1" i="1" dirty="0" smtClean="0">
              <a:latin typeface="+mj-lt"/>
            </a:endParaRPr>
          </a:p>
          <a:p>
            <a:pPr>
              <a:spcBef>
                <a:spcPts val="1800"/>
              </a:spcBef>
            </a:pPr>
            <a:r>
              <a:rPr lang="ru-RU" altLang="ru-RU" b="1" i="1" dirty="0" smtClean="0">
                <a:latin typeface="+mj-lt"/>
              </a:rPr>
              <a:t>Проектируемый </a:t>
            </a:r>
            <a:r>
              <a:rPr lang="ru-RU" altLang="ru-RU" b="1" i="1" dirty="0">
                <a:latin typeface="+mj-lt"/>
              </a:rPr>
              <a:t>класс должен содержать поля для сохранения                                   параметров окна.</a:t>
            </a:r>
          </a:p>
          <a:p>
            <a:r>
              <a:rPr lang="ru-RU" altLang="ru-RU" b="1" i="1" dirty="0">
                <a:latin typeface="+mj-lt"/>
              </a:rPr>
              <a:t>Единственное сообщение, обрабатываемое объектом – «нарисовать окно» </a:t>
            </a:r>
            <a:r>
              <a:rPr lang="ru-RU" altLang="ru-RU" b="1" i="1" dirty="0">
                <a:latin typeface="+mj-lt"/>
                <a:sym typeface="Symbol" panose="05050102010706020507" pitchFamily="18" charset="2"/>
              </a:rPr>
              <a:t></a:t>
            </a:r>
            <a:r>
              <a:rPr lang="ru-RU" altLang="ru-RU" b="1" i="1" dirty="0">
                <a:latin typeface="+mj-lt"/>
              </a:rPr>
              <a:t> в описании класса должен быть метод, реализующий процесс рисования окна.</a:t>
            </a:r>
          </a:p>
          <a:p>
            <a:r>
              <a:rPr lang="ru-RU" altLang="ru-RU" b="1" i="1" dirty="0">
                <a:latin typeface="+mj-lt"/>
              </a:rPr>
              <a:t>Поля объекта инициализируются при создании переменной- объекта при получении сообщения инициализации </a:t>
            </a:r>
            <a:r>
              <a:rPr lang="ru-RU" altLang="ru-RU" b="1" i="1" dirty="0">
                <a:latin typeface="+mj-lt"/>
                <a:sym typeface="Symbol" panose="05050102010706020507" pitchFamily="18" charset="2"/>
              </a:rPr>
              <a:t> класс должен содержать метод инициализации.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5369" y="2314286"/>
            <a:ext cx="2382260" cy="1154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ЦВЕТ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6127" y="1788631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 dirty="0">
                <a:latin typeface="Times New Roman" panose="02020603050405020304" pitchFamily="18" charset="0"/>
              </a:rPr>
              <a:t>А(х1,у1)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427629" y="3252931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 dirty="0">
                <a:latin typeface="Times New Roman" panose="02020603050405020304" pitchFamily="18" charset="0"/>
              </a:rPr>
              <a:t>А(х2,у2)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69345" y="1788631"/>
            <a:ext cx="712265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 Окно:</a:t>
            </a:r>
          </a:p>
          <a:p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поля Х1,Х2,У1,У2, </a:t>
            </a:r>
            <a:r>
              <a:rPr lang="en-US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Color</a:t>
            </a:r>
          </a:p>
          <a:p>
            <a:r>
              <a:rPr lang="en-US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</a:t>
            </a:r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Инициализировать(Х1,Х2,У1,У2, </a:t>
            </a:r>
            <a:r>
              <a:rPr lang="en-US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Color</a:t>
            </a:r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метод Изобразить</a:t>
            </a:r>
          </a:p>
          <a:p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Конец описания</a:t>
            </a:r>
          </a:p>
        </p:txBody>
      </p:sp>
    </p:spTree>
    <p:extLst>
      <p:ext uri="{BB962C8B-B14F-4D97-AF65-F5344CB8AC3E}">
        <p14:creationId xmlns:p14="http://schemas.microsoft.com/office/powerpoint/2010/main" val="279376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86317" y="770562"/>
            <a:ext cx="10962527" cy="60874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</a:rPr>
              <a:t>Воздействие на объект выполняется посредством изменения его полей или вызова его методов. Доступ к полям и методам объекта осуществляется с указанием имени объекта:</a:t>
            </a:r>
          </a:p>
          <a:p>
            <a:pPr marL="1254125">
              <a:lnSpc>
                <a:spcPct val="80000"/>
              </a:lnSpc>
              <a:buNone/>
            </a:pPr>
            <a:r>
              <a:rPr lang="ru-RU" altLang="ru-RU" b="1" i="1" dirty="0">
                <a:solidFill>
                  <a:srgbClr val="3F3E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имя объекта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.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имя поля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endParaRPr lang="ru-RU" altLang="ru-RU" b="1" i="1" dirty="0">
              <a:solidFill>
                <a:srgbClr val="002060"/>
              </a:solidFill>
              <a:latin typeface="+mj-lt"/>
            </a:endParaRPr>
          </a:p>
          <a:p>
            <a:pPr marL="1254125">
              <a:lnSpc>
                <a:spcPct val="80000"/>
              </a:lnSpc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     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имя объекта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.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имя метода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endParaRPr lang="ru-RU" altLang="ru-RU" b="1" i="1" dirty="0">
              <a:solidFill>
                <a:srgbClr val="002060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altLang="ru-RU" sz="1800" b="1" i="1" dirty="0">
                <a:latin typeface="Times New Roman" panose="02020603050405020304" pitchFamily="18" charset="0"/>
              </a:rPr>
              <a:t>Все методы объекта обязательно имеют доступ ко всем полям своего объекта. Это достигается через неявную передачу в метод специального параметра – адреса области данных конкретного объекта (</a:t>
            </a:r>
            <a:r>
              <a:rPr lang="en-US" altLang="ru-RU" sz="1800" b="1" i="1" dirty="0">
                <a:latin typeface="Tw Cen MT" panose="020B0602020104020603" pitchFamily="34" charset="0"/>
              </a:rPr>
              <a:t>Self</a:t>
            </a:r>
            <a:r>
              <a:rPr lang="ru-RU" altLang="ru-RU" sz="1800" b="1" i="1" dirty="0">
                <a:latin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</a:rPr>
              <a:t>Для ограничения доступа к полям и методам объекта в описании класса выделяют два раздела: интерфейс и реализацию класса: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Класс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имя класса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endParaRPr lang="ru-RU" altLang="ru-RU" b="1" i="1" dirty="0">
              <a:solidFill>
                <a:srgbClr val="002060"/>
              </a:solidFill>
              <a:latin typeface="+mj-lt"/>
            </a:endParaRP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интерфейс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      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объявление полей и методов класса, 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          к которым возможно обращение извне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endParaRPr lang="ru-RU" altLang="ru-RU" b="1" i="1" dirty="0">
              <a:solidFill>
                <a:srgbClr val="002060"/>
              </a:solidFill>
              <a:latin typeface="+mj-lt"/>
            </a:endParaRP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реализация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     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объявление полей и методов класса, 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          к которым невозможно обращение извне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Конец описания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891784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2191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97312" y="4212404"/>
            <a:ext cx="5928189" cy="2393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60288" y="1027416"/>
            <a:ext cx="10517312" cy="4763783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</a:rPr>
              <a:t>Наличие интерфейса обеспечивает уменьшение возможности «разрушения» объекта извне. При этом сокрытие особенностей реализации упрощает внесение изменений в реализацию класса, как в процессе отладки, так и при модификации программы.</a:t>
            </a:r>
          </a:p>
          <a:p>
            <a:pPr marL="0" indent="0" algn="just"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</a:rPr>
              <a:t>Класс определяет существование глобальной области данных внутри объекта, доступной методам объекта, но с другой стороны, доступ к объекту регламентируется и должен выполняться через специальный интерфейс.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737672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  <a:endParaRPr lang="ru-RU" sz="4400" dirty="0"/>
          </a:p>
        </p:txBody>
      </p:sp>
      <p:cxnSp>
        <p:nvCxnSpPr>
          <p:cNvPr id="8" name="Прямая соединительная линия 7"/>
          <p:cNvCxnSpPr>
            <a:stCxn id="6" idx="0"/>
            <a:endCxn id="6" idx="2"/>
          </p:cNvCxnSpPr>
          <p:nvPr/>
        </p:nvCxnSpPr>
        <p:spPr>
          <a:xfrm>
            <a:off x="5861407" y="4212404"/>
            <a:ext cx="0" cy="239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97250" y="429459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3946" y="4294597"/>
            <a:ext cx="16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3495" y="5742922"/>
            <a:ext cx="119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0192" y="5723141"/>
            <a:ext cx="119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790321" y="4962035"/>
            <a:ext cx="4174153" cy="6990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70554" y="5127095"/>
            <a:ext cx="82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ПОЛЯ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9237" y="5127095"/>
            <a:ext cx="82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ПОЛЯ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462890" y="5409343"/>
            <a:ext cx="330005" cy="282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4475626" y="5310050"/>
            <a:ext cx="1743183" cy="39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6929919" y="5452698"/>
            <a:ext cx="328060" cy="330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5296843" y="5327150"/>
            <a:ext cx="1940960" cy="47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602769" y="5127095"/>
            <a:ext cx="1202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602769" y="5452698"/>
            <a:ext cx="1202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602769" y="5762816"/>
            <a:ext cx="1202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4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thumbs.dreamstime.com/b/%D1%81%D0%BC%D0%B5%D1%88%D0%BD%D0%B0%D1%8F-%D1%80%D0%B0%D0%B7%D1%80%D1%83%D1%88%D0%B0%D1%8F-%D1%82%D0%B5%D0%BB%D0%B5%D0%B6%D0%BA%D0%B0-%D1%88%D0%B0%D1%80%D0%B8%D0%BA%D0%B0-%D1%81-%D0%B3%D0%BB%D0%B0%D0%B7%D0%B0%D0%BC%D0%B8-1134544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26725"/>
            <a:ext cx="2452643" cy="2694842"/>
          </a:xfrm>
          <a:prstGeom prst="rect">
            <a:avLst/>
          </a:prstGeom>
          <a:solidFill>
            <a:srgbClr val="89BAE2"/>
          </a:solidFill>
        </p:spPr>
      </p:pic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21293" y="1042588"/>
            <a:ext cx="11006984" cy="552058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altLang="ru-RU" sz="1800" b="1" dirty="0">
                <a:latin typeface="Times New Roman" panose="02020603050405020304" pitchFamily="18" charset="0"/>
              </a:rPr>
              <a:t>Как и любая переменная программы, объект должен быть создан (размещен в памяти) и уничтожен (удален из памяти).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altLang="ru-RU" sz="1800" b="1" dirty="0" smtClean="0">
                <a:latin typeface="Times New Roman" panose="02020603050405020304" pitchFamily="18" charset="0"/>
              </a:rPr>
              <a:t>Операция </a:t>
            </a:r>
            <a:r>
              <a:rPr lang="ru-RU" altLang="ru-RU" sz="1800" b="1" dirty="0">
                <a:latin typeface="Times New Roman" panose="02020603050405020304" pitchFamily="18" charset="0"/>
              </a:rPr>
              <a:t>создания и инициализации полей </a:t>
            </a:r>
            <a:r>
              <a:rPr lang="ru-RU" altLang="ru-RU" sz="1800" b="1" dirty="0" smtClean="0">
                <a:latin typeface="Times New Roman" panose="02020603050405020304" pitchFamily="18" charset="0"/>
              </a:rPr>
              <a:t>объекта  называется </a:t>
            </a:r>
            <a:r>
              <a:rPr lang="ru-RU" altLang="ru-RU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конструированием</a:t>
            </a:r>
            <a:r>
              <a:rPr lang="ru-RU" altLang="ru-RU" sz="1800" b="1" dirty="0">
                <a:latin typeface="Times New Roman" panose="02020603050405020304" pitchFamily="18" charset="0"/>
              </a:rPr>
              <a:t>, а </a:t>
            </a:r>
            <a:r>
              <a:rPr lang="ru-RU" altLang="ru-RU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соответствующий метод </a:t>
            </a:r>
            <a:r>
              <a:rPr lang="ru-RU" altLang="ru-RU" sz="1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altLang="ru-RU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конструктором</a:t>
            </a:r>
            <a:r>
              <a:rPr lang="ru-RU" altLang="ru-RU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b="1" dirty="0">
                <a:latin typeface="Times New Roman" panose="02020603050405020304" pitchFamily="18" charset="0"/>
              </a:rPr>
              <a:t>Конструктор вызывается каждый раз, когда создается </a:t>
            </a:r>
            <a:r>
              <a:rPr lang="ru-RU" sz="1800" b="1" dirty="0" smtClean="0">
                <a:latin typeface="Times New Roman" panose="02020603050405020304" pitchFamily="18" charset="0"/>
              </a:rPr>
              <a:t>новый                         </a:t>
            </a:r>
            <a:r>
              <a:rPr lang="ru-RU" sz="1800" b="1" dirty="0">
                <a:latin typeface="Times New Roman" panose="02020603050405020304" pitchFamily="18" charset="0"/>
              </a:rPr>
              <a:t>экземпляр класса. </a:t>
            </a:r>
            <a:endParaRPr lang="ru-RU" altLang="ru-RU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97485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altLang="ru-RU" sz="1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Операция </a:t>
            </a:r>
            <a:r>
              <a:rPr lang="ru-RU" altLang="ru-RU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уничтожения объекта </a:t>
            </a:r>
            <a:r>
              <a:rPr lang="ru-RU" altLang="ru-RU" sz="1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называется                              </a:t>
            </a:r>
            <a:r>
              <a:rPr lang="ru-RU" altLang="ru-RU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деструкцией</a:t>
            </a:r>
            <a:r>
              <a:rPr lang="ru-RU" altLang="ru-RU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altLang="ru-RU" sz="1800" b="1" dirty="0">
                <a:latin typeface="Times New Roman" panose="02020603050405020304" pitchFamily="18" charset="0"/>
              </a:rPr>
              <a:t>а </a:t>
            </a:r>
            <a:r>
              <a:rPr lang="ru-RU" altLang="ru-RU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соответствующий метод – </a:t>
            </a:r>
            <a:r>
              <a:rPr lang="ru-RU" altLang="ru-RU" sz="1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</a:t>
            </a:r>
            <a:r>
              <a:rPr lang="ru-RU" alt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деструктором</a:t>
            </a:r>
            <a:r>
              <a:rPr lang="ru-RU" alt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1974850" indent="0">
              <a:lnSpc>
                <a:spcPct val="110000"/>
              </a:lnSpc>
              <a:buNone/>
            </a:pPr>
            <a:r>
              <a:rPr lang="ru-RU" altLang="ru-RU" sz="1800" b="1" dirty="0" smtClean="0">
                <a:latin typeface="Times New Roman" panose="02020603050405020304" pitchFamily="18" charset="0"/>
              </a:rPr>
              <a:t>Создание </a:t>
            </a:r>
            <a:r>
              <a:rPr lang="ru-RU" altLang="ru-RU" sz="1800" b="1" dirty="0">
                <a:latin typeface="Times New Roman" panose="02020603050405020304" pitchFamily="18" charset="0"/>
              </a:rPr>
              <a:t>и уничтожение объектов выполняется статически и динамически.</a:t>
            </a:r>
          </a:p>
          <a:p>
            <a:pPr marL="1974850" indent="0">
              <a:lnSpc>
                <a:spcPct val="110000"/>
              </a:lnSpc>
              <a:buNone/>
            </a:pPr>
            <a:r>
              <a:rPr lang="ru-RU" altLang="ru-RU" sz="1700" b="1" dirty="0">
                <a:latin typeface="Times New Roman" panose="02020603050405020304" pitchFamily="18" charset="0"/>
              </a:rPr>
              <a:t>Статическое создание объектов выполняется в процессе компиляции программы, а статическое уничтожение – при завершении программы. </a:t>
            </a:r>
          </a:p>
          <a:p>
            <a:pPr marL="1974850" indent="0">
              <a:lnSpc>
                <a:spcPct val="110000"/>
              </a:lnSpc>
              <a:buNone/>
            </a:pPr>
            <a:r>
              <a:rPr lang="ru-RU" altLang="ru-RU" sz="1700" b="1" dirty="0">
                <a:latin typeface="Times New Roman" panose="02020603050405020304" pitchFamily="18" charset="0"/>
              </a:rPr>
              <a:t>Динамическое создание и уничтожение объектов выполняется в процессе работы программы специальными командами.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3775" y="11765"/>
            <a:ext cx="10364451" cy="936818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  <a:endParaRPr lang="ru-RU" sz="4400" dirty="0"/>
          </a:p>
        </p:txBody>
      </p:sp>
      <p:pic>
        <p:nvPicPr>
          <p:cNvPr id="1026" name="Picture 2" descr="https://im0-tub-ru.yandex.net/i?id=61b027f675125282fd121122de144c73&amp;n=1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76" y="1811710"/>
            <a:ext cx="2486824" cy="2486825"/>
          </a:xfrm>
          <a:prstGeom prst="rect">
            <a:avLst/>
          </a:prstGeom>
          <a:solidFill>
            <a:srgbClr val="89BAE2"/>
          </a:solidFill>
        </p:spPr>
      </p:pic>
    </p:spTree>
    <p:extLst>
      <p:ext uri="{BB962C8B-B14F-4D97-AF65-F5344CB8AC3E}">
        <p14:creationId xmlns:p14="http://schemas.microsoft.com/office/powerpoint/2010/main" val="328667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419" y="165590"/>
            <a:ext cx="10364451" cy="894089"/>
          </a:xfrm>
        </p:spPr>
        <p:txBody>
          <a:bodyPr>
            <a:normAutofit/>
          </a:bodyPr>
          <a:lstStyle/>
          <a:p>
            <a:r>
              <a:rPr lang="ru-RU" altLang="ru-RU" sz="4400" b="1" spc="250" dirty="0" smtClean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 ООП</a:t>
            </a:r>
            <a:endParaRPr lang="ru-RU" sz="4400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8"/>
          <p:cNvSpPr>
            <a:spLocks/>
          </p:cNvSpPr>
          <p:nvPr/>
        </p:nvSpPr>
        <p:spPr bwMode="auto">
          <a:xfrm>
            <a:off x="6070424" y="1330229"/>
            <a:ext cx="5832817" cy="1518614"/>
          </a:xfrm>
          <a:prstGeom prst="borderCallout1">
            <a:avLst>
              <a:gd name="adj1" fmla="val 105556"/>
              <a:gd name="adj2" fmla="val 97519"/>
              <a:gd name="adj3" fmla="val 104993"/>
              <a:gd name="adj4" fmla="val -3240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/>
              <a:t>Концепция сокрытия  информации об объекте: объединение в целое данных и </a:t>
            </a:r>
            <a:r>
              <a:rPr lang="ru-RU" altLang="ru-RU" b="1" dirty="0" smtClean="0"/>
              <a:t>методов </a:t>
            </a:r>
            <a:r>
              <a:rPr lang="ru-RU" altLang="ru-RU" b="1" dirty="0"/>
              <a:t>их обработки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492281" y="2118412"/>
            <a:ext cx="3024188" cy="6477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/>
              <a:t>Инкапсуляция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92281" y="4042143"/>
            <a:ext cx="3024187" cy="6477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/>
              <a:t>Наследование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6070425" y="3301796"/>
            <a:ext cx="5832817" cy="1518614"/>
          </a:xfrm>
          <a:prstGeom prst="borderCallout1">
            <a:avLst>
              <a:gd name="adj1" fmla="val 103792"/>
              <a:gd name="adj2" fmla="val 97731"/>
              <a:gd name="adj3" fmla="val 103229"/>
              <a:gd name="adj4" fmla="val -32518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/>
              <a:t>Соотношение между классами, находящимися в некоторой определенной иерархии, при которой один класс моделирует поведение и свойства другого класса, добавляя свою специфику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492281" y="5940236"/>
            <a:ext cx="3024188" cy="6477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/>
              <a:t>Полиморфизм</a:t>
            </a:r>
          </a:p>
        </p:txBody>
      </p:sp>
      <p:sp>
        <p:nvSpPr>
          <p:cNvPr id="9" name="AutoShape 10"/>
          <p:cNvSpPr>
            <a:spLocks/>
          </p:cNvSpPr>
          <p:nvPr/>
        </p:nvSpPr>
        <p:spPr bwMode="auto">
          <a:xfrm>
            <a:off x="6070424" y="5201351"/>
            <a:ext cx="5818575" cy="1518614"/>
          </a:xfrm>
          <a:prstGeom prst="borderCallout1">
            <a:avLst>
              <a:gd name="adj1" fmla="val 104815"/>
              <a:gd name="adj2" fmla="val 97556"/>
              <a:gd name="adj3" fmla="val 101439"/>
              <a:gd name="adj4" fmla="val -30543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/>
              <a:t>Возможность единообразного обращения (посылки объектам одноименных сообщений) при сохранении уникального поведения объектов</a:t>
            </a:r>
          </a:p>
        </p:txBody>
      </p:sp>
      <p:pic>
        <p:nvPicPr>
          <p:cNvPr id="2050" name="Picture 2" descr="https://luckymummy.ru/uploads/posts/2019-06/1560938132_pills_png16534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5" y="1254133"/>
            <a:ext cx="1722923" cy="1621702"/>
          </a:xfrm>
          <a:prstGeom prst="rect">
            <a:avLst/>
          </a:prstGeom>
          <a:solidFill>
            <a:srgbClr val="DEF2F9"/>
          </a:solidFill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" y="3068462"/>
            <a:ext cx="2321988" cy="17192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948057"/>
            <a:ext cx="2319689" cy="19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5" y="1866578"/>
            <a:ext cx="10363826" cy="3424107"/>
          </a:xfrm>
        </p:spPr>
        <p:txBody>
          <a:bodyPr/>
          <a:lstStyle/>
          <a:p>
            <a:pPr>
              <a:buNone/>
            </a:pPr>
            <a: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«Господа программисты,</a:t>
            </a:r>
            <a:b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теперь Вам не надо изобретать свой велосипед!</a:t>
            </a:r>
            <a:b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 наследуйте </a:t>
            </a:r>
            <a:r>
              <a:rPr lang="ru-RU" altLang="ru-RU" sz="22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наш.»</a:t>
            </a:r>
            <a:endParaRPr lang="ru-RU" altLang="ru-RU" sz="22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</a:t>
            </a:r>
            <a: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(Из рекламного буклета фирмы </a:t>
            </a:r>
            <a:r>
              <a:rPr lang="ru-RU" altLang="ru-RU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Borland</a:t>
            </a:r>
            <a: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ru-RU" altLang="ru-RU" dirty="0"/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13775" y="156504"/>
            <a:ext cx="10364451" cy="1596177"/>
          </a:xfrm>
        </p:spPr>
        <p:txBody>
          <a:bodyPr>
            <a:normAutofit/>
          </a:bodyPr>
          <a:lstStyle/>
          <a:p>
            <a:r>
              <a:rPr lang="ru-RU" altLang="ru-RU" sz="4400" b="1" spc="250" dirty="0" smtClean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 ООП</a:t>
            </a:r>
            <a:endParaRPr lang="ru-RU" sz="4400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4029075"/>
            <a:ext cx="7458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2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951" y="0"/>
            <a:ext cx="10364451" cy="1596177"/>
          </a:xfrm>
        </p:spPr>
        <p:txBody>
          <a:bodyPr>
            <a:normAutofit/>
          </a:bodyPr>
          <a:lstStyle/>
          <a:p>
            <a:r>
              <a:rPr lang="ru-RU" sz="4400" b="1" spc="250" dirty="0" smtClean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ИСТОРИЯ</a:t>
            </a:r>
            <a:endParaRPr lang="ru-RU" sz="4400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22049" y="1213504"/>
            <a:ext cx="10084037" cy="52466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ru-RU" sz="2400" b="1" dirty="0" smtClean="0"/>
              <a:t>Знак </a:t>
            </a:r>
            <a:r>
              <a:rPr lang="ru-RU" sz="2400" b="1" dirty="0"/>
              <a:t>«#» (в музыкальной нотации читается как «диез») означает повышение высоты звука на полтона. </a:t>
            </a:r>
            <a:endParaRPr lang="ru-RU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ru-RU" sz="2400" b="1" dirty="0" smtClean="0"/>
              <a:t>название </a:t>
            </a:r>
            <a:r>
              <a:rPr lang="ru-RU" sz="2400" b="1" dirty="0"/>
              <a:t>«C#» получается путём следующей «эволюционной цепочки»: C → C++ → C++++(C#), </a:t>
            </a:r>
            <a:r>
              <a:rPr lang="ru-RU" sz="2400" b="1" dirty="0" err="1" smtClean="0"/>
              <a:t>т.К.</a:t>
            </a:r>
            <a:r>
              <a:rPr lang="ru-RU" sz="2400" b="1" dirty="0" smtClean="0"/>
              <a:t> </a:t>
            </a:r>
            <a:r>
              <a:rPr lang="ru-RU" sz="2400" b="1" dirty="0"/>
              <a:t>символ «#» можно составить из 4-х знаков </a:t>
            </a:r>
            <a:r>
              <a:rPr lang="ru-RU" sz="2400" b="1" dirty="0" smtClean="0"/>
              <a:t>«+».</a:t>
            </a:r>
          </a:p>
          <a:p>
            <a:pPr marL="0" indent="0">
              <a:buNone/>
            </a:pPr>
            <a:r>
              <a:rPr lang="ru-RU" sz="2400" b="1" dirty="0"/>
              <a:t>Язык программирования С# был разработан в 1993—2001 годах группой инженеров компании </a:t>
            </a:r>
            <a:r>
              <a:rPr lang="ru-RU" sz="2400" b="1" dirty="0" err="1"/>
              <a:t>Microsoft</a:t>
            </a:r>
            <a:r>
              <a:rPr lang="ru-RU" sz="2400" b="1" dirty="0"/>
              <a:t> под руководством Андерса </a:t>
            </a:r>
            <a:r>
              <a:rPr lang="ru-RU" sz="2400" b="1" dirty="0" err="1"/>
              <a:t>Хейлсберга</a:t>
            </a:r>
            <a:r>
              <a:rPr lang="ru-RU" sz="2400" b="1" dirty="0"/>
              <a:t> и Скотта </a:t>
            </a:r>
            <a:r>
              <a:rPr lang="ru-RU" sz="2400" b="1" dirty="0" err="1"/>
              <a:t>Вильтаумота</a:t>
            </a:r>
            <a:r>
              <a:rPr lang="ru-RU" sz="2400" b="1" dirty="0"/>
              <a:t> как язык разработки приложений для платформы </a:t>
            </a:r>
            <a:r>
              <a:rPr lang="ru-RU" sz="2400" b="1" dirty="0" err="1"/>
              <a:t>Microsoft</a:t>
            </a:r>
            <a:r>
              <a:rPr lang="ru-RU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52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92829" y="481818"/>
            <a:ext cx="10364451" cy="1596177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разрабатывают на С#</a:t>
            </a:r>
            <a:b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400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5315" y="1292469"/>
            <a:ext cx="11020651" cy="37449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sz="2600" b="1" dirty="0" err="1" smtClean="0"/>
              <a:t>Десктопные</a:t>
            </a:r>
            <a:r>
              <a:rPr lang="ru-RU" sz="2600" b="1" dirty="0" smtClean="0"/>
              <a:t> </a:t>
            </a:r>
            <a:r>
              <a:rPr lang="ru-RU" sz="2600" b="1" dirty="0"/>
              <a:t>приложения.</a:t>
            </a:r>
          </a:p>
          <a:p>
            <a:pPr fontAlgn="base"/>
            <a:r>
              <a:rPr lang="ru-RU" sz="2600" b="1" dirty="0"/>
              <a:t>Серверные приложения и веб-сайты.</a:t>
            </a:r>
          </a:p>
          <a:p>
            <a:pPr fontAlgn="base"/>
            <a:r>
              <a:rPr lang="ru-RU" sz="2600" b="1" dirty="0"/>
              <a:t>Мобильные приложения.</a:t>
            </a:r>
          </a:p>
          <a:p>
            <a:pPr fontAlgn="base"/>
            <a:r>
              <a:rPr lang="ru-RU" sz="2600" b="1" dirty="0"/>
              <a:t>Консольные приложения и утилиты.</a:t>
            </a:r>
          </a:p>
          <a:p>
            <a:pPr fontAlgn="base"/>
            <a:r>
              <a:rPr lang="ru-RU" sz="2600" b="1" dirty="0"/>
              <a:t>Универсальные приложения для десктопов, планшетов, смартфонов</a:t>
            </a:r>
            <a:r>
              <a:rPr lang="ru-RU" sz="3100" b="1" dirty="0" smtClean="0"/>
              <a:t>.</a:t>
            </a:r>
          </a:p>
          <a:p>
            <a:pPr marL="0" indent="0" fontAlgn="base">
              <a:buNone/>
            </a:pPr>
            <a:r>
              <a:rPr lang="ru-RU" b="1" dirty="0"/>
              <a:t> </a:t>
            </a:r>
          </a:p>
          <a:p>
            <a:endParaRPr lang="ru-RU" dirty="0"/>
          </a:p>
        </p:txBody>
      </p:sp>
      <p:pic>
        <p:nvPicPr>
          <p:cNvPr id="4" name="Picture 2" descr="https://i.ytimg.com/vi/g48K9LEhHWs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28" y="327868"/>
            <a:ext cx="4215772" cy="237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8658" y="4549789"/>
            <a:ext cx="6358071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1" dirty="0"/>
              <a:t>C</a:t>
            </a:r>
            <a:r>
              <a:rPr lang="en-US" sz="2400" b="1" dirty="0"/>
              <a:t>++, Java, Delphi, </a:t>
            </a:r>
            <a:r>
              <a:rPr lang="en-US" sz="2400" b="1" dirty="0" err="1" smtClean="0"/>
              <a:t>Модула,Smalltalk</a:t>
            </a:r>
            <a:endParaRPr lang="ru-RU" sz="2400" b="1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879788" y="5082466"/>
            <a:ext cx="213645" cy="42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69055" y="5740360"/>
            <a:ext cx="63511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C#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9959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9813" y="117355"/>
            <a:ext cx="10364451" cy="1596177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эффективнее работать с C#</a:t>
            </a:r>
            <a:b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400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1" y="1125416"/>
            <a:ext cx="12077700" cy="5634308"/>
          </a:xfrm>
        </p:spPr>
        <p:txBody>
          <a:bodyPr>
            <a:normAutofit/>
          </a:bodyPr>
          <a:lstStyle/>
          <a:p>
            <a:pPr fontAlgn="base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WPF</a:t>
            </a:r>
            <a:r>
              <a:rPr lang="ru-RU" b="1" dirty="0">
                <a:solidFill>
                  <a:srgbClr val="002060"/>
                </a:solidFill>
              </a:rPr>
              <a:t> </a:t>
            </a:r>
            <a:r>
              <a:rPr lang="ru-RU" b="1" i="1" dirty="0">
                <a:solidFill>
                  <a:srgbClr val="002060"/>
                </a:solidFill>
              </a:rPr>
              <a:t>(</a:t>
            </a:r>
            <a:r>
              <a:rPr lang="ru-RU" b="1" i="1" dirty="0" err="1">
                <a:solidFill>
                  <a:srgbClr val="002060"/>
                </a:solidFill>
              </a:rPr>
              <a:t>Windows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Presentation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Foundation</a:t>
            </a:r>
            <a:r>
              <a:rPr lang="ru-RU" b="1" i="1" dirty="0">
                <a:solidFill>
                  <a:srgbClr val="002060"/>
                </a:solidFill>
              </a:rPr>
              <a:t>)</a:t>
            </a:r>
            <a:r>
              <a:rPr lang="ru-RU" b="1" dirty="0">
                <a:solidFill>
                  <a:srgbClr val="002060"/>
                </a:solidFill>
              </a:rPr>
              <a:t> </a:t>
            </a:r>
            <a:r>
              <a:rPr lang="ru-RU" b="1" dirty="0"/>
              <a:t>поможет легко и быстро создать интерфейс для любых экранов, уменьшает количество кода, отображающего интерфейс.</a:t>
            </a:r>
          </a:p>
          <a:p>
            <a:pPr fontAlgn="base"/>
            <a:r>
              <a:rPr lang="ru-RU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</a:t>
            </a:r>
            <a:r>
              <a:rPr lang="ru-RU" b="1" dirty="0"/>
              <a:t> </a:t>
            </a:r>
            <a:r>
              <a:rPr lang="ru-RU" b="1" dirty="0" smtClean="0"/>
              <a:t>- </a:t>
            </a:r>
            <a:r>
              <a:rPr lang="ru-RU" b="1" dirty="0" err="1"/>
              <a:t>фреймворк</a:t>
            </a:r>
            <a:r>
              <a:rPr lang="ru-RU" b="1" dirty="0"/>
              <a:t> для разработки кроссплатформенных приложений для </a:t>
            </a:r>
            <a:r>
              <a:rPr lang="ru-RU" b="1" dirty="0" err="1"/>
              <a:t>Windows</a:t>
            </a:r>
            <a:r>
              <a:rPr lang="ru-RU" b="1" dirty="0"/>
              <a:t> </a:t>
            </a:r>
            <a:r>
              <a:rPr lang="ru-RU" b="1" dirty="0" err="1"/>
              <a:t>Phone</a:t>
            </a:r>
            <a:r>
              <a:rPr lang="ru-RU" b="1" dirty="0"/>
              <a:t>, </a:t>
            </a:r>
            <a:r>
              <a:rPr lang="ru-RU" b="1" dirty="0" err="1"/>
              <a:t>Android</a:t>
            </a:r>
            <a:r>
              <a:rPr lang="ru-RU" b="1" dirty="0"/>
              <a:t> и </a:t>
            </a:r>
            <a:r>
              <a:rPr lang="en-US" b="1" dirty="0" err="1" smtClean="0"/>
              <a:t>Ios</a:t>
            </a:r>
            <a:r>
              <a:rPr lang="ru-RU" b="1" dirty="0" smtClean="0"/>
              <a:t> (один </a:t>
            </a:r>
            <a:r>
              <a:rPr lang="ru-RU" b="1" dirty="0"/>
              <a:t>код, </a:t>
            </a:r>
            <a:r>
              <a:rPr lang="ru-RU" b="1" dirty="0" smtClean="0"/>
              <a:t>который сразу </a:t>
            </a:r>
            <a:r>
              <a:rPr lang="ru-RU" b="1" dirty="0"/>
              <a:t>будет работать на всех основных </a:t>
            </a:r>
            <a:r>
              <a:rPr lang="ru-RU" b="1" dirty="0" smtClean="0"/>
              <a:t>платформах).</a:t>
            </a:r>
            <a:endParaRPr lang="ru-RU" b="1" dirty="0"/>
          </a:p>
          <a:p>
            <a:pPr fontAlgn="base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ru-RU" b="1" dirty="0"/>
              <a:t> помогает просто и быстро связать серверный код с клиентским в серверных приложениях и веб-разработке.</a:t>
            </a:r>
          </a:p>
          <a:p>
            <a:pPr fontAlgn="base"/>
            <a:r>
              <a:rPr lang="ru-RU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ru-RU" b="1" dirty="0"/>
              <a:t> </a:t>
            </a:r>
            <a:r>
              <a:rPr lang="ru-RU" b="1" dirty="0" smtClean="0"/>
              <a:t>- </a:t>
            </a:r>
            <a:r>
              <a:rPr lang="ru-RU" b="1" dirty="0"/>
              <a:t>один из лучших </a:t>
            </a:r>
            <a:r>
              <a:rPr lang="ru-RU" b="1" dirty="0" err="1"/>
              <a:t>фреймворков</a:t>
            </a:r>
            <a:r>
              <a:rPr lang="ru-RU" b="1" dirty="0"/>
              <a:t> для работы с базами данных. Позволяет работать с данными как с объектами.</a:t>
            </a:r>
          </a:p>
          <a:p>
            <a:pPr fontAlgn="base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 </a:t>
            </a:r>
            <a:r>
              <a:rPr lang="ru-RU" b="1" i="1" dirty="0"/>
              <a:t>(</a:t>
            </a:r>
            <a:r>
              <a:rPr lang="ru-RU" b="1" i="1" dirty="0" err="1"/>
              <a:t>Language</a:t>
            </a:r>
            <a:r>
              <a:rPr lang="ru-RU" b="1" i="1" dirty="0"/>
              <a:t> </a:t>
            </a:r>
            <a:r>
              <a:rPr lang="ru-RU" b="1" i="1" dirty="0" err="1"/>
              <a:t>Integrated</a:t>
            </a:r>
            <a:r>
              <a:rPr lang="ru-RU" b="1" i="1" dirty="0"/>
              <a:t> </a:t>
            </a:r>
            <a:r>
              <a:rPr lang="ru-RU" b="1" i="1" dirty="0" err="1"/>
              <a:t>Query</a:t>
            </a:r>
            <a:r>
              <a:rPr lang="ru-RU" b="1" i="1" dirty="0"/>
              <a:t>)</a:t>
            </a:r>
            <a:r>
              <a:rPr lang="ru-RU" b="1" dirty="0"/>
              <a:t> — мини-язык запросов, встроенный в C# и позволяющий легко выбирать, фильтровать, сортировать и группировать любые данные из любых источников: баз данных, массивов, структур, файлов и так далее.</a:t>
            </a:r>
          </a:p>
          <a:p>
            <a:pPr fontAlgn="base"/>
            <a:r>
              <a:rPr lang="ru-RU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Studio</a:t>
            </a:r>
            <a:r>
              <a:rPr lang="ru-RU" b="1" dirty="0"/>
              <a:t> </a:t>
            </a:r>
            <a:r>
              <a:rPr lang="ru-RU" b="1" dirty="0" smtClean="0"/>
              <a:t>-</a:t>
            </a:r>
            <a:r>
              <a:rPr lang="ru-RU" b="1" dirty="0"/>
              <a:t> среда разработки, созданная специально для языка C#.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27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892" y="0"/>
            <a:ext cx="11870108" cy="1596177"/>
          </a:xfrm>
        </p:spPr>
        <p:txBody>
          <a:bodyPr>
            <a:normAutofit fontScale="90000"/>
          </a:bodyPr>
          <a:lstStyle/>
          <a:p>
            <a:r>
              <a:rPr lang="ru-RU" sz="4000" b="1" spc="250" dirty="0" err="1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</a:t>
            </a:r>
            <a:r>
              <a:rPr lang="ru-RU" sz="40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b="1" spc="250" dirty="0" err="1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Studio</a:t>
            </a:r>
            <a:r>
              <a:rPr lang="ru-RU" sz="40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  <a:r>
              <a:rPr lang="ru-RU" sz="4000" b="1" spc="250" dirty="0" err="1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ru-RU" sz="40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открытая среда разработки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1892" y="1333144"/>
            <a:ext cx="10949846" cy="51467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i="1" dirty="0"/>
              <a:t>открытость</a:t>
            </a:r>
            <a:r>
              <a:rPr lang="ru-RU" b="1" dirty="0"/>
              <a:t> для языков </a:t>
            </a:r>
            <a:r>
              <a:rPr lang="ru-RU" b="1" dirty="0" smtClean="0"/>
              <a:t>программирования:</a:t>
            </a:r>
          </a:p>
          <a:p>
            <a:pPr marL="447675" indent="0">
              <a:buNone/>
            </a:pPr>
            <a:r>
              <a:rPr lang="ru-RU" b="1" dirty="0"/>
              <a:t>наряду с языками программирования, включенными в среду фирмой </a:t>
            </a:r>
            <a:r>
              <a:rPr lang="ru-RU" b="1" dirty="0" err="1"/>
              <a:t>Microsoft</a:t>
            </a:r>
            <a:r>
              <a:rPr lang="ru-RU" b="1" dirty="0"/>
              <a:t> - </a:t>
            </a:r>
            <a:r>
              <a:rPr lang="ru-RU" b="1" dirty="0" err="1"/>
              <a:t>Visual</a:t>
            </a:r>
            <a:r>
              <a:rPr lang="ru-RU" b="1" dirty="0"/>
              <a:t> C++ .</a:t>
            </a:r>
            <a:r>
              <a:rPr lang="ru-RU" b="1" dirty="0" err="1"/>
              <a:t>Net</a:t>
            </a:r>
            <a:r>
              <a:rPr lang="ru-RU" b="1" dirty="0"/>
              <a:t> (с управляемыми расширениями), </a:t>
            </a:r>
            <a:r>
              <a:rPr lang="ru-RU" b="1" dirty="0" err="1"/>
              <a:t>Visual</a:t>
            </a:r>
            <a:r>
              <a:rPr lang="ru-RU" b="1" dirty="0"/>
              <a:t> C# .</a:t>
            </a:r>
            <a:r>
              <a:rPr lang="ru-RU" b="1" dirty="0" err="1"/>
              <a:t>Net</a:t>
            </a:r>
            <a:r>
              <a:rPr lang="ru-RU" b="1" dirty="0"/>
              <a:t>, J# .</a:t>
            </a:r>
            <a:r>
              <a:rPr lang="ru-RU" b="1" dirty="0" err="1"/>
              <a:t>Net</a:t>
            </a:r>
            <a:r>
              <a:rPr lang="ru-RU" b="1" dirty="0"/>
              <a:t>, </a:t>
            </a:r>
            <a:r>
              <a:rPr lang="ru-RU" b="1" dirty="0" err="1"/>
              <a:t>Visual</a:t>
            </a:r>
            <a:r>
              <a:rPr lang="ru-RU" b="1" dirty="0"/>
              <a:t> </a:t>
            </a:r>
            <a:r>
              <a:rPr lang="ru-RU" b="1" dirty="0" err="1"/>
              <a:t>Basic</a:t>
            </a:r>
            <a:r>
              <a:rPr lang="ru-RU" b="1" dirty="0"/>
              <a:t> .</a:t>
            </a:r>
            <a:r>
              <a:rPr lang="ru-RU" b="1" dirty="0" err="1"/>
              <a:t>Net</a:t>
            </a:r>
            <a:r>
              <a:rPr lang="ru-RU" b="1" dirty="0"/>
              <a:t>, - в среду могут добавляться любые языки программирования, компиляторы которых создаются другими фирмами-производителями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принципиально новый подход к построению каркаса среды - </a:t>
            </a:r>
            <a:r>
              <a:rPr lang="ru-RU" b="1" dirty="0" err="1"/>
              <a:t>Framework</a:t>
            </a:r>
            <a:r>
              <a:rPr lang="ru-RU" b="1" dirty="0"/>
              <a:t> .</a:t>
            </a:r>
            <a:r>
              <a:rPr lang="ru-RU" b="1" dirty="0" err="1" smtClean="0"/>
              <a:t>Net</a:t>
            </a:r>
            <a:r>
              <a:rPr lang="ru-RU" b="1" dirty="0" smtClean="0"/>
              <a:t>:</a:t>
            </a:r>
            <a:endParaRPr lang="ru-RU" b="1" dirty="0"/>
          </a:p>
          <a:p>
            <a:pPr marL="447675" indent="0">
              <a:buNone/>
            </a:pPr>
            <a:r>
              <a:rPr lang="ru-RU" b="1" dirty="0" smtClean="0"/>
              <a:t>все </a:t>
            </a:r>
            <a:r>
              <a:rPr lang="ru-RU" b="1" dirty="0"/>
              <a:t>языки, включаемые в среду разработки </a:t>
            </a:r>
            <a:r>
              <a:rPr lang="ru-RU" b="1" i="1" dirty="0" err="1"/>
              <a:t>Visual</a:t>
            </a:r>
            <a:r>
              <a:rPr lang="ru-RU" b="1" i="1" dirty="0"/>
              <a:t> </a:t>
            </a:r>
            <a:r>
              <a:rPr lang="ru-RU" b="1" i="1" dirty="0" err="1"/>
              <a:t>Studio</a:t>
            </a:r>
            <a:r>
              <a:rPr lang="ru-RU" b="1" i="1" dirty="0"/>
              <a:t> .</a:t>
            </a:r>
            <a:r>
              <a:rPr lang="ru-RU" b="1" i="1" dirty="0" err="1"/>
              <a:t>Net</a:t>
            </a:r>
            <a:r>
              <a:rPr lang="ru-RU" b="1" dirty="0"/>
              <a:t>, должны использовать единый </a:t>
            </a:r>
            <a:r>
              <a:rPr lang="ru-RU" b="1" i="1" dirty="0"/>
              <a:t>каркас - </a:t>
            </a:r>
            <a:r>
              <a:rPr lang="ru-RU" b="1" i="1" dirty="0" err="1"/>
              <a:t>Framework</a:t>
            </a:r>
            <a:r>
              <a:rPr lang="ru-RU" b="1" i="1" dirty="0"/>
              <a:t> .</a:t>
            </a:r>
            <a:r>
              <a:rPr lang="ru-RU" b="1" i="1" dirty="0" err="1" smtClean="0"/>
              <a:t>Net</a:t>
            </a:r>
            <a:r>
              <a:rPr lang="ru-RU" b="1" dirty="0" smtClean="0"/>
              <a:t>, который обеспечивает:</a:t>
            </a:r>
          </a:p>
          <a:p>
            <a:pPr marL="790575" indent="-342900">
              <a:buFont typeface="Wingdings" panose="05000000000000000000" pitchFamily="2" charset="2"/>
              <a:buChar char="v"/>
            </a:pPr>
            <a:r>
              <a:rPr lang="ru-RU" b="1" dirty="0" smtClean="0"/>
              <a:t>легкость </a:t>
            </a:r>
            <a:r>
              <a:rPr lang="ru-RU" b="1" dirty="0"/>
              <a:t>использования компонентов, разработанных на различных языках</a:t>
            </a:r>
            <a:r>
              <a:rPr lang="ru-RU" b="1" dirty="0" smtClean="0"/>
              <a:t>;</a:t>
            </a:r>
          </a:p>
          <a:p>
            <a:pPr marL="790575" indent="-342900">
              <a:buFont typeface="Wingdings" panose="05000000000000000000" pitchFamily="2" charset="2"/>
              <a:buChar char="v"/>
            </a:pPr>
            <a:r>
              <a:rPr lang="ru-RU" b="1" dirty="0" smtClean="0"/>
              <a:t>возможность </a:t>
            </a:r>
            <a:r>
              <a:rPr lang="ru-RU" b="1" dirty="0"/>
              <a:t>разработки нескольких частей одного приложения на разных языках; </a:t>
            </a:r>
            <a:endParaRPr lang="ru-RU" b="1" dirty="0" smtClean="0"/>
          </a:p>
          <a:p>
            <a:pPr marL="790575" indent="-342900">
              <a:buFont typeface="Wingdings" panose="05000000000000000000" pitchFamily="2" charset="2"/>
              <a:buChar char="v"/>
            </a:pPr>
            <a:r>
              <a:rPr lang="ru-RU" b="1" dirty="0" smtClean="0"/>
              <a:t>возможность </a:t>
            </a:r>
            <a:r>
              <a:rPr lang="ru-RU" b="1" dirty="0"/>
              <a:t>бесшовной отладки такого приложения; возможность написать класс на одном языке, а его потомков - на других языках. </a:t>
            </a:r>
          </a:p>
        </p:txBody>
      </p:sp>
    </p:spTree>
    <p:extLst>
      <p:ext uri="{BB962C8B-B14F-4D97-AF65-F5344CB8AC3E}">
        <p14:creationId xmlns:p14="http://schemas.microsoft.com/office/powerpoint/2010/main" val="155116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165591"/>
            <a:ext cx="10364451" cy="1596177"/>
          </a:xfrm>
        </p:spPr>
        <p:txBody>
          <a:bodyPr/>
          <a:lstStyle/>
          <a:p>
            <a:r>
              <a:rPr lang="ru-RU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</a:t>
            </a:r>
            <a:r>
              <a:rPr lang="en-US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Framework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18744" y="1170774"/>
            <a:ext cx="10858856" cy="4620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.</a:t>
            </a:r>
            <a:r>
              <a:rPr lang="ru-RU" b="1" dirty="0"/>
              <a:t>NET - это предложенный компанией </a:t>
            </a:r>
            <a:r>
              <a:rPr lang="ru-RU" b="1" dirty="0" err="1"/>
              <a:t>Microsoft</a:t>
            </a:r>
            <a:r>
              <a:rPr lang="ru-RU" b="1" dirty="0"/>
              <a:t> способ выполнения программного кода, призванный максимизировать совместимость с другими их продуктами, в том числе с ОС </a:t>
            </a:r>
            <a:r>
              <a:rPr lang="ru-RU" b="1" dirty="0" err="1"/>
              <a:t>Windows</a:t>
            </a:r>
            <a:r>
              <a:rPr lang="ru-RU" b="1" dirty="0"/>
              <a:t>. </a:t>
            </a:r>
            <a:endParaRPr lang="ru-RU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.</a:t>
            </a:r>
            <a:r>
              <a:rPr lang="ru-RU" b="1" dirty="0" smtClean="0"/>
              <a:t>NET - предполагает </a:t>
            </a:r>
            <a:r>
              <a:rPr lang="ru-RU" b="1" dirty="0"/>
              <a:t>наличие открытых стандартов коммуникации, переход от создания монолитных приложений к созданию компонентов, допускающих повторное использование в разных средах и приложениях</a:t>
            </a:r>
            <a:r>
              <a:rPr lang="ru-RU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Framework</a:t>
            </a:r>
            <a:r>
              <a:rPr lang="ru-RU" b="1" dirty="0" smtClean="0"/>
              <a:t> - </a:t>
            </a:r>
            <a:r>
              <a:rPr lang="ru-RU" b="1" dirty="0"/>
              <a:t>это большая группа инструментов, которая позволяет экономить время на написание того, что уже кто-то написал раньше (более мелкая группа инструментов называется </a:t>
            </a:r>
            <a:r>
              <a:rPr lang="ru-RU" b="1" i="1" dirty="0"/>
              <a:t>библиотека</a:t>
            </a:r>
            <a:r>
              <a:rPr lang="ru-RU" b="1" dirty="0"/>
              <a:t>).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44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816" y="-247828"/>
            <a:ext cx="11801742" cy="1596177"/>
          </a:xfrm>
        </p:spPr>
        <p:txBody>
          <a:bodyPr>
            <a:normAutofit/>
          </a:bodyPr>
          <a:lstStyle/>
          <a:p>
            <a:r>
              <a:rPr lang="ru-RU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ОБЪЕКТНО-0РИЕНТИРОВАННОЕ </a:t>
            </a:r>
            <a:r>
              <a:rPr lang="ru-RU" b="1" spc="250" dirty="0" smtClean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ПРОГРАММИРОВАНИЕ. история</a:t>
            </a:r>
            <a:endParaRPr lang="ru-RU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42586" y="1606608"/>
            <a:ext cx="10953971" cy="512747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2400" b="1" dirty="0"/>
              <a:t>Начало развитию объектно-ориентированного подхода положил язык </a:t>
            </a:r>
            <a:r>
              <a:rPr lang="ru-RU" altLang="ru-RU" sz="2400" b="1" i="1" dirty="0" err="1">
                <a:solidFill>
                  <a:srgbClr val="003300"/>
                </a:solidFill>
              </a:rPr>
              <a:t>Simula</a:t>
            </a:r>
            <a:r>
              <a:rPr lang="ru-RU" altLang="ru-RU" sz="2400" b="1" i="1" dirty="0">
                <a:solidFill>
                  <a:srgbClr val="003300"/>
                </a:solidFill>
              </a:rPr>
              <a:t> 67,</a:t>
            </a:r>
            <a:r>
              <a:rPr lang="ru-RU" altLang="ru-RU" sz="2400" b="1" dirty="0"/>
              <a:t> который был разработан в конце 60-х гг. в Норвегии. </a:t>
            </a:r>
          </a:p>
          <a:p>
            <a:pPr>
              <a:lnSpc>
                <a:spcPct val="80000"/>
              </a:lnSpc>
            </a:pPr>
            <a:r>
              <a:rPr lang="ru-RU" altLang="ru-RU" sz="2400" b="1" dirty="0"/>
              <a:t>Наиболее распространенным объектно-ориентированным языком программирования является язык C++, который возник на базе соединения языков С и </a:t>
            </a:r>
            <a:r>
              <a:rPr lang="ru-RU" altLang="ru-RU" sz="2400" b="1" dirty="0" err="1"/>
              <a:t>Simula</a:t>
            </a:r>
            <a:r>
              <a:rPr lang="ru-RU" altLang="ru-RU" sz="2400" b="1" dirty="0"/>
              <a:t>. С++ был разработан в начале 80-х Бьерном Страуструпом, сотрудником компании </a:t>
            </a:r>
            <a:r>
              <a:rPr lang="en-US" altLang="ru-RU" sz="2400" b="1" dirty="0"/>
              <a:t>AT</a:t>
            </a:r>
            <a:r>
              <a:rPr lang="ru-RU" altLang="ru-RU" sz="2400" b="1" dirty="0"/>
              <a:t>&amp;</a:t>
            </a:r>
            <a:r>
              <a:rPr lang="en-US" altLang="ru-RU" sz="2400" b="1" dirty="0"/>
              <a:t>T</a:t>
            </a:r>
            <a:r>
              <a:rPr lang="ru-RU" altLang="ru-RU" sz="2400" b="1" dirty="0"/>
              <a:t>. Все эти годы язык интенсивно развивался, и в августе </a:t>
            </a:r>
            <a:r>
              <a:rPr lang="ru-RU" altLang="ru-RU" sz="2400" b="1" i="1" dirty="0">
                <a:solidFill>
                  <a:srgbClr val="003300"/>
                </a:solidFill>
              </a:rPr>
              <a:t>1998 г. был принят международный стандарт языка С++.</a:t>
            </a:r>
          </a:p>
          <a:p>
            <a:pPr>
              <a:lnSpc>
                <a:spcPct val="80000"/>
              </a:lnSpc>
            </a:pPr>
            <a:r>
              <a:rPr lang="ru-RU" altLang="ru-RU" sz="2400" b="1" dirty="0"/>
              <a:t>Вместе с развитием объектно-ориентированного программирования стали развиваться и объектно-ориентированные методы разработки программного обеспечения, охватывающие стадии анализа и проектирования. </a:t>
            </a:r>
          </a:p>
          <a:p>
            <a:pPr>
              <a:lnSpc>
                <a:spcPct val="80000"/>
              </a:lnSpc>
            </a:pPr>
            <a:r>
              <a:rPr lang="ru-RU" altLang="ru-RU" sz="2400" b="1" dirty="0"/>
              <a:t>В результате появился на свет унифицированный </a:t>
            </a:r>
            <a:r>
              <a:rPr lang="ru-RU" altLang="ru-RU" sz="2400" b="1" i="1" dirty="0">
                <a:solidFill>
                  <a:srgbClr val="003300"/>
                </a:solidFill>
              </a:rPr>
              <a:t>язык моделирования </a:t>
            </a:r>
            <a:r>
              <a:rPr lang="en-US" altLang="ru-RU" sz="2400" b="1" i="1" dirty="0">
                <a:solidFill>
                  <a:srgbClr val="003300"/>
                </a:solidFill>
              </a:rPr>
              <a:t>UML</a:t>
            </a:r>
            <a:r>
              <a:rPr lang="ru-RU" altLang="ru-RU" sz="2400" b="1" i="1" dirty="0">
                <a:solidFill>
                  <a:srgbClr val="003300"/>
                </a:solidFill>
              </a:rPr>
              <a:t>, который в 1997 г.</a:t>
            </a:r>
            <a:r>
              <a:rPr lang="ru-RU" altLang="ru-RU" sz="2400" b="1" dirty="0"/>
              <a:t> был принят в качестве стандарта консорциумом </a:t>
            </a:r>
            <a:r>
              <a:rPr lang="en-US" altLang="ru-RU" sz="2400" b="1" dirty="0"/>
              <a:t>Object Management Group</a:t>
            </a:r>
            <a:r>
              <a:rPr lang="ru-RU" altLang="ru-RU" sz="2400" b="1" dirty="0"/>
              <a:t>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901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718" y="3641686"/>
            <a:ext cx="3228441" cy="20953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290" y="0"/>
            <a:ext cx="11562459" cy="1099188"/>
          </a:xfrm>
        </p:spPr>
        <p:txBody>
          <a:bodyPr>
            <a:normAutofit/>
          </a:bodyPr>
          <a:lstStyle/>
          <a:p>
            <a:r>
              <a:rPr lang="ru-RU" altLang="ru-RU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идеи объектно-ориентированного подхода</a:t>
            </a:r>
            <a:endParaRPr lang="ru-RU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03305" y="1222050"/>
            <a:ext cx="10474295" cy="4569150"/>
          </a:xfrm>
        </p:spPr>
        <p:txBody>
          <a:bodyPr/>
          <a:lstStyle/>
          <a:p>
            <a:pPr marL="0" indent="0" algn="just">
              <a:buNone/>
            </a:pPr>
            <a:r>
              <a:rPr lang="ru-RU" altLang="ru-RU" b="1" i="1" dirty="0">
                <a:solidFill>
                  <a:srgbClr val="003300"/>
                </a:solidFill>
              </a:rPr>
              <a:t>Объектно-ориентированная технология программирования</a:t>
            </a:r>
            <a:r>
              <a:rPr lang="ru-RU" altLang="ru-RU" b="1" i="1" dirty="0"/>
              <a:t> - 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наследования.</a:t>
            </a:r>
            <a:r>
              <a:rPr lang="ru-RU" altLang="ru-RU" b="1" dirty="0"/>
              <a:t> 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86901" y="2938819"/>
            <a:ext cx="7993062" cy="86518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/>
              <a:t>Каждый объект является </a:t>
            </a:r>
            <a:r>
              <a:rPr lang="ru-RU" altLang="ru-RU" sz="2400" b="1" i="1"/>
              <a:t>экземпляром</a:t>
            </a:r>
          </a:p>
          <a:p>
            <a:pPr algn="ctr" eaLnBrk="1" hangingPunct="1"/>
            <a:r>
              <a:rPr lang="ru-RU" altLang="ru-RU" sz="2400" b="1"/>
              <a:t> какого-либо определенного </a:t>
            </a:r>
            <a:r>
              <a:rPr lang="ru-RU" altLang="ru-RU" sz="2400" b="1" i="1"/>
              <a:t>класса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7274" y="4256784"/>
            <a:ext cx="7991475" cy="86518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/>
              <a:t>ООП использует в качестве базовых элементов </a:t>
            </a:r>
          </a:p>
          <a:p>
            <a:pPr algn="ctr" eaLnBrk="1" hangingPunct="1"/>
            <a:r>
              <a:rPr lang="ru-RU" altLang="ru-RU" sz="2400" b="1" i="1"/>
              <a:t>объекты,</a:t>
            </a:r>
            <a:r>
              <a:rPr lang="ru-RU" altLang="ru-RU" sz="2400" b="1"/>
              <a:t> а не алгоритмы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86901" y="5468523"/>
            <a:ext cx="7993062" cy="86518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/>
              <a:t>Классы организованы </a:t>
            </a:r>
            <a:r>
              <a:rPr lang="ru-RU" altLang="ru-RU" sz="2400" b="1" i="1" dirty="0"/>
              <a:t>иерархически</a:t>
            </a:r>
          </a:p>
        </p:txBody>
      </p:sp>
    </p:spTree>
    <p:extLst>
      <p:ext uri="{BB962C8B-B14F-4D97-AF65-F5344CB8AC3E}">
        <p14:creationId xmlns:p14="http://schemas.microsoft.com/office/powerpoint/2010/main" val="82446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588" y="0"/>
            <a:ext cx="10364451" cy="782993"/>
          </a:xfrm>
        </p:spPr>
        <p:txBody>
          <a:bodyPr>
            <a:normAutofit/>
          </a:bodyPr>
          <a:lstStyle/>
          <a:p>
            <a:r>
              <a:rPr lang="ru-RU" altLang="ru-RU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понятия ООП</a:t>
            </a:r>
            <a:endParaRPr lang="ru-RU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30865" y="863032"/>
            <a:ext cx="11023711" cy="3424107"/>
          </a:xfrm>
        </p:spPr>
        <p:txBody>
          <a:bodyPr/>
          <a:lstStyle/>
          <a:p>
            <a:r>
              <a:rPr lang="ru-RU" altLang="ru-RU" sz="2200" b="1" dirty="0"/>
              <a:t>Предметная область представляется в виде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совокупности объектов</a:t>
            </a:r>
            <a:r>
              <a:rPr lang="ru-RU" altLang="ru-RU" sz="2200" b="1" i="1" dirty="0">
                <a:solidFill>
                  <a:srgbClr val="002060"/>
                </a:solidFill>
              </a:rPr>
              <a:t>.</a:t>
            </a:r>
          </a:p>
          <a:p>
            <a:r>
              <a:rPr lang="ru-RU" altLang="ru-RU" sz="2200" b="1" dirty="0"/>
              <a:t>Под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объектом</a:t>
            </a:r>
            <a:r>
              <a:rPr lang="ru-RU" altLang="ru-RU" sz="2200" b="1" dirty="0">
                <a:solidFill>
                  <a:srgbClr val="003300"/>
                </a:solidFill>
              </a:rPr>
              <a:t> </a:t>
            </a:r>
            <a:r>
              <a:rPr lang="ru-RU" altLang="ru-RU" sz="2200" b="1" dirty="0"/>
              <a:t>понимается некоторая сущность, обладающая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состоянием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поведением</a:t>
            </a:r>
            <a:r>
              <a:rPr lang="ru-RU" altLang="ru-RU" sz="2200" b="1" dirty="0">
                <a:solidFill>
                  <a:srgbClr val="003300"/>
                </a:solidFill>
              </a:rPr>
              <a:t> и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индивидуальностью</a:t>
            </a:r>
            <a:r>
              <a:rPr lang="ru-RU" altLang="ru-RU" sz="2200" b="1" i="1" dirty="0">
                <a:solidFill>
                  <a:srgbClr val="002060"/>
                </a:solidFill>
              </a:rPr>
              <a:t>. </a:t>
            </a:r>
          </a:p>
          <a:p>
            <a:r>
              <a:rPr lang="ru-RU" altLang="ru-RU" sz="2200" b="1" dirty="0"/>
              <a:t>Взаимодействие между объектами осуществляется посылкой специальных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сообщений </a:t>
            </a:r>
            <a:r>
              <a:rPr lang="ru-RU" altLang="ru-RU" sz="2200" b="1" dirty="0"/>
              <a:t>от одного объекта к другому.</a:t>
            </a:r>
          </a:p>
          <a:p>
            <a:endParaRPr lang="ru-RU" dirty="0"/>
          </a:p>
        </p:txBody>
      </p:sp>
      <p:sp>
        <p:nvSpPr>
          <p:cNvPr id="26" name="Выгнутая вниз стрелка 25"/>
          <p:cNvSpPr/>
          <p:nvPr/>
        </p:nvSpPr>
        <p:spPr>
          <a:xfrm rot="16200000">
            <a:off x="7109932" y="4891297"/>
            <a:ext cx="1052704" cy="5513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4232387" y="3549309"/>
            <a:ext cx="3034687" cy="2524232"/>
            <a:chOff x="4232387" y="3549309"/>
            <a:chExt cx="3034687" cy="25242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232387" y="3549309"/>
              <a:ext cx="3034687" cy="2524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sz="2400" b="1" dirty="0">
                  <a:latin typeface="Times New Roman" panose="02020603050405020304" pitchFamily="18" charset="0"/>
                </a:rPr>
                <a:t>методы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4628468" y="3757607"/>
              <a:ext cx="2376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400" b="1" dirty="0">
                  <a:latin typeface="Times New Roman" panose="02020603050405020304" pitchFamily="18" charset="0"/>
                </a:rPr>
                <a:t>свойства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628469" y="5200736"/>
              <a:ext cx="2376487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200" b="1" dirty="0" smtClean="0">
                  <a:latin typeface="Times New Roman" panose="02020603050405020304" pitchFamily="18" charset="0"/>
                </a:rPr>
                <a:t>обработчики </a:t>
              </a:r>
              <a:r>
                <a:rPr lang="ru-RU" altLang="ru-RU" sz="2200" b="1" dirty="0">
                  <a:latin typeface="Times New Roman" panose="02020603050405020304" pitchFamily="18" charset="0"/>
                </a:rPr>
                <a:t>событий</a:t>
              </a:r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232387" y="4302436"/>
              <a:ext cx="3034687" cy="9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4232387" y="5131380"/>
              <a:ext cx="3034687" cy="83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855900" y="4449022"/>
            <a:ext cx="23764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 dirty="0" smtClean="0">
                <a:latin typeface="Times New Roman" panose="02020603050405020304" pitchFamily="18" charset="0"/>
              </a:rPr>
              <a:t>события</a:t>
            </a:r>
            <a:endParaRPr lang="ru-RU" altLang="ru-RU" sz="2200" b="1" dirty="0">
              <a:latin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3714" y="6325012"/>
            <a:ext cx="23764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 dirty="0" smtClean="0">
                <a:latin typeface="Times New Roman" panose="02020603050405020304" pitchFamily="18" charset="0"/>
              </a:rPr>
              <a:t>события</a:t>
            </a:r>
            <a:endParaRPr lang="ru-RU" altLang="ru-RU" sz="2200" b="1" dirty="0">
              <a:latin typeface="Times New Roman" panose="02020603050405020304" pitchFamily="18" charset="0"/>
            </a:endParaRPr>
          </a:p>
        </p:txBody>
      </p:sp>
      <p:sp>
        <p:nvSpPr>
          <p:cNvPr id="18" name="Стрелка вверх 17"/>
          <p:cNvSpPr/>
          <p:nvPr/>
        </p:nvSpPr>
        <p:spPr>
          <a:xfrm>
            <a:off x="5534526" y="6140916"/>
            <a:ext cx="134754" cy="251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верх 18"/>
          <p:cNvSpPr/>
          <p:nvPr/>
        </p:nvSpPr>
        <p:spPr>
          <a:xfrm>
            <a:off x="5869810" y="6139316"/>
            <a:ext cx="134754" cy="251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лево 20"/>
          <p:cNvSpPr/>
          <p:nvPr/>
        </p:nvSpPr>
        <p:spPr>
          <a:xfrm>
            <a:off x="3830855" y="4494998"/>
            <a:ext cx="308008" cy="14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лево 21"/>
          <p:cNvSpPr/>
          <p:nvPr/>
        </p:nvSpPr>
        <p:spPr>
          <a:xfrm>
            <a:off x="3829253" y="4743648"/>
            <a:ext cx="308008" cy="14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Выгнутая вниз стрелка 26"/>
          <p:cNvSpPr/>
          <p:nvPr/>
        </p:nvSpPr>
        <p:spPr>
          <a:xfrm rot="16200000">
            <a:off x="6821349" y="4370104"/>
            <a:ext cx="2014878" cy="9363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59894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525</TotalTime>
  <Words>886</Words>
  <Application>Microsoft Office PowerPoint</Application>
  <PresentationFormat>Широкоэкранный</PresentationFormat>
  <Paragraphs>159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Symbol</vt:lpstr>
      <vt:lpstr>Times New Roman</vt:lpstr>
      <vt:lpstr>Tw Cen MT</vt:lpstr>
      <vt:lpstr>Wingdings</vt:lpstr>
      <vt:lpstr>Капля</vt:lpstr>
      <vt:lpstr>НАЧАЛО РАБОТЫ В MICROSOFT VISUAL STUDIO</vt:lpstr>
      <vt:lpstr>ИСТОРИЯ</vt:lpstr>
      <vt:lpstr>Что разрабатывают на С# </vt:lpstr>
      <vt:lpstr>Как эффективнее работать с C# </vt:lpstr>
      <vt:lpstr>Visual Studio .Net - открытая среда разработки </vt:lpstr>
      <vt:lpstr>Что такое NET Framework </vt:lpstr>
      <vt:lpstr>ОБЪЕКТНО-0РИЕНТИРОВАННОЕ ПРОГРАММИРОВАНИЕ. история</vt:lpstr>
      <vt:lpstr>Основные идеи объектно-ориентированного подхода</vt:lpstr>
      <vt:lpstr>Основные понятия ООП</vt:lpstr>
      <vt:lpstr>СТРУКТУРА ОБЪЕКТА</vt:lpstr>
      <vt:lpstr>КЛАССЫ</vt:lpstr>
      <vt:lpstr>Презентация PowerPoint</vt:lpstr>
      <vt:lpstr>КЛАССЫ</vt:lpstr>
      <vt:lpstr>КЛАССЫ</vt:lpstr>
      <vt:lpstr>КЛАССЫ</vt:lpstr>
      <vt:lpstr>КЛАССЫ</vt:lpstr>
      <vt:lpstr>ОСНОВНЫЕ ПРИНЦИПЫ ООП</vt:lpstr>
      <vt:lpstr>ОСНОВНЫЕ ПРИНЦИПЫ ООП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Кумскова И А</dc:creator>
  <cp:lastModifiedBy>Кумскова И А</cp:lastModifiedBy>
  <cp:revision>59</cp:revision>
  <dcterms:created xsi:type="dcterms:W3CDTF">2020-10-21T09:16:51Z</dcterms:created>
  <dcterms:modified xsi:type="dcterms:W3CDTF">2021-03-12T07:27:39Z</dcterms:modified>
</cp:coreProperties>
</file>