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7"/>
  </p:notesMasterIdLst>
  <p:sldIdLst>
    <p:sldId id="256" r:id="rId2"/>
    <p:sldId id="265" r:id="rId3"/>
    <p:sldId id="273" r:id="rId4"/>
    <p:sldId id="275" r:id="rId5"/>
    <p:sldId id="272" r:id="rId6"/>
    <p:sldId id="266" r:id="rId7"/>
    <p:sldId id="274" r:id="rId8"/>
    <p:sldId id="257" r:id="rId9"/>
    <p:sldId id="276" r:id="rId10"/>
    <p:sldId id="264" r:id="rId11"/>
    <p:sldId id="259" r:id="rId12"/>
    <p:sldId id="260" r:id="rId13"/>
    <p:sldId id="277" r:id="rId14"/>
    <p:sldId id="258" r:id="rId15"/>
    <p:sldId id="261" r:id="rId16"/>
    <p:sldId id="262" r:id="rId17"/>
    <p:sldId id="263" r:id="rId18"/>
    <p:sldId id="267" r:id="rId19"/>
    <p:sldId id="278" r:id="rId20"/>
    <p:sldId id="268" r:id="rId21"/>
    <p:sldId id="280" r:id="rId22"/>
    <p:sldId id="269" r:id="rId23"/>
    <p:sldId id="270" r:id="rId24"/>
    <p:sldId id="279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51" autoAdjust="0"/>
  </p:normalViewPr>
  <p:slideViewPr>
    <p:cSldViewPr snapToGrid="0">
      <p:cViewPr varScale="1">
        <p:scale>
          <a:sx n="95" d="100"/>
          <a:sy n="95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F4853-8B47-42EC-9B26-6D670FA6B843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E1AE5-EF2E-4268-B589-95D6093AC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92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E1AE5-EF2E-4268-B589-95D6093ACEB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5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E1AE5-EF2E-4268-B589-95D6093ACEB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44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E1AE5-EF2E-4268-B589-95D6093ACEB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76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7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6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4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974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0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8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84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2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7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3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3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1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4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7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2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2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tSB1D4lLrm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75731" y="942174"/>
            <a:ext cx="9128881" cy="209158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РАБОТА С СИМВОЛАМИ И СТРОКАМИ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5183" y="3809288"/>
            <a:ext cx="8689976" cy="1371599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chemeClr val="accent6">
                    <a:lumMod val="50000"/>
                  </a:schemeClr>
                </a:solidFill>
              </a:rPr>
              <a:t>ДИСЦИПЛИНА: Основы алгоритмизации и программирования</a:t>
            </a:r>
            <a:endParaRPr lang="ru-RU" sz="28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017" y="51373"/>
            <a:ext cx="10364451" cy="908832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Методы и свойства класса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140299" y="3064747"/>
            <a:ext cx="9248459" cy="308819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Для сравнения также можно использовать метод </a:t>
            </a:r>
            <a:r>
              <a:rPr lang="ru-RU" b="1" i="1" dirty="0" err="1" smtClean="0">
                <a:solidFill>
                  <a:srgbClr val="002060"/>
                </a:solidFill>
              </a:rPr>
              <a:t>Equals</a:t>
            </a:r>
            <a:r>
              <a:rPr lang="en-US" b="1" i="1" dirty="0" smtClean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41126" y="993315"/>
            <a:ext cx="84613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string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s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1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= "</a:t>
            </a:r>
            <a:r>
              <a:rPr lang="ru-RU" sz="2000" b="1" i="1" dirty="0" smtClean="0">
                <a:solidFill>
                  <a:srgbClr val="002060"/>
                </a:solidFill>
                <a:latin typeface="inherit"/>
              </a:rPr>
              <a:t>Олег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 ";</a:t>
            </a:r>
            <a:endParaRPr lang="fr-FR" sz="2000" b="1" i="1" dirty="0">
              <a:solidFill>
                <a:srgbClr val="002060"/>
              </a:solidFill>
              <a:latin typeface="inherit"/>
            </a:endParaRPr>
          </a:p>
          <a:p>
            <a:pPr fontAlgn="base"/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string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s2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= "</a:t>
            </a:r>
            <a:r>
              <a:rPr lang="ru-RU" sz="2000" b="1" i="1" dirty="0" smtClean="0">
                <a:solidFill>
                  <a:srgbClr val="002060"/>
                </a:solidFill>
                <a:latin typeface="inherit"/>
              </a:rPr>
              <a:t>Олег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";</a:t>
            </a:r>
            <a:endParaRPr lang="fr-FR" sz="2000" b="1" i="1" dirty="0">
              <a:solidFill>
                <a:srgbClr val="002060"/>
              </a:solidFill>
              <a:latin typeface="inherit"/>
            </a:endParaRPr>
          </a:p>
          <a:p>
            <a:pPr fontAlgn="base"/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string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s3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= "</a:t>
            </a:r>
            <a:r>
              <a:rPr lang="ru-RU" sz="2000" b="1" i="1" dirty="0" smtClean="0">
                <a:solidFill>
                  <a:srgbClr val="002060"/>
                </a:solidFill>
                <a:latin typeface="inherit"/>
              </a:rPr>
              <a:t>Оля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";</a:t>
            </a:r>
            <a:endParaRPr lang="fr-FR" sz="2000" b="1" i="1" dirty="0">
              <a:solidFill>
                <a:srgbClr val="002060"/>
              </a:solidFill>
              <a:latin typeface="inherit"/>
            </a:endParaRPr>
          </a:p>
          <a:p>
            <a:pPr fontAlgn="base"/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Console.WriteLine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("s1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==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s2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: " +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(s1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==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s2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));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        </a:t>
            </a:r>
            <a:r>
              <a:rPr lang="fr-FR" sz="2000" b="1" i="1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True</a:t>
            </a:r>
          </a:p>
          <a:p>
            <a:pPr fontAlgn="base"/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Console.WriteLine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("s1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!=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s2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: " +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(s1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!=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s2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));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         </a:t>
            </a:r>
            <a:r>
              <a:rPr lang="fr-FR" sz="2000" b="1" i="1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False</a:t>
            </a:r>
          </a:p>
          <a:p>
            <a:pPr fontAlgn="base"/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Console.WriteLine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("s1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==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s3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: " +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(s1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==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s3));        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False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31784" y="1059535"/>
            <a:ext cx="7577081" cy="19389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87103" y="1956145"/>
            <a:ext cx="361741" cy="343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832877" y="2216002"/>
            <a:ext cx="361741" cy="343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219009" y="3835551"/>
            <a:ext cx="95894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ru-RU" altLang="ru-RU" sz="2000" b="1" i="1" dirty="0">
                <a:solidFill>
                  <a:srgbClr val="002060"/>
                </a:solidFill>
                <a:latin typeface="inherit"/>
              </a:rPr>
              <a:t>string s1 = </a:t>
            </a:r>
            <a:r>
              <a:rPr lang="en-US" altLang="ru-RU" sz="2000" b="1" i="1" dirty="0">
                <a:solidFill>
                  <a:srgbClr val="002060"/>
                </a:solidFill>
                <a:latin typeface="inherit"/>
              </a:rPr>
              <a:t>Console.ReadLine();</a:t>
            </a:r>
            <a:endParaRPr lang="ru-RU" altLang="ru-RU" sz="2000" b="1" i="1" dirty="0">
              <a:solidFill>
                <a:srgbClr val="002060"/>
              </a:solidFill>
              <a:latin typeface="inherit"/>
            </a:endParaRPr>
          </a:p>
          <a:p>
            <a:pPr lvl="0" fontAlgn="base"/>
            <a:r>
              <a:rPr lang="ru-RU" altLang="ru-RU" sz="2000" b="1" i="1" dirty="0">
                <a:solidFill>
                  <a:srgbClr val="002060"/>
                </a:solidFill>
                <a:latin typeface="inherit"/>
              </a:rPr>
              <a:t>string s2 = </a:t>
            </a:r>
            <a:r>
              <a:rPr lang="en-US" altLang="ru-RU" sz="2000" b="1" i="1" dirty="0" err="1" smtClean="0">
                <a:solidFill>
                  <a:srgbClr val="002060"/>
                </a:solidFill>
                <a:latin typeface="inherit"/>
              </a:rPr>
              <a:t>Console.ReadLine</a:t>
            </a:r>
            <a:r>
              <a:rPr lang="en-US" altLang="ru-RU" sz="2000" b="1" i="1" dirty="0">
                <a:solidFill>
                  <a:srgbClr val="002060"/>
                </a:solidFill>
                <a:latin typeface="inherit"/>
              </a:rPr>
              <a:t>();</a:t>
            </a: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If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(s1.Equals(s2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))           </a:t>
            </a: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True</a:t>
            </a:r>
          </a:p>
          <a:p>
            <a:pPr lvl="0" fontAlgn="base"/>
            <a:r>
              <a:rPr lang="en-US" altLang="ru-RU" sz="2000" b="1" i="1" dirty="0">
                <a:solidFill>
                  <a:srgbClr val="002060"/>
                </a:solidFill>
                <a:latin typeface="inherit"/>
              </a:rPr>
              <a:t>     Console.WriteLine(“</a:t>
            </a:r>
            <a:r>
              <a:rPr lang="ru-RU" altLang="ru-RU" sz="2000" b="1" i="1" dirty="0">
                <a:solidFill>
                  <a:srgbClr val="002060"/>
                </a:solidFill>
                <a:latin typeface="inherit"/>
              </a:rPr>
              <a:t>Строки совпадают</a:t>
            </a:r>
            <a:r>
              <a:rPr lang="en-US" altLang="ru-RU" sz="2000" b="1" i="1" dirty="0">
                <a:solidFill>
                  <a:srgbClr val="002060"/>
                </a:solidFill>
                <a:latin typeface="inherit"/>
              </a:rPr>
              <a:t>”);</a:t>
            </a:r>
          </a:p>
          <a:p>
            <a:pPr lvl="0" fontAlgn="base"/>
            <a:r>
              <a:rPr lang="en-US" altLang="ru-RU" sz="2000" b="1" i="1" dirty="0">
                <a:solidFill>
                  <a:srgbClr val="002060"/>
                </a:solidFill>
                <a:latin typeface="inherit"/>
              </a:rPr>
              <a:t> else</a:t>
            </a:r>
          </a:p>
          <a:p>
            <a:pPr fontAlgn="base"/>
            <a:r>
              <a:rPr lang="en-US" altLang="ru-RU" sz="2000" b="1" i="1" dirty="0">
                <a:solidFill>
                  <a:srgbClr val="002060"/>
                </a:solidFill>
                <a:latin typeface="inherit"/>
              </a:rPr>
              <a:t>     Console.WriteLine(“</a:t>
            </a:r>
            <a:r>
              <a:rPr lang="ru-RU" altLang="ru-RU" sz="2000" b="1" i="1" dirty="0">
                <a:solidFill>
                  <a:srgbClr val="002060"/>
                </a:solidFill>
                <a:latin typeface="inherit"/>
              </a:rPr>
              <a:t>Строки не совпадают</a:t>
            </a:r>
            <a:r>
              <a:rPr lang="en-US" altLang="ru-RU" sz="2000" b="1" i="1" dirty="0">
                <a:solidFill>
                  <a:srgbClr val="002060"/>
                </a:solidFill>
                <a:latin typeface="inherit"/>
              </a:rPr>
              <a:t>”);</a:t>
            </a:r>
          </a:p>
          <a:p>
            <a:pPr fontAlgn="base"/>
            <a:endParaRPr lang="en-US" sz="2000" b="1" i="1" dirty="0">
              <a:solidFill>
                <a:srgbClr val="002060"/>
              </a:solidFill>
              <a:latin typeface="inheri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231784" y="3572311"/>
            <a:ext cx="9235684" cy="250694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3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3237" y="1"/>
            <a:ext cx="10364451" cy="117077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Методы и свойства класса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636294" y="914400"/>
            <a:ext cx="9641305" cy="5688531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 smtClean="0">
                <a:solidFill>
                  <a:srgbClr val="002060"/>
                </a:solidFill>
              </a:rPr>
              <a:t>ОБЪЕДИНЕНИЕ СТРОК</a:t>
            </a:r>
          </a:p>
          <a:p>
            <a:pPr marL="269875" indent="-269875" fontAlgn="base">
              <a:buFont typeface="+mj-lt"/>
              <a:buAutoNum type="arabicParenR"/>
            </a:pPr>
            <a:r>
              <a:rPr lang="ru-RU" b="1" dirty="0"/>
              <a:t>Сцеплять строки между собой можно с помощью оператора </a:t>
            </a:r>
            <a:r>
              <a:rPr lang="ru-RU" b="1" i="1" dirty="0"/>
              <a:t>+</a:t>
            </a:r>
            <a:r>
              <a:rPr lang="ru-RU" b="1" dirty="0"/>
              <a:t>, при этом, в результате объединения, будет создан новый объект: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</a:t>
            </a:r>
            <a:r>
              <a:rPr lang="en-US" alt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…</a:t>
            </a:r>
            <a:endParaRPr lang="ru-RU" altLang="ru-RU" sz="2200" b="1" i="1" cap="none" dirty="0" smtClean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string 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s1 = </a:t>
            </a:r>
            <a:r>
              <a:rPr lang="en-US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Console.ReadLine();</a:t>
            </a:r>
            <a:endParaRPr lang="ru-RU" alt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string s2 = "</a:t>
            </a:r>
            <a:r>
              <a:rPr lang="en-US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</a:t>
            </a:r>
            <a:r>
              <a:rPr lang="en-US" alt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();</a:t>
            </a:r>
            <a:endParaRPr lang="ru-RU" altLang="ru-RU" sz="2200" b="1" i="1" cap="none" dirty="0" smtClean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</a:t>
            </a:r>
            <a:r>
              <a:rPr lang="ru-RU" sz="2200" b="1" i="1" cap="none" dirty="0" err="1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("Объединение строк+: " + s1 + s2</a:t>
            </a:r>
            <a:r>
              <a:rPr 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);</a:t>
            </a:r>
            <a:endParaRPr lang="en-US" sz="2200" b="1" i="1" cap="none" dirty="0" smtClean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en-US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… </a:t>
            </a:r>
            <a:endParaRPr 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269875" indent="-269875" fontAlgn="base">
              <a:lnSpc>
                <a:spcPct val="100000"/>
              </a:lnSpc>
              <a:spcBef>
                <a:spcPts val="1200"/>
              </a:spcBef>
              <a:buFont typeface="+mj-lt"/>
              <a:buAutoNum type="arabicParenR" startAt="2"/>
            </a:pPr>
            <a:r>
              <a:rPr lang="ru-RU" b="1" dirty="0" smtClean="0"/>
              <a:t>Использование метода </a:t>
            </a:r>
            <a:r>
              <a:rPr lang="en-US" sz="2200" b="1" i="1" dirty="0" err="1" smtClean="0">
                <a:solidFill>
                  <a:srgbClr val="002060"/>
                </a:solidFill>
              </a:rPr>
              <a:t>Concat</a:t>
            </a:r>
            <a:endParaRPr lang="ru-RU" sz="2200" b="1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4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</a:t>
            </a:r>
            <a:r>
              <a:rPr lang="en-US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…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</a:t>
            </a:r>
            <a:endParaRPr lang="en-US" alt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string s1 = </a:t>
            </a:r>
            <a:r>
              <a:rPr lang="en-US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Console.ReadLine();</a:t>
            </a:r>
            <a:endParaRPr lang="ru-RU" alt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string s2 = "</a:t>
            </a:r>
            <a:r>
              <a:rPr lang="en-US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Console.ReadLine();</a:t>
            </a:r>
            <a:endParaRPr lang="ru-RU" alt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</a:t>
            </a:r>
            <a:r>
              <a:rPr lang="en-US" sz="2200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en-US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(</a:t>
            </a:r>
            <a:r>
              <a:rPr lang="en-US" sz="2200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string.Concat</a:t>
            </a:r>
            <a:r>
              <a:rPr lang="en-US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(s1, s</a:t>
            </a:r>
            <a:r>
              <a:rPr 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2</a:t>
            </a:r>
            <a:r>
              <a:rPr lang="en-US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));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…</a:t>
            </a:r>
            <a:endParaRPr 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865471" y="1508943"/>
            <a:ext cx="231007" cy="36576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098307" y="874207"/>
            <a:ext cx="9413508" cy="561702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b="1" dirty="0" smtClean="0"/>
              <a:t>Метод </a:t>
            </a:r>
            <a:r>
              <a:rPr lang="ru-RU" b="1" i="1" dirty="0" err="1" smtClean="0">
                <a:solidFill>
                  <a:srgbClr val="002060"/>
                </a:solidFill>
              </a:rPr>
              <a:t>Concat</a:t>
            </a:r>
            <a:r>
              <a:rPr lang="ru-RU" b="1" dirty="0"/>
              <a:t> </a:t>
            </a:r>
            <a:r>
              <a:rPr lang="ru-RU" b="1" dirty="0" smtClean="0"/>
              <a:t>может </a:t>
            </a:r>
            <a:r>
              <a:rPr lang="ru-RU" b="1" dirty="0"/>
              <a:t>принять на вход массив элементов типа </a:t>
            </a:r>
            <a:r>
              <a:rPr lang="ru-RU" b="1" i="1" dirty="0">
                <a:solidFill>
                  <a:srgbClr val="002060"/>
                </a:solidFill>
              </a:rPr>
              <a:t>String</a:t>
            </a:r>
            <a:r>
              <a:rPr lang="ru-RU" b="1" dirty="0"/>
              <a:t>  и объединить их:</a:t>
            </a:r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string[] sArr1 = {"First ", "Second ", "Third </a:t>
            </a:r>
            <a:r>
              <a:rPr lang="en-US" sz="2200" b="1" i="1" dirty="0" smtClean="0">
                <a:solidFill>
                  <a:srgbClr val="002060"/>
                </a:solidFill>
              </a:rPr>
              <a:t>"};</a:t>
            </a:r>
            <a:endParaRPr lang="ru-RU" sz="2200" b="1" i="1" dirty="0" smtClean="0">
              <a:solidFill>
                <a:srgbClr val="002060"/>
              </a:solidFill>
            </a:endParaRPr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i="1" dirty="0" err="1" smtClean="0">
                <a:solidFill>
                  <a:srgbClr val="002060"/>
                </a:solidFill>
              </a:rPr>
              <a:t>Console.WriteLine</a:t>
            </a:r>
            <a:r>
              <a:rPr lang="en-US" sz="2200" b="1" i="1" dirty="0" smtClean="0">
                <a:solidFill>
                  <a:srgbClr val="002060"/>
                </a:solidFill>
              </a:rPr>
              <a:t>(</a:t>
            </a:r>
            <a:r>
              <a:rPr lang="en-US" sz="2200" b="1" i="1" dirty="0" err="1" smtClean="0">
                <a:solidFill>
                  <a:srgbClr val="002060"/>
                </a:solidFill>
              </a:rPr>
              <a:t>string.Concat</a:t>
            </a:r>
            <a:r>
              <a:rPr lang="en-US" sz="2200" b="1" i="1" dirty="0" smtClean="0">
                <a:solidFill>
                  <a:srgbClr val="002060"/>
                </a:solidFill>
              </a:rPr>
              <a:t>(sArr1</a:t>
            </a:r>
            <a:r>
              <a:rPr lang="en-US" sz="2200" b="1" i="1" dirty="0">
                <a:solidFill>
                  <a:srgbClr val="002060"/>
                </a:solidFill>
              </a:rPr>
              <a:t>));</a:t>
            </a:r>
          </a:p>
          <a:p>
            <a:pPr marL="0" indent="0" fontAlgn="base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b="1" dirty="0" smtClean="0"/>
              <a:t>Для </a:t>
            </a:r>
            <a:r>
              <a:rPr lang="ru-RU" b="1" dirty="0"/>
              <a:t>объединения элементов с указанием разделителя используется метод </a:t>
            </a:r>
            <a:r>
              <a:rPr lang="ru-RU" b="1" i="1" dirty="0" err="1">
                <a:solidFill>
                  <a:srgbClr val="002060"/>
                </a:solidFill>
              </a:rPr>
              <a:t>Join</a:t>
            </a:r>
            <a:r>
              <a:rPr lang="ru-RU" b="1" i="1" dirty="0" smtClean="0">
                <a:solidFill>
                  <a:srgbClr val="002060"/>
                </a:solidFill>
              </a:rPr>
              <a:t>.</a:t>
            </a:r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string[] sArr2 = {"First", "Second", "Third"};</a:t>
            </a:r>
            <a:endParaRPr lang="ru-RU" sz="2200" b="1" i="1" dirty="0">
              <a:solidFill>
                <a:srgbClr val="002060"/>
              </a:solidFill>
            </a:endParaRPr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Console.WriteLine(" </a:t>
            </a:r>
            <a:r>
              <a:rPr lang="ru-RU" sz="2200" b="1" i="1" dirty="0" smtClean="0">
                <a:solidFill>
                  <a:srgbClr val="002060"/>
                </a:solidFill>
              </a:rPr>
              <a:t>Вывод элементов массива с разделителем </a:t>
            </a:r>
            <a:r>
              <a:rPr lang="en-US" sz="2200" b="1" i="1" dirty="0" smtClean="0">
                <a:solidFill>
                  <a:srgbClr val="002060"/>
                </a:solidFill>
              </a:rPr>
              <a:t>: </a:t>
            </a:r>
            <a:r>
              <a:rPr lang="en-US" sz="2200" b="1" i="1" dirty="0">
                <a:solidFill>
                  <a:srgbClr val="002060"/>
                </a:solidFill>
              </a:rPr>
              <a:t>" + </a:t>
            </a:r>
            <a:r>
              <a:rPr lang="en-US" sz="2200" b="1" i="1" dirty="0" err="1">
                <a:solidFill>
                  <a:srgbClr val="002060"/>
                </a:solidFill>
              </a:rPr>
              <a:t>string.Join</a:t>
            </a:r>
            <a:r>
              <a:rPr lang="en-US" sz="2200" b="1" i="1" dirty="0">
                <a:solidFill>
                  <a:srgbClr val="002060"/>
                </a:solidFill>
              </a:rPr>
              <a:t>(" ", sArr2));</a:t>
            </a:r>
          </a:p>
          <a:p>
            <a:pPr marL="0" indent="0" fontAlgn="base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b="1" dirty="0"/>
              <a:t>В </a:t>
            </a:r>
            <a:r>
              <a:rPr lang="ru-RU" b="1" dirty="0" smtClean="0"/>
              <a:t>качестве </a:t>
            </a:r>
            <a:r>
              <a:rPr lang="ru-RU" b="1" dirty="0"/>
              <a:t>разделителя можно использовать любую строку</a:t>
            </a:r>
            <a:r>
              <a:rPr lang="ru-RU" b="1" dirty="0" smtClean="0"/>
              <a:t>:</a:t>
            </a:r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Console.WriteLine("Join elements in array by Join() with &lt;-&gt;: " + </a:t>
            </a:r>
            <a:r>
              <a:rPr lang="en-US" sz="2200" b="1" i="1" dirty="0" err="1">
                <a:solidFill>
                  <a:srgbClr val="002060"/>
                </a:solidFill>
              </a:rPr>
              <a:t>string.Join</a:t>
            </a:r>
            <a:r>
              <a:rPr lang="en-US" sz="2200" b="1" i="1" dirty="0">
                <a:solidFill>
                  <a:srgbClr val="002060"/>
                </a:solidFill>
              </a:rPr>
              <a:t>("&lt;-&gt;", sArr2));</a:t>
            </a:r>
            <a:endParaRPr lang="ru-RU" sz="2200" b="1" i="1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26885" y="89022"/>
            <a:ext cx="10364451" cy="785185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Методы и свойства класса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4355" y="166342"/>
            <a:ext cx="10364451" cy="1119848"/>
          </a:xfrm>
        </p:spPr>
        <p:txBody>
          <a:bodyPr/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Методы и свойства класса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08219" y="1014883"/>
            <a:ext cx="9428703" cy="4695929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>
                <a:solidFill>
                  <a:srgbClr val="002060"/>
                </a:solidFill>
              </a:rPr>
              <a:t>копирование СТРОК</a:t>
            </a:r>
          </a:p>
          <a:p>
            <a:pPr marL="457200" indent="-457200">
              <a:buAutoNum type="arabicParenR"/>
            </a:pPr>
            <a:r>
              <a:rPr lang="ru-RU" b="1" dirty="0"/>
              <a:t>Создание полной копии строки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</a:t>
            </a:r>
            <a:r>
              <a:rPr lang="ru-RU" alt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string 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s1 = </a:t>
            </a:r>
            <a:r>
              <a:rPr lang="en-US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Console.ReadLine();</a:t>
            </a:r>
            <a:endParaRPr lang="ru-RU" alt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</a:t>
            </a:r>
            <a:r>
              <a:rPr lang="ru-RU" alt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string 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s2 = </a:t>
            </a:r>
            <a:r>
              <a:rPr lang="en-US" altLang="ru-RU" sz="2200" b="1" i="1" cap="none" dirty="0" err="1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String.Copy</a:t>
            </a:r>
            <a:r>
              <a:rPr lang="en-US" alt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(s1);</a:t>
            </a:r>
            <a:endParaRPr lang="ru-RU" alt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endParaRPr lang="ru-RU" dirty="0" smtClean="0"/>
          </a:p>
          <a:p>
            <a:pPr marL="457200" indent="-457200">
              <a:buFont typeface="+mj-lt"/>
              <a:buAutoNum type="arabicParenR" startAt="2"/>
            </a:pPr>
            <a:r>
              <a:rPr lang="ru-RU" b="1" dirty="0"/>
              <a:t>Копирование части </a:t>
            </a:r>
            <a:r>
              <a:rPr lang="ru-RU" b="1" dirty="0" smtClean="0"/>
              <a:t>строки</a:t>
            </a:r>
          </a:p>
          <a:p>
            <a:pPr marL="10747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char[] </a:t>
            </a:r>
            <a:r>
              <a:rPr lang="ru-RU" altLang="ru-RU" sz="2200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charArr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= </a:t>
            </a:r>
            <a:r>
              <a:rPr lang="ru-RU" altLang="ru-RU" sz="2200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new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char[] { 'H', 'e', 'l', 'l', 'o', ' ', 'w', 'o', 'r', 'l', 'd' }; </a:t>
            </a:r>
          </a:p>
          <a:p>
            <a:pPr marL="10747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string s6 = "string";</a:t>
            </a:r>
          </a:p>
          <a:p>
            <a:pPr marL="10747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s6.CopyTo(2, </a:t>
            </a:r>
            <a:r>
              <a:rPr lang="ru-RU" altLang="ru-RU" sz="2200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charArr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, 0, 4); </a:t>
            </a:r>
          </a:p>
          <a:p>
            <a:pPr marL="10747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(</a:t>
            </a:r>
            <a:r>
              <a:rPr lang="ru-RU" altLang="ru-RU" sz="2200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charArr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);  </a:t>
            </a:r>
            <a:r>
              <a:rPr lang="en-US" altLang="ru-RU" sz="2200" b="1" i="1" cap="none" dirty="0">
                <a:solidFill>
                  <a:srgbClr val="00B050"/>
                </a:solidFill>
                <a:latin typeface="Arial Unicode MS" panose="020B0604020202020204" pitchFamily="34" charset="-128"/>
              </a:rPr>
              <a:t>//  </a:t>
            </a:r>
            <a:r>
              <a:rPr lang="en-US" sz="2200" b="1" i="1" cap="none" dirty="0" err="1">
                <a:solidFill>
                  <a:srgbClr val="00B050"/>
                </a:solidFill>
                <a:latin typeface="Arial Unicode MS" panose="020B0604020202020204" pitchFamily="34" charset="-128"/>
              </a:rPr>
              <a:t>ringo</a:t>
            </a:r>
            <a:r>
              <a:rPr lang="en-US" sz="2200" b="1" i="1" cap="none" dirty="0">
                <a:solidFill>
                  <a:srgbClr val="00B050"/>
                </a:solidFill>
                <a:latin typeface="Arial Unicode MS" panose="020B0604020202020204" pitchFamily="34" charset="-128"/>
              </a:rPr>
              <a:t> world</a:t>
            </a:r>
            <a:endParaRPr lang="ru-RU" altLang="ru-RU" sz="2200" b="1" i="1" cap="none" dirty="0">
              <a:solidFill>
                <a:srgbClr val="00B050"/>
              </a:solidFill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22619" y="1959428"/>
            <a:ext cx="5988817" cy="9746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8557"/>
            <a:ext cx="184731" cy="400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22619" y="3607356"/>
            <a:ext cx="8370278" cy="170822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762163" y="2134731"/>
            <a:ext cx="196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FF0000"/>
                </a:solidFill>
              </a:rPr>
              <a:t>Не используется!</a:t>
            </a:r>
            <a:endParaRPr lang="ru-RU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8918" y="209356"/>
            <a:ext cx="10364451" cy="100815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Поиск и извлечение элементов из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строки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b="1" dirty="0">
                <a:solidFill>
                  <a:schemeClr val="accent6">
                    <a:lumMod val="75000"/>
                  </a:schemeClr>
                </a:solidFill>
              </a:rPr>
            </a:b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568918" y="713433"/>
            <a:ext cx="9708682" cy="6144567"/>
          </a:xfrm>
        </p:spPr>
        <p:txBody>
          <a:bodyPr>
            <a:normAutofit/>
          </a:bodyPr>
          <a:lstStyle/>
          <a:p>
            <a:pPr marL="87313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b="1" dirty="0">
                <a:solidFill>
                  <a:srgbClr val="002060"/>
                </a:solidFill>
              </a:rPr>
              <a:t>получение символа из строки с конкретной позиции: </a:t>
            </a:r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i="1" dirty="0" smtClean="0">
                <a:solidFill>
                  <a:srgbClr val="002060"/>
                </a:solidFill>
              </a:rPr>
              <a:t>string s </a:t>
            </a:r>
            <a:r>
              <a:rPr lang="en-US" sz="2200" b="1" i="1" dirty="0">
                <a:solidFill>
                  <a:srgbClr val="002060"/>
                </a:solidFill>
              </a:rPr>
              <a:t>= </a:t>
            </a:r>
            <a:r>
              <a:rPr lang="en-US" sz="2200" b="1" i="1" dirty="0" smtClean="0">
                <a:solidFill>
                  <a:srgbClr val="002060"/>
                </a:solidFill>
              </a:rPr>
              <a:t>«</a:t>
            </a:r>
            <a:r>
              <a:rPr lang="ru-RU" sz="2200" b="1" i="1" dirty="0" smtClean="0">
                <a:solidFill>
                  <a:srgbClr val="002060"/>
                </a:solidFill>
              </a:rPr>
              <a:t>Привет</a:t>
            </a:r>
            <a:r>
              <a:rPr lang="en-US" sz="2200" b="1" i="1" dirty="0" smtClean="0">
                <a:solidFill>
                  <a:srgbClr val="002060"/>
                </a:solidFill>
              </a:rPr>
              <a:t>";</a:t>
            </a:r>
            <a:endParaRPr lang="en-US" sz="2200" b="1" i="1" dirty="0">
              <a:solidFill>
                <a:srgbClr val="002060"/>
              </a:solidFill>
            </a:endParaRPr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Console.WriteLine("Get element by index </a:t>
            </a:r>
            <a:r>
              <a:rPr lang="en-US" sz="2200" b="1" i="1" dirty="0" smtClean="0">
                <a:solidFill>
                  <a:srgbClr val="002060"/>
                </a:solidFill>
              </a:rPr>
              <a:t>s[3</a:t>
            </a:r>
            <a:r>
              <a:rPr lang="en-US" sz="2200" b="1" i="1" dirty="0">
                <a:solidFill>
                  <a:srgbClr val="002060"/>
                </a:solidFill>
              </a:rPr>
              <a:t>]: " + </a:t>
            </a:r>
            <a:r>
              <a:rPr lang="en-US" sz="2200" b="1" i="1" dirty="0" smtClean="0">
                <a:solidFill>
                  <a:srgbClr val="002060"/>
                </a:solidFill>
              </a:rPr>
              <a:t>s[3]);</a:t>
            </a:r>
            <a:endParaRPr lang="ru-RU" sz="2200" b="1" i="1" dirty="0" smtClean="0">
              <a:solidFill>
                <a:srgbClr val="002060"/>
              </a:solidFill>
            </a:endParaRPr>
          </a:p>
          <a:p>
            <a:pPr marL="90488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b="1" dirty="0"/>
              <a:t>Для определения того, содержит ли данная строка указанную подстроку, а также для проверки равенства начала или конца строки заданному значению </a:t>
            </a:r>
            <a:r>
              <a:rPr lang="ru-RU" sz="1800" b="1" dirty="0" smtClean="0"/>
              <a:t>используются </a:t>
            </a:r>
            <a:r>
              <a:rPr lang="ru-RU" sz="1800" b="1" dirty="0"/>
              <a:t>методы: </a:t>
            </a:r>
            <a:endParaRPr lang="en-US" sz="1800" b="1" dirty="0"/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endParaRPr lang="ru-RU" sz="2200" b="1" i="1" dirty="0">
              <a:solidFill>
                <a:srgbClr val="00206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63211"/>
              </p:ext>
            </p:extLst>
          </p:nvPr>
        </p:nvGraphicFramePr>
        <p:xfrm>
          <a:off x="2240782" y="2750138"/>
          <a:ext cx="9951218" cy="2917767"/>
        </p:xfrm>
        <a:graphic>
          <a:graphicData uri="http://schemas.openxmlformats.org/drawingml/2006/table">
            <a:tbl>
              <a:tblPr/>
              <a:tblGrid>
                <a:gridCol w="2227886">
                  <a:extLst>
                    <a:ext uri="{9D8B030D-6E8A-4147-A177-3AD203B41FA5}">
                      <a16:colId xmlns:a16="http://schemas.microsoft.com/office/drawing/2014/main" val="2337862567"/>
                    </a:ext>
                  </a:extLst>
                </a:gridCol>
                <a:gridCol w="7723332">
                  <a:extLst>
                    <a:ext uri="{9D8B030D-6E8A-4147-A177-3AD203B41FA5}">
                      <a16:colId xmlns:a16="http://schemas.microsoft.com/office/drawing/2014/main" val="513930359"/>
                    </a:ext>
                  </a:extLst>
                </a:gridCol>
              </a:tblGrid>
              <a:tr h="45191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200" b="1" dirty="0">
                          <a:solidFill>
                            <a:srgbClr val="000000"/>
                          </a:solidFill>
                          <a:effectLst/>
                        </a:rPr>
                        <a:t>Метод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200" b="1" dirty="0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56439"/>
                  </a:ext>
                </a:extLst>
              </a:tr>
              <a:tr h="7752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Contains(Char)</a:t>
                      </a:r>
                      <a:b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Contains(String)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2000" b="1" i="1" dirty="0" err="1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ru-RU" sz="2000" b="1" i="1" dirty="0" smtClean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ru-RU" sz="2000" b="1" i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если строка содержит указанный символ или подстроки.</a:t>
                      </a:r>
                      <a:endParaRPr lang="ru-RU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998523"/>
                  </a:ext>
                </a:extLst>
              </a:tr>
              <a:tr h="7752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1" i="1" dirty="0" err="1">
                          <a:solidFill>
                            <a:srgbClr val="002060"/>
                          </a:solidFill>
                          <a:effectLst/>
                        </a:rPr>
                        <a:t>StartsWith</a:t>
                      </a:r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(Char)</a:t>
                      </a:r>
                      <a:b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2200" b="1" i="1" dirty="0" err="1">
                          <a:solidFill>
                            <a:srgbClr val="002060"/>
                          </a:solidFill>
                          <a:effectLst/>
                        </a:rPr>
                        <a:t>StartsWith</a:t>
                      </a:r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(String)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2000" b="1" i="1" dirty="0" err="1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ru-RU" sz="2000" b="1" i="1" dirty="0" smtClean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ru-RU" sz="2000" b="1" i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если строка начинается с заданного символа или подстроки.</a:t>
                      </a:r>
                      <a:endParaRPr lang="ru-RU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192701"/>
                  </a:ext>
                </a:extLst>
              </a:tr>
              <a:tr h="84131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1" i="1" dirty="0" err="1">
                          <a:solidFill>
                            <a:srgbClr val="002060"/>
                          </a:solidFill>
                          <a:effectLst/>
                        </a:rPr>
                        <a:t>EndsWith</a:t>
                      </a:r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(Char)</a:t>
                      </a:r>
                      <a:b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2200" b="1" i="1" dirty="0" err="1">
                          <a:solidFill>
                            <a:srgbClr val="002060"/>
                          </a:solidFill>
                          <a:effectLst/>
                        </a:rPr>
                        <a:t>EndsWith</a:t>
                      </a:r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(String)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2000" b="1" i="1" dirty="0" err="1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ru-RU" sz="2000" b="1" i="1" dirty="0" smtClean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ru-RU" sz="2000" b="1" i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если строка заканчивается на заданный символ или подстроку.</a:t>
                      </a:r>
                      <a:endParaRPr lang="ru-RU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17433"/>
                  </a:ext>
                </a:extLst>
              </a:tr>
            </a:tbl>
          </a:graphicData>
        </a:graphic>
      </p:graphicFrame>
      <p:sp>
        <p:nvSpPr>
          <p:cNvPr id="6" name="Стрелка вправо 5">
            <a:hlinkClick r:id="" action="ppaction://hlinkshowjump?jump=nextslide"/>
          </p:cNvPr>
          <p:cNvSpPr/>
          <p:nvPr/>
        </p:nvSpPr>
        <p:spPr>
          <a:xfrm>
            <a:off x="9837337" y="1098588"/>
            <a:ext cx="823965" cy="622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838658" y="5827964"/>
            <a:ext cx="10157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Console.WriteLine("Contains \"World\"? " + s1.Contains("World")); </a:t>
            </a:r>
            <a:r>
              <a:rPr lang="ru-RU" b="1" i="1" dirty="0" smtClean="0">
                <a:solidFill>
                  <a:srgbClr val="002060"/>
                </a:solidFill>
                <a:latin typeface="inherit"/>
              </a:rPr>
              <a:t>   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True</a:t>
            </a:r>
            <a:endParaRPr lang="en-US" b="1" i="1" dirty="0">
              <a:solidFill>
                <a:schemeClr val="accent3">
                  <a:lumMod val="50000"/>
                </a:schemeClr>
              </a:solidFill>
              <a:latin typeface="Source Code Pro"/>
            </a:endParaRPr>
          </a:p>
          <a:p>
            <a:pPr fontAlgn="base"/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Console.WriteLine("Starts with \"He\"? " + s1.StartsWith("He")); </a:t>
            </a:r>
            <a:r>
              <a:rPr lang="ru-RU" b="1" i="1" dirty="0" smtClean="0">
                <a:solidFill>
                  <a:srgbClr val="002060"/>
                </a:solidFill>
                <a:latin typeface="inherit"/>
              </a:rPr>
              <a:t>        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True</a:t>
            </a:r>
          </a:p>
          <a:p>
            <a:pPr fontAlgn="base"/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Console.WriteLine("Ends with \"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ld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\"? " + s1.EndsWith("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ld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")); </a:t>
            </a:r>
            <a:r>
              <a:rPr lang="ru-RU" b="1" i="1" dirty="0" smtClean="0">
                <a:solidFill>
                  <a:srgbClr val="002060"/>
                </a:solidFill>
                <a:latin typeface="inherit"/>
              </a:rPr>
              <a:t>            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False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602161" y="5667905"/>
            <a:ext cx="9003323" cy="113674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0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56150334"/>
              </p:ext>
            </p:extLst>
          </p:nvPr>
        </p:nvGraphicFramePr>
        <p:xfrm>
          <a:off x="2093721" y="2"/>
          <a:ext cx="9665292" cy="6857998"/>
        </p:xfrm>
        <a:graphic>
          <a:graphicData uri="http://schemas.openxmlformats.org/drawingml/2006/table">
            <a:tbl>
              <a:tblPr/>
              <a:tblGrid>
                <a:gridCol w="3744371">
                  <a:extLst>
                    <a:ext uri="{9D8B030D-6E8A-4147-A177-3AD203B41FA5}">
                      <a16:colId xmlns:a16="http://schemas.microsoft.com/office/drawing/2014/main" val="210665290"/>
                    </a:ext>
                  </a:extLst>
                </a:gridCol>
                <a:gridCol w="5920921">
                  <a:extLst>
                    <a:ext uri="{9D8B030D-6E8A-4147-A177-3AD203B41FA5}">
                      <a16:colId xmlns:a16="http://schemas.microsoft.com/office/drawing/2014/main" val="1446672391"/>
                    </a:ext>
                  </a:extLst>
                </a:gridCol>
              </a:tblGrid>
              <a:tr h="42523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1" dirty="0">
                          <a:solidFill>
                            <a:srgbClr val="000000"/>
                          </a:solidFill>
                          <a:effectLst/>
                        </a:rPr>
                        <a:t>Метод</a:t>
                      </a:r>
                      <a:endParaRPr lang="ru-RU" sz="2400" b="0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1" dirty="0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2400" b="0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013715"/>
                  </a:ext>
                </a:extLst>
              </a:tr>
              <a:tr h="33201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(Char)</a:t>
                      </a: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/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Возвращает индекс первого вхождения символа.</a:t>
                      </a:r>
                      <a:endParaRPr lang="ru-RU" sz="1800" b="1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93635"/>
                  </a:ext>
                </a:extLst>
              </a:tr>
              <a:tr h="6116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1">
                          <a:solidFill>
                            <a:srgbClr val="002060"/>
                          </a:solidFill>
                          <a:effectLst/>
                        </a:rPr>
                        <a:t>IndexOf(Char, Int32)</a:t>
                      </a: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Возвращает индекс первого вхождения символа начиная с заданной позиции.</a:t>
                      </a:r>
                      <a:endParaRPr lang="ru-RU" sz="1800" b="1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008625"/>
                  </a:ext>
                </a:extLst>
              </a:tr>
              <a:tr h="8913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(Char, Int32, Int32)</a:t>
                      </a: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Возвращает индекс первого вхождения символа начиная с заданной позиции, проверяется указанное количество элементов.</a:t>
                      </a:r>
                      <a:endParaRPr lang="ru-RU" sz="1800" b="1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62187"/>
                  </a:ext>
                </a:extLst>
              </a:tr>
              <a:tr h="8913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(String)</a:t>
                      </a:r>
                      <a:b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(String, Int32)</a:t>
                      </a:r>
                      <a:b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(String, Int32, Int32)</a:t>
                      </a: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Назначение методов совпадает с перечисленными выше, но поиск выполняется для строки.</a:t>
                      </a:r>
                      <a:endParaRPr lang="ru-RU" sz="1800" b="1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46891"/>
                  </a:ext>
                </a:extLst>
              </a:tr>
              <a:tr h="10930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IndexOfAny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(Char[])</a:t>
                      </a:r>
                      <a:b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IndexOfAny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(Char[], Int32)</a:t>
                      </a:r>
                      <a:b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IndexOfAny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(Char[], Int32, Int32)</a:t>
                      </a: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Назначение методов совпадает с перечисленными выше, но выполняется поиск индекса первого вхождения любого из переданных в массиве элементов.</a:t>
                      </a:r>
                      <a:endParaRPr lang="ru-RU" sz="1800" b="1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964367"/>
                  </a:ext>
                </a:extLst>
              </a:tr>
              <a:tr h="11753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LastIndexOf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([Char | String])</a:t>
                      </a:r>
                      <a:b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800" b="1" i="1" dirty="0" err="1" smtClean="0">
                          <a:solidFill>
                            <a:srgbClr val="002060"/>
                          </a:solidFill>
                          <a:effectLst/>
                        </a:rPr>
                        <a:t>LastIndexOf</a:t>
                      </a:r>
                      <a:r>
                        <a:rPr lang="ru-RU" sz="1800" b="1" i="1" dirty="0" smtClean="0">
                          <a:solidFill>
                            <a:srgbClr val="002060"/>
                          </a:solidFill>
                          <a:effectLst/>
                        </a:rPr>
                        <a:t>(</a:t>
                      </a:r>
                      <a:r>
                        <a:rPr lang="en-US" sz="1800" b="1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Char | String], Int32)</a:t>
                      </a:r>
                      <a:b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800" b="1" i="1" dirty="0" err="1" smtClean="0">
                          <a:solidFill>
                            <a:srgbClr val="002060"/>
                          </a:solidFill>
                          <a:effectLst/>
                        </a:rPr>
                        <a:t>LastIndexOf</a:t>
                      </a:r>
                      <a:r>
                        <a:rPr lang="ru-RU" sz="1800" b="1" i="1" dirty="0" smtClean="0">
                          <a:solidFill>
                            <a:srgbClr val="002060"/>
                          </a:solidFill>
                          <a:effectLst/>
                        </a:rPr>
                        <a:t>(</a:t>
                      </a:r>
                      <a:r>
                        <a:rPr lang="en-US" sz="1800" b="1" i="1" dirty="0" smtClean="0">
                          <a:solidFill>
                            <a:srgbClr val="002060"/>
                          </a:solidFill>
                          <a:effectLst/>
                        </a:rPr>
                        <a:t>[Char 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| String], Int32, Int32)</a:t>
                      </a: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Возвращает индекс последнего вхождения символа или строки. Можно задавать индекс, с которого начинать поиск и количество проверяемых позиций. </a:t>
                      </a:r>
                      <a:r>
                        <a:rPr lang="ru-RU" sz="1800" b="1" i="1" dirty="0">
                          <a:solidFill>
                            <a:srgbClr val="000000"/>
                          </a:solidFill>
                          <a:effectLst/>
                        </a:rPr>
                        <a:t>[Char | String]</a:t>
                      </a: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 – означает </a:t>
                      </a:r>
                      <a:r>
                        <a:rPr lang="ru-RU" sz="1800" b="1" i="1" dirty="0">
                          <a:solidFill>
                            <a:srgbClr val="000000"/>
                          </a:solidFill>
                          <a:effectLst/>
                        </a:rPr>
                        <a:t>Char </a:t>
                      </a: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или </a:t>
                      </a:r>
                      <a:r>
                        <a:rPr lang="ru-RU" sz="1800" b="1" i="1" dirty="0">
                          <a:solidFill>
                            <a:srgbClr val="000000"/>
                          </a:solidFill>
                          <a:effectLst/>
                        </a:rPr>
                        <a:t>String</a:t>
                      </a:r>
                      <a:endParaRPr lang="ru-RU" sz="1800" b="1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67541"/>
                  </a:ext>
                </a:extLst>
              </a:tr>
              <a:tr h="1438031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LastIndexOfAny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(Char[])</a:t>
                      </a:r>
                      <a:b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LastIndexOfAny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(Char[], Int32)</a:t>
                      </a:r>
                      <a:b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LastIndexOfAny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(Char[], Int32, Int32)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индекс последнего вхождения любого из переданных в массиве элементов</a:t>
                      </a:r>
                      <a:r>
                        <a:rPr lang="ru-RU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Можно 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задавать индекс с которого начинать поиск и количество проверяемых позиций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52833"/>
                  </a:ext>
                </a:extLst>
              </a:tr>
            </a:tbl>
          </a:graphicData>
        </a:graphic>
      </p:graphicFrame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11575701" y="4813160"/>
            <a:ext cx="616299" cy="53256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1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38719696"/>
              </p:ext>
            </p:extLst>
          </p:nvPr>
        </p:nvGraphicFramePr>
        <p:xfrm>
          <a:off x="2609221" y="817263"/>
          <a:ext cx="8621488" cy="1924050"/>
        </p:xfrm>
        <a:graphic>
          <a:graphicData uri="http://schemas.openxmlformats.org/drawingml/2006/table">
            <a:tbl>
              <a:tblPr/>
              <a:tblGrid>
                <a:gridCol w="3094895">
                  <a:extLst>
                    <a:ext uri="{9D8B030D-6E8A-4147-A177-3AD203B41FA5}">
                      <a16:colId xmlns:a16="http://schemas.microsoft.com/office/drawing/2014/main" val="3688877859"/>
                    </a:ext>
                  </a:extLst>
                </a:gridCol>
                <a:gridCol w="5526593">
                  <a:extLst>
                    <a:ext uri="{9D8B030D-6E8A-4147-A177-3AD203B41FA5}">
                      <a16:colId xmlns:a16="http://schemas.microsoft.com/office/drawing/2014/main" val="1235880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Метод</a:t>
                      </a:r>
                      <a:endParaRPr lang="ru-RU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2000" b="1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7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Substring(Int32)</a:t>
                      </a:r>
                      <a:endParaRPr lang="en-US" sz="22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Возвращает подстроку начиная с указанной позиции и до конца исходной строки.</a:t>
                      </a:r>
                      <a:endParaRPr lang="ru-RU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367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Substring(Int32, Int32)</a:t>
                      </a:r>
                      <a:endParaRPr lang="en-US" sz="22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Возвращает подстроку начиная с указанной позиции с заданной длины.</a:t>
                      </a:r>
                      <a:endParaRPr lang="ru-RU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446616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37740" y="216271"/>
            <a:ext cx="10364451" cy="798301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Поиск и извлечение элементов из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строки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b="1" dirty="0">
                <a:solidFill>
                  <a:schemeClr val="accent6">
                    <a:lumMod val="75000"/>
                  </a:schemeClr>
                </a:solidFill>
              </a:rPr>
            </a:b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47304" y="3100142"/>
            <a:ext cx="103644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String s1= “Hello World”;</a:t>
            </a:r>
            <a:endParaRPr lang="ru-RU" sz="2000" b="1" i="1" dirty="0" smtClean="0">
              <a:solidFill>
                <a:srgbClr val="002060"/>
              </a:solidFill>
              <a:latin typeface="inherit"/>
            </a:endParaRPr>
          </a:p>
          <a:p>
            <a:pPr fontAlgn="base"/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("Substring start at </a:t>
            </a:r>
            <a:r>
              <a:rPr lang="en-US" sz="2000" b="1" i="1" dirty="0" err="1">
                <a:solidFill>
                  <a:srgbClr val="002060"/>
                </a:solidFill>
                <a:latin typeface="inherit"/>
              </a:rPr>
              <a:t>pos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 7: " + s1.Substring(7)); </a:t>
            </a: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World!</a:t>
            </a:r>
            <a:endParaRPr lang="en-US" sz="2000" b="1" i="1" dirty="0">
              <a:solidFill>
                <a:schemeClr val="accent3">
                  <a:lumMod val="50000"/>
                </a:schemeClr>
              </a:solidFill>
              <a:latin typeface="Source Code Pro"/>
            </a:endParaRP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Console.WriteLine("Substring start at </a:t>
            </a:r>
            <a:r>
              <a:rPr lang="en-US" sz="2000" b="1" i="1" dirty="0" err="1">
                <a:solidFill>
                  <a:srgbClr val="002060"/>
                </a:solidFill>
                <a:latin typeface="inherit"/>
              </a:rPr>
              <a:t>pos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 7 (4 chars): " + s1.Substring(7, 4)); </a:t>
            </a: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sz="2000" b="1" i="1" dirty="0" err="1">
                <a:solidFill>
                  <a:schemeClr val="accent3">
                    <a:lumMod val="50000"/>
                  </a:schemeClr>
                </a:solidFill>
                <a:latin typeface="inherit"/>
              </a:rPr>
              <a:t>Worl</a:t>
            </a:r>
            <a:endParaRPr lang="en-US" sz="2000" b="1" i="1" dirty="0">
              <a:solidFill>
                <a:schemeClr val="accent3">
                  <a:lumMod val="50000"/>
                </a:schemeClr>
              </a:solidFill>
              <a:latin typeface="inheri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47304" y="3002776"/>
            <a:ext cx="10364451" cy="113674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647304" y="4400981"/>
            <a:ext cx="103644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Console.WriteLine("Index of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 'r': 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" + s1.IndexOf('r'));</a:t>
            </a: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Console.WriteLine("Index of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'l ', 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start at 4: " + s1.IndexOf('l', 4));</a:t>
            </a: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Console.WriteLine("Index of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"World": 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" + s1.IndexOf("World"));</a:t>
            </a: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Console.WriteLine("Index of </a:t>
            </a:r>
            <a:r>
              <a:rPr lang="en-US" sz="2000" b="1" i="1" dirty="0" err="1">
                <a:solidFill>
                  <a:srgbClr val="002060"/>
                </a:solidFill>
                <a:latin typeface="inherit"/>
              </a:rPr>
              <a:t>pos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 of any symbol in array: " + </a:t>
            </a:r>
            <a:endParaRPr lang="en-US" sz="2000" b="1" i="1" dirty="0" smtClean="0">
              <a:solidFill>
                <a:srgbClr val="002060"/>
              </a:solidFill>
              <a:latin typeface="inherit"/>
            </a:endParaRP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                                                                           s1.IndexOfAny(new 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char[] {'o', 'd', ','}));</a:t>
            </a: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Console.WriteLine("Last index of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'l': 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" + s1.LastIndexOf('l'));</a:t>
            </a: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Console.WriteLine("Last index of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"or": 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" + s1.LastIndexOf("or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")); </a:t>
            </a:r>
            <a:endParaRPr lang="ru-RU" sz="2000" b="1" i="1" dirty="0">
              <a:solidFill>
                <a:srgbClr val="002060"/>
              </a:solidFill>
              <a:latin typeface="inheri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47303" y="4481558"/>
            <a:ext cx="10364451" cy="21661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4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376623" y="743578"/>
            <a:ext cx="10651253" cy="50476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 smtClean="0"/>
              <a:t>метод</a:t>
            </a:r>
            <a:r>
              <a:rPr lang="ru-RU" b="1" i="1" dirty="0">
                <a:solidFill>
                  <a:srgbClr val="002060"/>
                </a:solidFill>
              </a:rPr>
              <a:t> </a:t>
            </a:r>
            <a:r>
              <a:rPr lang="ru-RU" b="1" i="1" dirty="0" err="1" smtClean="0">
                <a:solidFill>
                  <a:srgbClr val="002060"/>
                </a:solidFill>
              </a:rPr>
              <a:t>Insert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dirty="0" smtClean="0"/>
              <a:t>- Вставка </a:t>
            </a:r>
            <a:r>
              <a:rPr lang="ru-RU" b="1" dirty="0"/>
              <a:t>строки в исходную в заданную позицию </a:t>
            </a:r>
            <a:endParaRPr lang="ru-RU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002060"/>
                </a:solidFill>
              </a:rPr>
              <a:t>PadLeft</a:t>
            </a:r>
            <a:r>
              <a:rPr lang="en-US" b="1" i="1" dirty="0">
                <a:solidFill>
                  <a:srgbClr val="002060"/>
                </a:solidFill>
              </a:rPr>
              <a:t> </a:t>
            </a:r>
            <a:r>
              <a:rPr lang="ru-RU" b="1" dirty="0"/>
              <a:t>и </a:t>
            </a:r>
            <a:r>
              <a:rPr lang="en-US" b="1" i="1" dirty="0" err="1">
                <a:solidFill>
                  <a:srgbClr val="002060"/>
                </a:solidFill>
              </a:rPr>
              <a:t>PadRight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dirty="0" smtClean="0"/>
              <a:t>- </a:t>
            </a:r>
            <a:r>
              <a:rPr lang="ru-RU" b="1" dirty="0" err="1" smtClean="0"/>
              <a:t>приведениЕ</a:t>
            </a:r>
            <a:r>
              <a:rPr lang="ru-RU" b="1" dirty="0" smtClean="0"/>
              <a:t> </a:t>
            </a:r>
            <a:r>
              <a:rPr lang="ru-RU" b="1" dirty="0"/>
              <a:t>строки к заданной длине с выравниванием по левому (правому) </a:t>
            </a:r>
            <a:r>
              <a:rPr lang="ru-RU" b="1" dirty="0" smtClean="0"/>
              <a:t>краю, </a:t>
            </a:r>
            <a:r>
              <a:rPr lang="ru-RU" b="1" dirty="0"/>
              <a:t>с заполнением недостающих символов </a:t>
            </a:r>
            <a:r>
              <a:rPr lang="ru-RU" b="1" dirty="0" smtClean="0"/>
              <a:t>пробелами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dirty="0"/>
              <a:t> </a:t>
            </a:r>
            <a:r>
              <a:rPr lang="ru-RU" b="1" i="1" dirty="0" err="1">
                <a:solidFill>
                  <a:srgbClr val="002060"/>
                </a:solidFill>
              </a:rPr>
              <a:t>Remove</a:t>
            </a:r>
            <a:r>
              <a:rPr lang="ru-RU" b="1" i="1" dirty="0">
                <a:solidFill>
                  <a:srgbClr val="002060"/>
                </a:solidFill>
              </a:rPr>
              <a:t> </a:t>
            </a:r>
            <a:r>
              <a:rPr lang="ru-RU" b="1" i="1" dirty="0" smtClean="0"/>
              <a:t>- </a:t>
            </a:r>
            <a:r>
              <a:rPr lang="ru-RU" b="1" dirty="0" err="1" smtClean="0"/>
              <a:t>удалеНИЕ</a:t>
            </a:r>
            <a:r>
              <a:rPr lang="ru-RU" b="1" dirty="0" smtClean="0"/>
              <a:t> </a:t>
            </a:r>
            <a:r>
              <a:rPr lang="ru-RU" b="1" dirty="0" err="1" smtClean="0"/>
              <a:t>подстрокИ</a:t>
            </a:r>
            <a:r>
              <a:rPr lang="ru-RU" b="1" dirty="0" smtClean="0"/>
              <a:t> </a:t>
            </a:r>
            <a:r>
              <a:rPr lang="ru-RU" b="1" dirty="0"/>
              <a:t>из исходной </a:t>
            </a:r>
            <a:r>
              <a:rPr lang="ru-RU" b="1" dirty="0" smtClean="0"/>
              <a:t>строки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i="1" dirty="0" err="1">
                <a:solidFill>
                  <a:srgbClr val="002060"/>
                </a:solidFill>
              </a:rPr>
              <a:t>Replace</a:t>
            </a:r>
            <a:r>
              <a:rPr lang="ru-RU" b="1" i="1" dirty="0">
                <a:solidFill>
                  <a:srgbClr val="002060"/>
                </a:solidFill>
              </a:rPr>
              <a:t>  </a:t>
            </a:r>
            <a:r>
              <a:rPr lang="ru-RU" b="1" i="1" dirty="0" smtClean="0"/>
              <a:t>- </a:t>
            </a:r>
            <a:r>
              <a:rPr lang="ru-RU" b="1" dirty="0" smtClean="0"/>
              <a:t>Замена </a:t>
            </a:r>
            <a:r>
              <a:rPr lang="ru-RU" b="1" dirty="0"/>
              <a:t>элементов </a:t>
            </a:r>
            <a:r>
              <a:rPr lang="ru-RU" b="1" dirty="0" smtClean="0"/>
              <a:t>строки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002060"/>
                </a:solidFill>
              </a:rPr>
              <a:t>ToUpper</a:t>
            </a:r>
            <a:r>
              <a:rPr lang="en-US" b="1" i="1" dirty="0" smtClean="0">
                <a:solidFill>
                  <a:srgbClr val="002060"/>
                </a:solidFill>
              </a:rPr>
              <a:t>()</a:t>
            </a:r>
            <a:r>
              <a:rPr lang="ru-RU" i="1" dirty="0" smtClean="0"/>
              <a:t> - </a:t>
            </a:r>
            <a:r>
              <a:rPr lang="ru-RU" b="1" dirty="0" err="1"/>
              <a:t>ПреобразованиЕ</a:t>
            </a:r>
            <a:r>
              <a:rPr lang="ru-RU" b="1" dirty="0"/>
              <a:t> строки к верхнему регистру  </a:t>
            </a:r>
            <a:endParaRPr lang="ru-RU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002060"/>
                </a:solidFill>
              </a:rPr>
              <a:t>ToLower</a:t>
            </a:r>
            <a:r>
              <a:rPr lang="en-US" b="1" i="1" dirty="0">
                <a:solidFill>
                  <a:srgbClr val="002060"/>
                </a:solidFill>
              </a:rPr>
              <a:t>()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dirty="0" smtClean="0"/>
              <a:t>- </a:t>
            </a:r>
            <a:r>
              <a:rPr lang="ru-RU" b="1" dirty="0" err="1"/>
              <a:t>ПреобразованиЕ</a:t>
            </a:r>
            <a:r>
              <a:rPr lang="ru-RU" b="1" dirty="0"/>
              <a:t> строки к </a:t>
            </a:r>
            <a:r>
              <a:rPr lang="ru-RU" b="1" dirty="0" smtClean="0"/>
              <a:t>НИЖНЕМУ РЕГИСТРУ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/>
              <a:t>  удаление начальных и конечных символов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84114" y="0"/>
            <a:ext cx="10364451" cy="949026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МОДИФИКАЦИЯ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срок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73135"/>
              </p:ext>
            </p:extLst>
          </p:nvPr>
        </p:nvGraphicFramePr>
        <p:xfrm>
          <a:off x="2348346" y="3267388"/>
          <a:ext cx="9357984" cy="3594385"/>
        </p:xfrm>
        <a:graphic>
          <a:graphicData uri="http://schemas.openxmlformats.org/drawingml/2006/table">
            <a:tbl>
              <a:tblPr/>
              <a:tblGrid>
                <a:gridCol w="2112826">
                  <a:extLst>
                    <a:ext uri="{9D8B030D-6E8A-4147-A177-3AD203B41FA5}">
                      <a16:colId xmlns:a16="http://schemas.microsoft.com/office/drawing/2014/main" val="653082074"/>
                    </a:ext>
                  </a:extLst>
                </a:gridCol>
                <a:gridCol w="7245158">
                  <a:extLst>
                    <a:ext uri="{9D8B030D-6E8A-4147-A177-3AD203B41FA5}">
                      <a16:colId xmlns:a16="http://schemas.microsoft.com/office/drawing/2014/main" val="3702704741"/>
                    </a:ext>
                  </a:extLst>
                </a:gridCol>
              </a:tblGrid>
              <a:tr h="452557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Trim()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символы пробелы из начала и конца строки.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12088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2200" b="1" i="1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Trim(Char)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экземпляры символа из начала и конца строки.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43731"/>
                  </a:ext>
                </a:extLst>
              </a:tr>
              <a:tr h="471246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Trim(Char[])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экземпляры символов из начала и конца строки.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287334"/>
                  </a:ext>
                </a:extLst>
              </a:tr>
              <a:tr h="46222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22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TrimStart</a:t>
                      </a:r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2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TrimStart</a:t>
                      </a:r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(Char)</a:t>
                      </a:r>
                      <a:b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2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TrimStart</a:t>
                      </a:r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(Char[])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экземпляры символов из начала строки.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647"/>
                  </a:ext>
                </a:extLst>
              </a:tr>
              <a:tr h="773612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22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TrimEnd</a:t>
                      </a:r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2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TrimEnd</a:t>
                      </a:r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(Char)</a:t>
                      </a:r>
                      <a:b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2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TrimEnd</a:t>
                      </a:r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(Char[])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экземпляры символов из конца строки.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0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54452" y="612950"/>
            <a:ext cx="10943280" cy="6245050"/>
          </a:xfrm>
        </p:spPr>
        <p:txBody>
          <a:bodyPr>
            <a:normAutofit fontScale="92500" lnSpcReduction="20000"/>
          </a:bodyPr>
          <a:lstStyle/>
          <a:p>
            <a:pPr marL="0" indent="0" defTabSz="457200" fontAlgn="base">
              <a:buNone/>
            </a:pPr>
            <a:r>
              <a:rPr lang="nn-NO" sz="2600" b="1" i="1" dirty="0">
                <a:solidFill>
                  <a:srgbClr val="002060"/>
                </a:solidFill>
                <a:latin typeface="inherit"/>
              </a:rPr>
              <a:t>Console.WriteLine("Insert: " + "26".Insert(1, "[4]")); </a:t>
            </a:r>
            <a:r>
              <a:rPr lang="ru-RU" sz="2600" b="1" i="1" dirty="0">
                <a:solidFill>
                  <a:srgbClr val="002060"/>
                </a:solidFill>
                <a:latin typeface="inherit"/>
              </a:rPr>
              <a:t>   </a:t>
            </a:r>
            <a:r>
              <a:rPr lang="nn-NO" sz="26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2[4]6</a:t>
            </a:r>
            <a:endParaRPr lang="ru-RU" sz="2600" b="1" i="1" dirty="0">
              <a:solidFill>
                <a:schemeClr val="accent3">
                  <a:lumMod val="50000"/>
                </a:schemeClr>
              </a:solidFill>
              <a:latin typeface="inherit"/>
            </a:endParaRP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PadLeft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: ");</a:t>
            </a: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Console.WriteLine("some string".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PadLeft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(15)); </a:t>
            </a:r>
            <a:r>
              <a:rPr lang="ru-RU" sz="2600" b="1" i="1" dirty="0">
                <a:solidFill>
                  <a:srgbClr val="002060"/>
                </a:solidFill>
                <a:latin typeface="inherit"/>
              </a:rPr>
              <a:t>   </a:t>
            </a:r>
            <a:r>
              <a:rPr lang="en-US" sz="26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" some string"</a:t>
            </a: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Console.WriteLine("some string".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PadLeft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(15, '*')); </a:t>
            </a:r>
            <a:r>
              <a:rPr lang="ru-RU" sz="2600" b="1" i="1" dirty="0">
                <a:solidFill>
                  <a:srgbClr val="002060"/>
                </a:solidFill>
                <a:latin typeface="inherit"/>
              </a:rPr>
              <a:t>   </a:t>
            </a:r>
            <a:r>
              <a:rPr lang="en-US" sz="26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"****some string"</a:t>
            </a: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PadRight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: ");</a:t>
            </a: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Console.WriteLine("some string".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PadRight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(15)); </a:t>
            </a:r>
            <a:r>
              <a:rPr lang="ru-RU" sz="2600" b="1" i="1" dirty="0">
                <a:solidFill>
                  <a:srgbClr val="002060"/>
                </a:solidFill>
                <a:latin typeface="inherit"/>
              </a:rPr>
              <a:t>    </a:t>
            </a:r>
            <a:r>
              <a:rPr lang="en-US" sz="26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"some string </a:t>
            </a:r>
            <a:r>
              <a:rPr lang="ru-RU" sz="26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       </a:t>
            </a:r>
            <a:r>
              <a:rPr lang="en-US" sz="26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"</a:t>
            </a: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Console.WriteLine("some string".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PadRight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(15, '*')); </a:t>
            </a:r>
            <a:r>
              <a:rPr lang="ru-RU" sz="2600" b="1" i="1" dirty="0">
                <a:solidFill>
                  <a:srgbClr val="002060"/>
                </a:solidFill>
                <a:latin typeface="inherit"/>
              </a:rPr>
              <a:t>   </a:t>
            </a:r>
            <a:r>
              <a:rPr lang="en-US" sz="26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"some string**** "</a:t>
            </a:r>
            <a:endParaRPr lang="ru-RU" sz="2600" b="1" i="1" dirty="0">
              <a:solidFill>
                <a:schemeClr val="accent3">
                  <a:lumMod val="50000"/>
                </a:schemeClr>
              </a:solidFill>
              <a:latin typeface="inherit"/>
            </a:endParaRP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Console.WriteLine("Remove demo1: " + "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Hello".Remove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(2));</a:t>
            </a: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Console.WriteLine("Remove demo2: " + "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Hello".Remove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(2, 2));</a:t>
            </a:r>
            <a:endParaRPr lang="ru-RU" sz="2600" b="1" i="1" dirty="0">
              <a:solidFill>
                <a:srgbClr val="002060"/>
              </a:solidFill>
              <a:latin typeface="inherit"/>
            </a:endParaRPr>
          </a:p>
          <a:p>
            <a:pPr marL="0" indent="0" defTabSz="457200" fontAlgn="base">
              <a:buNone/>
            </a:pPr>
            <a:endParaRPr lang="en-US" sz="2600" b="1" i="1" dirty="0">
              <a:solidFill>
                <a:schemeClr val="accent3">
                  <a:lumMod val="50000"/>
                </a:schemeClr>
              </a:solidFill>
              <a:latin typeface="inherit"/>
            </a:endParaRPr>
          </a:p>
          <a:p>
            <a:pPr fontAlgn="base"/>
            <a:endParaRPr lang="en-US" dirty="0"/>
          </a:p>
          <a:p>
            <a:pPr fontAlgn="base"/>
            <a:endParaRPr lang="ru-RU" dirty="0" smtClean="0"/>
          </a:p>
          <a:p>
            <a:pPr fontAlgn="base"/>
            <a:endParaRPr lang="en-US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54452" y="75906"/>
            <a:ext cx="10364451" cy="537043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МОДИФИКАЦИЯ строк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4355" y="116101"/>
            <a:ext cx="10364451" cy="908832"/>
          </a:xfrm>
        </p:spPr>
        <p:txBody>
          <a:bodyPr/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МОДИФИКАЦИЯ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35321" y="1125416"/>
            <a:ext cx="10363826" cy="4655735"/>
          </a:xfrm>
        </p:spPr>
        <p:txBody>
          <a:bodyPr>
            <a:normAutofit/>
          </a:bodyPr>
          <a:lstStyle/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Console.WriteLine("Hello, 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World!".Replace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('!', '.'));</a:t>
            </a:r>
            <a:r>
              <a:rPr lang="ru-RU" b="1" i="1" dirty="0">
                <a:solidFill>
                  <a:srgbClr val="002060"/>
                </a:solidFill>
                <a:latin typeface="inherit"/>
              </a:rPr>
              <a:t>   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Hello, World.</a:t>
            </a:r>
          </a:p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Console.WriteLine("Hello, 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World!".Replace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("World", "John")); </a:t>
            </a:r>
            <a:r>
              <a:rPr lang="ru-RU" b="1" i="1" dirty="0">
                <a:solidFill>
                  <a:srgbClr val="002060"/>
                </a:solidFill>
                <a:latin typeface="inherit"/>
              </a:rPr>
              <a:t>  </a:t>
            </a:r>
            <a:endParaRPr lang="en-US" b="1" i="1" dirty="0" smtClean="0">
              <a:solidFill>
                <a:srgbClr val="002060"/>
              </a:solidFill>
              <a:latin typeface="inherit"/>
            </a:endParaRPr>
          </a:p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 </a:t>
            </a:r>
            <a:r>
              <a:rPr lang="en-US" b="1" i="1" dirty="0" smtClean="0">
                <a:solidFill>
                  <a:srgbClr val="002060"/>
                </a:solidFill>
                <a:latin typeface="inherit"/>
              </a:rPr>
              <a:t>                                                                                                        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Hello, John!</a:t>
            </a:r>
          </a:p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Console.WriteLine("Hello, World!".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ToUpper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()); </a:t>
            </a:r>
            <a:r>
              <a:rPr lang="ru-RU" b="1" i="1" dirty="0">
                <a:solidFill>
                  <a:srgbClr val="002060"/>
                </a:solidFill>
                <a:latin typeface="inherit"/>
              </a:rPr>
              <a:t>    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HELLO, WORLD!</a:t>
            </a:r>
          </a:p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Console.WriteLine("Hello, World!".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ToLower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()); </a:t>
            </a:r>
            <a:r>
              <a:rPr lang="ru-RU" b="1" i="1" dirty="0">
                <a:solidFill>
                  <a:srgbClr val="002060"/>
                </a:solidFill>
                <a:latin typeface="inherit"/>
              </a:rPr>
              <a:t>  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hello, world!</a:t>
            </a:r>
            <a:endParaRPr lang="ru-RU" b="1" i="1" dirty="0">
              <a:solidFill>
                <a:schemeClr val="accent3">
                  <a:lumMod val="50000"/>
                </a:schemeClr>
              </a:solidFill>
              <a:latin typeface="inherit"/>
            </a:endParaRPr>
          </a:p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Console.WriteLine("***hello---".Trim('*')); </a:t>
            </a:r>
            <a:r>
              <a:rPr lang="ru-RU" b="1" i="1" dirty="0">
                <a:solidFill>
                  <a:srgbClr val="002060"/>
                </a:solidFill>
                <a:latin typeface="inherit"/>
              </a:rPr>
              <a:t>       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"hello--- "</a:t>
            </a:r>
            <a:endParaRPr lang="ru-RU" b="1" i="1" dirty="0">
              <a:solidFill>
                <a:schemeClr val="accent3">
                  <a:lumMod val="50000"/>
                </a:schemeClr>
              </a:solidFill>
              <a:latin typeface="inherit"/>
            </a:endParaRPr>
          </a:p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 hello ".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TrimStart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());</a:t>
            </a:r>
            <a:r>
              <a:rPr lang="ru-RU" b="1" i="1" dirty="0">
                <a:solidFill>
                  <a:srgbClr val="002060"/>
                </a:solidFill>
                <a:latin typeface="inherit"/>
              </a:rPr>
              <a:t>       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"hello " </a:t>
            </a:r>
          </a:p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 hello ".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TrimEnd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());</a:t>
            </a:r>
            <a:r>
              <a:rPr lang="ru-RU" b="1" i="1" dirty="0">
                <a:solidFill>
                  <a:srgbClr val="002060"/>
                </a:solidFill>
                <a:latin typeface="inherit"/>
              </a:rPr>
              <a:t>           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" hello"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85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4017" y="588367"/>
            <a:ext cx="10364451" cy="707865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4400" b="1" dirty="0" err="1" smtClean="0">
                <a:solidFill>
                  <a:schemeClr val="accent6">
                    <a:lumMod val="75000"/>
                  </a:schemeClr>
                </a:solidFill>
              </a:rPr>
              <a:t>СИМВОЛы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18268" y="1477109"/>
            <a:ext cx="9917723" cy="590843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/>
              <a:t>Для Обработки </a:t>
            </a:r>
            <a:r>
              <a:rPr lang="ru-RU" b="1" dirty="0"/>
              <a:t>текстовой информации </a:t>
            </a:r>
            <a:r>
              <a:rPr lang="ru-RU" b="1" dirty="0" smtClean="0"/>
              <a:t>С</a:t>
            </a:r>
            <a:r>
              <a:rPr lang="ru-RU" b="1" dirty="0"/>
              <a:t># предоставляет </a:t>
            </a:r>
            <a:r>
              <a:rPr lang="ru-RU" b="1" dirty="0" smtClean="0"/>
              <a:t>набор средств: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 smtClean="0"/>
              <a:t>символы</a:t>
            </a:r>
            <a:r>
              <a:rPr lang="ru-RU" b="1" dirty="0"/>
              <a:t> </a:t>
            </a:r>
            <a:r>
              <a:rPr lang="ru-RU" b="1" i="1" dirty="0">
                <a:solidFill>
                  <a:srgbClr val="002060"/>
                </a:solidFill>
              </a:rPr>
              <a:t>char, </a:t>
            </a:r>
            <a:endParaRPr lang="ru-RU" b="1" i="1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 smtClean="0"/>
              <a:t>неизменяемые </a:t>
            </a:r>
            <a:r>
              <a:rPr lang="ru-RU" b="1" dirty="0"/>
              <a:t>строки </a:t>
            </a:r>
            <a:r>
              <a:rPr lang="ru-RU" b="1" i="1" dirty="0">
                <a:solidFill>
                  <a:srgbClr val="002060"/>
                </a:solidFill>
              </a:rPr>
              <a:t>string,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 smtClean="0"/>
              <a:t>изменяемые </a:t>
            </a:r>
            <a:r>
              <a:rPr lang="ru-RU" b="1" dirty="0"/>
              <a:t>строки </a:t>
            </a:r>
            <a:r>
              <a:rPr lang="ru-RU" b="1" i="1" dirty="0" err="1" smtClean="0">
                <a:solidFill>
                  <a:srgbClr val="002060"/>
                </a:solidFill>
              </a:rPr>
              <a:t>StringBuider</a:t>
            </a:r>
            <a:r>
              <a:rPr lang="ru-RU" b="1" i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/>
              <a:t>Символьный </a:t>
            </a:r>
            <a:r>
              <a:rPr lang="ru-RU" b="1" dirty="0"/>
              <a:t>тип </a:t>
            </a:r>
            <a:r>
              <a:rPr lang="ru-RU" b="1" i="1" dirty="0">
                <a:solidFill>
                  <a:srgbClr val="002060"/>
                </a:solidFill>
              </a:rPr>
              <a:t>char</a:t>
            </a:r>
            <a:r>
              <a:rPr lang="ru-RU" b="1" dirty="0"/>
              <a:t> предназначен для хранения символа в кодировке </a:t>
            </a:r>
            <a:r>
              <a:rPr lang="ru-RU" b="1" dirty="0">
                <a:hlinkClick r:id="" action="ppaction://hlinkshowjump?jump=nextslide"/>
              </a:rPr>
              <a:t>Unicode.</a:t>
            </a:r>
            <a:r>
              <a:rPr lang="ru-RU" b="1" dirty="0"/>
              <a:t> </a:t>
            </a:r>
            <a:endParaRPr lang="ru-RU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/>
              <a:t>каждый символ занимает </a:t>
            </a:r>
            <a:r>
              <a:rPr lang="en-US" b="1" dirty="0" smtClean="0"/>
              <a:t>2 </a:t>
            </a:r>
            <a:r>
              <a:rPr lang="ru-RU" b="1" dirty="0" smtClean="0"/>
              <a:t>байта</a:t>
            </a:r>
            <a:r>
              <a:rPr lang="ru-RU" dirty="0" smtClean="0"/>
              <a:t> </a:t>
            </a:r>
            <a:r>
              <a:rPr lang="ru-RU" b="1" dirty="0" smtClean="0"/>
              <a:t>в </a:t>
            </a:r>
            <a:r>
              <a:rPr lang="ru-RU" b="1" dirty="0"/>
              <a:t>памяти.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/>
              <a:t>Символьный </a:t>
            </a:r>
            <a:r>
              <a:rPr lang="ru-RU" b="1" dirty="0"/>
              <a:t>тип относится к встроенным типам данных С# и соответствует стандартному классу </a:t>
            </a:r>
            <a:r>
              <a:rPr lang="ru-RU" b="1" i="1" dirty="0" err="1">
                <a:solidFill>
                  <a:srgbClr val="002060"/>
                </a:solidFill>
              </a:rPr>
              <a:t>Сhar</a:t>
            </a:r>
            <a:r>
              <a:rPr lang="ru-RU" b="1" dirty="0"/>
              <a:t> библиотеки .</a:t>
            </a:r>
            <a:r>
              <a:rPr lang="ru-RU" b="1" dirty="0" err="1"/>
              <a:t>Net</a:t>
            </a:r>
            <a:r>
              <a:rPr lang="ru-RU" b="1" dirty="0"/>
              <a:t> из пространства имен </a:t>
            </a:r>
            <a:r>
              <a:rPr lang="ru-RU" b="1" i="1" dirty="0" err="1">
                <a:solidFill>
                  <a:srgbClr val="002060"/>
                </a:solidFill>
              </a:rPr>
              <a:t>System</a:t>
            </a:r>
            <a:r>
              <a:rPr lang="ru-RU" b="1" i="1" dirty="0">
                <a:solidFill>
                  <a:srgbClr val="002060"/>
                </a:solidFill>
              </a:rPr>
              <a:t>. </a:t>
            </a:r>
            <a:endParaRPr lang="ru-RU" b="1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/>
              <a:t>В </a:t>
            </a:r>
            <a:r>
              <a:rPr lang="ru-RU" b="1" dirty="0"/>
              <a:t>этом классе определены статические методы, позволяющие задавать вид и категорию символа, а также преобразовывать символ в верхний или нижний регистр, в число. </a:t>
            </a:r>
            <a:endParaRPr lang="ru-RU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869" y="401935"/>
            <a:ext cx="10364451" cy="577237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Методы и свойства общего назначения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150345" y="813917"/>
            <a:ext cx="9408607" cy="532897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System.Length</a:t>
            </a:r>
            <a:r>
              <a:rPr lang="en-US" sz="2200" b="1" dirty="0"/>
              <a:t> </a:t>
            </a:r>
            <a:r>
              <a:rPr lang="ru-RU" sz="2200" b="1" dirty="0" smtClean="0"/>
              <a:t>-</a:t>
            </a:r>
            <a:r>
              <a:rPr lang="en-US" sz="2200" b="1" dirty="0" smtClean="0"/>
              <a:t> </a:t>
            </a:r>
            <a:r>
              <a:rPr lang="ru-RU" sz="2200" b="1" dirty="0"/>
              <a:t>возвращает длину строки:</a:t>
            </a:r>
          </a:p>
          <a:p>
            <a:pPr marL="1527175" indent="0" fontAlgn="base"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Console.WriteLine("</a:t>
            </a:r>
            <a:r>
              <a:rPr lang="en-US" sz="2200" b="1" i="1" dirty="0" err="1">
                <a:solidFill>
                  <a:srgbClr val="002060"/>
                </a:solidFill>
              </a:rPr>
              <a:t>Hello".Length</a:t>
            </a:r>
            <a:r>
              <a:rPr lang="en-US" sz="2200" b="1" i="1" dirty="0">
                <a:solidFill>
                  <a:srgbClr val="002060"/>
                </a:solidFill>
              </a:rPr>
              <a:t>); // 5</a:t>
            </a:r>
          </a:p>
          <a:p>
            <a:pPr marL="0" indent="0" fontAlgn="base"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System.Split</a:t>
            </a:r>
            <a:r>
              <a:rPr lang="en-US" sz="2200" b="1" i="1" dirty="0">
                <a:solidFill>
                  <a:srgbClr val="002060"/>
                </a:solidFill>
              </a:rPr>
              <a:t>() </a:t>
            </a:r>
            <a:r>
              <a:rPr lang="ru-RU" sz="2200" b="1" i="1" dirty="0" smtClean="0">
                <a:solidFill>
                  <a:srgbClr val="002060"/>
                </a:solidFill>
              </a:rPr>
              <a:t>-</a:t>
            </a:r>
            <a:r>
              <a:rPr lang="en-US" sz="2200" b="1" dirty="0" smtClean="0"/>
              <a:t> </a:t>
            </a:r>
            <a:r>
              <a:rPr lang="ru-RU" sz="2200" b="1" dirty="0"/>
              <a:t>разделяет заданную строку на подстроки, в качестве разделителя используется указанный через параметр символ (или группа символов):</a:t>
            </a:r>
          </a:p>
          <a:p>
            <a:pPr marL="1527175" indent="0" fontAlgn="base"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foreach</a:t>
            </a:r>
            <a:r>
              <a:rPr lang="en-US" sz="2200" b="1" i="1" dirty="0">
                <a:solidFill>
                  <a:srgbClr val="002060"/>
                </a:solidFill>
              </a:rPr>
              <a:t>(</a:t>
            </a:r>
            <a:r>
              <a:rPr lang="en-US" sz="2200" b="1" i="1" dirty="0" err="1">
                <a:solidFill>
                  <a:srgbClr val="002060"/>
                </a:solidFill>
              </a:rPr>
              <a:t>var</a:t>
            </a:r>
            <a:r>
              <a:rPr lang="en-US" sz="2200" b="1" i="1" dirty="0">
                <a:solidFill>
                  <a:srgbClr val="002060"/>
                </a:solidFill>
              </a:rPr>
              <a:t> s in "1 2 3".Split(' '))</a:t>
            </a:r>
          </a:p>
          <a:p>
            <a:pPr marL="1527175" indent="0" fontAlgn="base"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</a:rPr>
              <a:t>(s);</a:t>
            </a:r>
          </a:p>
          <a:p>
            <a:pPr marL="1527175" indent="0" fontAlgn="base"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foreach</a:t>
            </a:r>
            <a:r>
              <a:rPr lang="en-US" sz="2200" b="1" i="1" dirty="0">
                <a:solidFill>
                  <a:srgbClr val="002060"/>
                </a:solidFill>
              </a:rPr>
              <a:t>(</a:t>
            </a:r>
            <a:r>
              <a:rPr lang="en-US" sz="2200" b="1" i="1" dirty="0" err="1">
                <a:solidFill>
                  <a:srgbClr val="002060"/>
                </a:solidFill>
              </a:rPr>
              <a:t>var</a:t>
            </a:r>
            <a:r>
              <a:rPr lang="en-US" sz="2200" b="1" i="1" dirty="0">
                <a:solidFill>
                  <a:srgbClr val="002060"/>
                </a:solidFill>
              </a:rPr>
              <a:t> s in "1 2 3-4-5-6".Split(new char[]{' ', '-'}))</a:t>
            </a:r>
          </a:p>
          <a:p>
            <a:pPr marL="1527175" indent="0" fontAlgn="base"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</a:rPr>
              <a:t>(s);</a:t>
            </a:r>
          </a:p>
          <a:p>
            <a:pPr marL="0" indent="0" fontAlgn="base"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System.Empty</a:t>
            </a:r>
            <a:r>
              <a:rPr lang="en-US" sz="2200" b="1" i="1" dirty="0">
                <a:solidFill>
                  <a:srgbClr val="002060"/>
                </a:solidFill>
              </a:rPr>
              <a:t> </a:t>
            </a:r>
            <a:r>
              <a:rPr lang="ru-RU" sz="2200" b="1" i="1" dirty="0" smtClean="0">
                <a:solidFill>
                  <a:srgbClr val="002060"/>
                </a:solidFill>
              </a:rPr>
              <a:t>-</a:t>
            </a:r>
            <a:r>
              <a:rPr lang="en-US" sz="2200" b="1" i="1" dirty="0" smtClean="0">
                <a:solidFill>
                  <a:srgbClr val="002060"/>
                </a:solidFill>
              </a:rPr>
              <a:t> </a:t>
            </a:r>
            <a:r>
              <a:rPr lang="ru-RU" sz="2200" b="1" dirty="0"/>
              <a:t>возвращает пустую строку.</a:t>
            </a:r>
          </a:p>
        </p:txBody>
      </p:sp>
      <p:sp>
        <p:nvSpPr>
          <p:cNvPr id="4" name="Управляющая кнопка: фильм 3">
            <a:hlinkClick r:id="rId2" highlightClick="1"/>
          </p:cNvPr>
          <p:cNvSpPr/>
          <p:nvPr/>
        </p:nvSpPr>
        <p:spPr>
          <a:xfrm>
            <a:off x="10671349" y="6039059"/>
            <a:ext cx="733530" cy="482321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6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146" y="75907"/>
            <a:ext cx="10364451" cy="1069606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15366" y="1225900"/>
            <a:ext cx="10162233" cy="4565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b="1" dirty="0"/>
              <a:t>В массиве строк (список фамилий) определите самую длинную фамилию.</a:t>
            </a:r>
            <a:endParaRPr lang="ru-RU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В </a:t>
            </a:r>
            <a:r>
              <a:rPr lang="ru-RU" b="1" dirty="0"/>
              <a:t>заданной строке текста определите количество слов.  Считать, что слова разделяются одним из </a:t>
            </a:r>
            <a:r>
              <a:rPr lang="ru-RU" b="1" dirty="0" smtClean="0"/>
              <a:t>символов </a:t>
            </a:r>
            <a:r>
              <a:rPr lang="ru-RU" b="1" dirty="0"/>
              <a:t>‘ ‘ (пробел), ‘ , ‘ (запятая), ‘ . ‘ (точка</a:t>
            </a:r>
            <a:r>
              <a:rPr lang="ru-RU" b="1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Строка задается арифметическим выражением типа: 123+45-5*3. Вычислить </a:t>
            </a:r>
            <a:r>
              <a:rPr lang="ru-RU" b="1" smtClean="0"/>
              <a:t>результат выражения.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7988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694" y="303576"/>
            <a:ext cx="10364451" cy="526995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Класс </a:t>
            </a:r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</a:rPr>
              <a:t>StringBuilder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249885" y="907319"/>
            <a:ext cx="4772968" cy="5149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1" dirty="0"/>
              <a:t>при выполнении операции </a:t>
            </a:r>
            <a:r>
              <a:rPr lang="en-US" sz="1800" b="1" i="1" dirty="0" smtClean="0"/>
              <a:t>“</a:t>
            </a:r>
            <a:r>
              <a:rPr lang="ru-RU" sz="1800" b="1" i="1" dirty="0" smtClean="0"/>
              <a:t>+</a:t>
            </a:r>
            <a:r>
              <a:rPr lang="en-US" sz="1800" b="1" i="1" dirty="0" smtClean="0"/>
              <a:t>”</a:t>
            </a:r>
            <a:r>
              <a:rPr lang="ru-RU" sz="1800" b="1" i="1" dirty="0" smtClean="0"/>
              <a:t> </a:t>
            </a:r>
            <a:r>
              <a:rPr lang="ru-RU" sz="1800" b="1" i="1" dirty="0"/>
              <a:t>каждый раз будет создавать новый объект класса </a:t>
            </a:r>
            <a:r>
              <a:rPr lang="ru-RU" sz="1800" b="1" i="1" dirty="0">
                <a:solidFill>
                  <a:srgbClr val="002060"/>
                </a:solidFill>
              </a:rPr>
              <a:t>String</a:t>
            </a:r>
            <a:r>
              <a:rPr lang="ru-RU" sz="1800" b="1" i="1" dirty="0"/>
              <a:t> в памяти. Если количество таких присваиваний будет достаточно большим, то программа может </a:t>
            </a:r>
            <a:r>
              <a:rPr lang="ru-RU" sz="1800" b="1" i="1" dirty="0" err="1"/>
              <a:t>аварийно</a:t>
            </a:r>
            <a:r>
              <a:rPr lang="ru-RU" sz="1800" b="1" i="1" dirty="0"/>
              <a:t> завершиться из-за нехватки памяти, либо занять ее в очень большом объеме</a:t>
            </a:r>
            <a:r>
              <a:rPr lang="ru-RU" sz="1800" b="1" i="1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27642" y="71078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975" defTabSz="914400" fontAlgn="base">
              <a:buClr>
                <a:schemeClr val="tx1"/>
              </a:buClr>
            </a:pPr>
            <a:r>
              <a:rPr lang="ru-RU" sz="2000" b="1" cap="all" dirty="0" smtClean="0"/>
              <a:t>Пример.</a:t>
            </a:r>
            <a:endParaRPr lang="ru-RU" sz="2400" b="1" cap="all" dirty="0" smtClean="0"/>
          </a:p>
          <a:p>
            <a:pPr marL="622300" defTabSz="914400" fontAlgn="base">
              <a:buClr>
                <a:schemeClr val="tx1"/>
              </a:buClr>
            </a:pPr>
            <a:r>
              <a:rPr lang="en-US" sz="2000" b="1" i="1" cap="all" dirty="0" smtClean="0">
                <a:solidFill>
                  <a:srgbClr val="002060"/>
                </a:solidFill>
              </a:rPr>
              <a:t>string </a:t>
            </a:r>
            <a:r>
              <a:rPr lang="en-US" sz="2000" b="1" i="1" cap="all" dirty="0" err="1">
                <a:solidFill>
                  <a:srgbClr val="002060"/>
                </a:solidFill>
              </a:rPr>
              <a:t>outString</a:t>
            </a:r>
            <a:r>
              <a:rPr lang="en-US" sz="2000" b="1" i="1" cap="all" dirty="0">
                <a:solidFill>
                  <a:srgbClr val="002060"/>
                </a:solidFill>
              </a:rPr>
              <a:t> = "";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000" b="1" i="1" cap="all" dirty="0">
                <a:solidFill>
                  <a:srgbClr val="002060"/>
                </a:solidFill>
              </a:rPr>
              <a:t>for(</a:t>
            </a:r>
            <a:r>
              <a:rPr lang="en-US" sz="2000" b="1" i="1" cap="all" dirty="0" err="1">
                <a:solidFill>
                  <a:srgbClr val="002060"/>
                </a:solidFill>
              </a:rPr>
              <a:t>int</a:t>
            </a:r>
            <a:r>
              <a:rPr lang="en-US" sz="2000" b="1" i="1" cap="all" dirty="0">
                <a:solidFill>
                  <a:srgbClr val="002060"/>
                </a:solidFill>
              </a:rPr>
              <a:t> </a:t>
            </a:r>
            <a:r>
              <a:rPr lang="en-US" sz="2000" b="1" i="1" cap="all" dirty="0" err="1">
                <a:solidFill>
                  <a:srgbClr val="002060"/>
                </a:solidFill>
              </a:rPr>
              <a:t>i</a:t>
            </a:r>
            <a:r>
              <a:rPr lang="en-US" sz="2000" b="1" i="1" cap="all" dirty="0">
                <a:solidFill>
                  <a:srgbClr val="002060"/>
                </a:solidFill>
              </a:rPr>
              <a:t> = 0; </a:t>
            </a:r>
            <a:r>
              <a:rPr lang="en-US" sz="2000" b="1" i="1" cap="all" dirty="0" err="1">
                <a:solidFill>
                  <a:srgbClr val="002060"/>
                </a:solidFill>
              </a:rPr>
              <a:t>i</a:t>
            </a:r>
            <a:r>
              <a:rPr lang="en-US" sz="2000" b="1" i="1" cap="all" dirty="0">
                <a:solidFill>
                  <a:srgbClr val="002060"/>
                </a:solidFill>
              </a:rPr>
              <a:t> &lt; 10; </a:t>
            </a:r>
            <a:r>
              <a:rPr lang="en-US" sz="2000" b="1" i="1" cap="all" dirty="0" err="1">
                <a:solidFill>
                  <a:srgbClr val="002060"/>
                </a:solidFill>
              </a:rPr>
              <a:t>i</a:t>
            </a:r>
            <a:r>
              <a:rPr lang="en-US" sz="2000" b="1" i="1" cap="all" dirty="0">
                <a:solidFill>
                  <a:srgbClr val="002060"/>
                </a:solidFill>
              </a:rPr>
              <a:t>++)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000" b="1" i="1" cap="all" dirty="0">
                <a:solidFill>
                  <a:srgbClr val="002060"/>
                </a:solidFill>
              </a:rPr>
              <a:t>{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000" b="1" i="1" cap="all" dirty="0" err="1">
                <a:solidFill>
                  <a:srgbClr val="002060"/>
                </a:solidFill>
              </a:rPr>
              <a:t>outString</a:t>
            </a:r>
            <a:r>
              <a:rPr lang="en-US" sz="2000" b="1" i="1" cap="all" dirty="0">
                <a:solidFill>
                  <a:srgbClr val="002060"/>
                </a:solidFill>
              </a:rPr>
              <a:t> += </a:t>
            </a:r>
            <a:r>
              <a:rPr lang="en-US" sz="2000" b="1" i="1" cap="all" dirty="0" err="1">
                <a:solidFill>
                  <a:srgbClr val="002060"/>
                </a:solidFill>
              </a:rPr>
              <a:t>i.ToString</a:t>
            </a:r>
            <a:r>
              <a:rPr lang="en-US" sz="2000" b="1" i="1" cap="all" dirty="0">
                <a:solidFill>
                  <a:srgbClr val="002060"/>
                </a:solidFill>
              </a:rPr>
              <a:t>() + " - ";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000" b="1" i="1" cap="all" dirty="0">
                <a:solidFill>
                  <a:srgbClr val="002060"/>
                </a:solidFill>
              </a:rPr>
              <a:t>}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000" b="1" i="1" cap="all" dirty="0" err="1">
                <a:solidFill>
                  <a:srgbClr val="002060"/>
                </a:solidFill>
              </a:rPr>
              <a:t>Console.WriteLine</a:t>
            </a:r>
            <a:r>
              <a:rPr lang="en-US" sz="2000" b="1" i="1" cap="all" dirty="0">
                <a:solidFill>
                  <a:srgbClr val="002060"/>
                </a:solidFill>
              </a:rPr>
              <a:t>(</a:t>
            </a:r>
            <a:r>
              <a:rPr lang="en-US" sz="2000" b="1" i="1" cap="all" dirty="0" err="1">
                <a:solidFill>
                  <a:srgbClr val="002060"/>
                </a:solidFill>
              </a:rPr>
              <a:t>outString</a:t>
            </a:r>
            <a:r>
              <a:rPr lang="en-US" sz="2000" b="1" i="1" cap="all" dirty="0">
                <a:solidFill>
                  <a:srgbClr val="002060"/>
                </a:solidFill>
              </a:rPr>
              <a:t>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14987" y="3820717"/>
            <a:ext cx="66922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 err="1">
                <a:solidFill>
                  <a:srgbClr val="002060"/>
                </a:solidFill>
              </a:rPr>
              <a:t>StringBuilder</a:t>
            </a:r>
            <a:r>
              <a:rPr lang="en-US" sz="2200" b="1" i="1" cap="all" dirty="0">
                <a:solidFill>
                  <a:srgbClr val="002060"/>
                </a:solidFill>
              </a:rPr>
              <a:t> </a:t>
            </a:r>
            <a:r>
              <a:rPr lang="en-US" sz="2200" b="1" i="1" cap="all" dirty="0" err="1">
                <a:solidFill>
                  <a:srgbClr val="002060"/>
                </a:solidFill>
              </a:rPr>
              <a:t>sb</a:t>
            </a:r>
            <a:r>
              <a:rPr lang="en-US" sz="2200" b="1" i="1" cap="all" dirty="0">
                <a:solidFill>
                  <a:srgbClr val="002060"/>
                </a:solidFill>
              </a:rPr>
              <a:t> = new </a:t>
            </a:r>
            <a:r>
              <a:rPr lang="en-US" sz="2200" b="1" i="1" cap="all" dirty="0" err="1">
                <a:solidFill>
                  <a:srgbClr val="002060"/>
                </a:solidFill>
              </a:rPr>
              <a:t>StringBuilder</a:t>
            </a:r>
            <a:r>
              <a:rPr lang="en-US" sz="2200" b="1" i="1" cap="all" dirty="0">
                <a:solidFill>
                  <a:srgbClr val="002060"/>
                </a:solidFill>
              </a:rPr>
              <a:t>();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>
                <a:solidFill>
                  <a:srgbClr val="002060"/>
                </a:solidFill>
              </a:rPr>
              <a:t>for(</a:t>
            </a:r>
            <a:r>
              <a:rPr lang="en-US" sz="2200" b="1" i="1" cap="all" dirty="0" err="1">
                <a:solidFill>
                  <a:srgbClr val="002060"/>
                </a:solidFill>
              </a:rPr>
              <a:t>int</a:t>
            </a:r>
            <a:r>
              <a:rPr lang="en-US" sz="2200" b="1" i="1" cap="all" dirty="0">
                <a:solidFill>
                  <a:srgbClr val="002060"/>
                </a:solidFill>
              </a:rPr>
              <a:t> </a:t>
            </a:r>
            <a:r>
              <a:rPr lang="en-US" sz="2200" b="1" i="1" cap="all" dirty="0" err="1">
                <a:solidFill>
                  <a:srgbClr val="002060"/>
                </a:solidFill>
              </a:rPr>
              <a:t>i</a:t>
            </a:r>
            <a:r>
              <a:rPr lang="en-US" sz="2200" b="1" i="1" cap="all" dirty="0">
                <a:solidFill>
                  <a:srgbClr val="002060"/>
                </a:solidFill>
              </a:rPr>
              <a:t> = 0; </a:t>
            </a:r>
            <a:r>
              <a:rPr lang="en-US" sz="2200" b="1" i="1" cap="all" dirty="0" err="1">
                <a:solidFill>
                  <a:srgbClr val="002060"/>
                </a:solidFill>
              </a:rPr>
              <a:t>i</a:t>
            </a:r>
            <a:r>
              <a:rPr lang="en-US" sz="2200" b="1" i="1" cap="all" dirty="0">
                <a:solidFill>
                  <a:srgbClr val="002060"/>
                </a:solidFill>
              </a:rPr>
              <a:t> &lt; 10; </a:t>
            </a:r>
            <a:r>
              <a:rPr lang="en-US" sz="2200" b="1" i="1" cap="all" dirty="0" err="1">
                <a:solidFill>
                  <a:srgbClr val="002060"/>
                </a:solidFill>
              </a:rPr>
              <a:t>i</a:t>
            </a:r>
            <a:r>
              <a:rPr lang="en-US" sz="2200" b="1" i="1" cap="all" dirty="0">
                <a:solidFill>
                  <a:srgbClr val="002060"/>
                </a:solidFill>
              </a:rPr>
              <a:t>++)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>
                <a:solidFill>
                  <a:srgbClr val="002060"/>
                </a:solidFill>
              </a:rPr>
              <a:t>{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 smtClean="0">
                <a:solidFill>
                  <a:srgbClr val="002060"/>
                </a:solidFill>
              </a:rPr>
              <a:t>      </a:t>
            </a:r>
            <a:r>
              <a:rPr lang="en-US" sz="2200" b="1" i="1" cap="all" dirty="0" err="1" smtClean="0">
                <a:solidFill>
                  <a:srgbClr val="002060"/>
                </a:solidFill>
              </a:rPr>
              <a:t>sb.Append</a:t>
            </a:r>
            <a:r>
              <a:rPr lang="en-US" sz="2200" b="1" i="1" cap="all" dirty="0" smtClean="0">
                <a:solidFill>
                  <a:srgbClr val="002060"/>
                </a:solidFill>
              </a:rPr>
              <a:t>(</a:t>
            </a:r>
            <a:r>
              <a:rPr lang="en-US" sz="2200" b="1" i="1" cap="all" dirty="0" err="1" smtClean="0">
                <a:solidFill>
                  <a:srgbClr val="002060"/>
                </a:solidFill>
              </a:rPr>
              <a:t>i.ToString</a:t>
            </a:r>
            <a:r>
              <a:rPr lang="en-US" sz="2200" b="1" i="1" cap="all" dirty="0">
                <a:solidFill>
                  <a:srgbClr val="002060"/>
                </a:solidFill>
              </a:rPr>
              <a:t>());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 smtClean="0">
                <a:solidFill>
                  <a:srgbClr val="002060"/>
                </a:solidFill>
              </a:rPr>
              <a:t>      </a:t>
            </a:r>
            <a:r>
              <a:rPr lang="en-US" sz="2200" b="1" i="1" cap="all" dirty="0" err="1" smtClean="0">
                <a:solidFill>
                  <a:srgbClr val="002060"/>
                </a:solidFill>
              </a:rPr>
              <a:t>sb.Append</a:t>
            </a:r>
            <a:r>
              <a:rPr lang="en-US" sz="2200" b="1" i="1" cap="all" dirty="0">
                <a:solidFill>
                  <a:srgbClr val="002060"/>
                </a:solidFill>
              </a:rPr>
              <a:t>(" - ");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>
                <a:solidFill>
                  <a:srgbClr val="002060"/>
                </a:solidFill>
              </a:rPr>
              <a:t>}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 err="1">
                <a:solidFill>
                  <a:srgbClr val="002060"/>
                </a:solidFill>
              </a:rPr>
              <a:t>outString</a:t>
            </a:r>
            <a:r>
              <a:rPr lang="en-US" sz="2200" b="1" i="1" cap="all" dirty="0">
                <a:solidFill>
                  <a:srgbClr val="002060"/>
                </a:solidFill>
              </a:rPr>
              <a:t> = </a:t>
            </a:r>
            <a:r>
              <a:rPr lang="en-US" sz="2200" b="1" i="1" cap="all" dirty="0" err="1">
                <a:solidFill>
                  <a:srgbClr val="002060"/>
                </a:solidFill>
              </a:rPr>
              <a:t>sb.ToString</a:t>
            </a:r>
            <a:r>
              <a:rPr lang="en-US" sz="2200" b="1" i="1" cap="all" dirty="0">
                <a:solidFill>
                  <a:srgbClr val="002060"/>
                </a:solidFill>
              </a:rPr>
              <a:t>();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 err="1">
                <a:solidFill>
                  <a:srgbClr val="002060"/>
                </a:solidFill>
              </a:rPr>
              <a:t>Console.WriteLine</a:t>
            </a:r>
            <a:r>
              <a:rPr lang="en-US" sz="2200" b="1" i="1" cap="all" dirty="0">
                <a:solidFill>
                  <a:srgbClr val="002060"/>
                </a:solidFill>
              </a:rPr>
              <a:t>(</a:t>
            </a:r>
            <a:r>
              <a:rPr lang="en-US" sz="2200" b="1" i="1" cap="all" dirty="0" err="1">
                <a:solidFill>
                  <a:srgbClr val="002060"/>
                </a:solidFill>
              </a:rPr>
              <a:t>outString</a:t>
            </a:r>
            <a:r>
              <a:rPr lang="en-US" sz="2200" b="1" i="1" cap="all" dirty="0">
                <a:solidFill>
                  <a:srgbClr val="002060"/>
                </a:solidFill>
              </a:rPr>
              <a:t>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09608" y="1029534"/>
            <a:ext cx="4009290" cy="20748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540369" y="3819180"/>
            <a:ext cx="6266822" cy="288079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6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693" y="0"/>
            <a:ext cx="10364451" cy="89878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Форматирование строк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120202" y="707865"/>
            <a:ext cx="10162233" cy="600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1" dirty="0"/>
              <a:t>Под </a:t>
            </a:r>
            <a:r>
              <a:rPr lang="ru-RU" sz="1800" b="1" i="1" dirty="0">
                <a:solidFill>
                  <a:srgbClr val="002060"/>
                </a:solidFill>
              </a:rPr>
              <a:t>форматированием </a:t>
            </a:r>
            <a:r>
              <a:rPr lang="ru-RU" sz="1800" b="1" i="1" dirty="0" smtClean="0">
                <a:solidFill>
                  <a:srgbClr val="002060"/>
                </a:solidFill>
              </a:rPr>
              <a:t>строк </a:t>
            </a:r>
            <a:r>
              <a:rPr lang="ru-RU" sz="1800" b="1" i="1" dirty="0" smtClean="0"/>
              <a:t>понимается </a:t>
            </a:r>
            <a:r>
              <a:rPr lang="ru-RU" sz="1800" b="1" i="1" dirty="0"/>
              <a:t>встраивание в строку различных </a:t>
            </a:r>
            <a:r>
              <a:rPr lang="ru-RU" sz="1800" b="1" i="1" dirty="0" smtClean="0"/>
              <a:t>элементо</a:t>
            </a:r>
            <a:r>
              <a:rPr lang="ru-RU" sz="1800" b="1" i="1" dirty="0"/>
              <a:t>в  (число, дата и т.п.), представленных в заданном формате. </a:t>
            </a:r>
            <a:endParaRPr lang="ru-RU" sz="1800" b="1" i="1" dirty="0" smtClean="0"/>
          </a:p>
          <a:p>
            <a:pPr marL="0" indent="0">
              <a:buNone/>
            </a:pPr>
            <a:r>
              <a:rPr lang="ru-RU" sz="1800" b="1" dirty="0" smtClean="0"/>
              <a:t>Форматирование </a:t>
            </a:r>
            <a:r>
              <a:rPr lang="ru-RU" sz="1800" b="1" dirty="0"/>
              <a:t>можно осуществлять с </a:t>
            </a:r>
            <a:r>
              <a:rPr lang="ru-RU" sz="1800" b="1" dirty="0" smtClean="0"/>
              <a:t>помощью: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b="1" dirty="0" smtClean="0"/>
              <a:t> </a:t>
            </a:r>
            <a:r>
              <a:rPr lang="ru-RU" sz="1800" b="1" dirty="0"/>
              <a:t>метода</a:t>
            </a:r>
            <a:r>
              <a:rPr lang="ru-RU" sz="1800" b="1" i="1" dirty="0"/>
              <a:t> </a:t>
            </a:r>
            <a:r>
              <a:rPr lang="ru-RU" sz="1800" b="1" i="1" dirty="0" err="1">
                <a:solidFill>
                  <a:srgbClr val="002060"/>
                </a:solidFill>
              </a:rPr>
              <a:t>ToString</a:t>
            </a:r>
            <a:r>
              <a:rPr lang="ru-RU" sz="1800" b="1" i="1" dirty="0">
                <a:solidFill>
                  <a:srgbClr val="002060"/>
                </a:solidFill>
              </a:rPr>
              <a:t> </a:t>
            </a:r>
            <a:r>
              <a:rPr lang="ru-RU" sz="1800" b="1" dirty="0"/>
              <a:t>с передачей в него нужных описателей, </a:t>
            </a:r>
            <a:endParaRPr lang="ru-RU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1800" b="1" dirty="0" smtClean="0"/>
              <a:t>метода</a:t>
            </a:r>
            <a:r>
              <a:rPr lang="ru-RU" sz="1800" b="1" i="1" dirty="0"/>
              <a:t> </a:t>
            </a:r>
            <a:r>
              <a:rPr lang="ru-RU" sz="1800" b="1" i="1" dirty="0" err="1">
                <a:solidFill>
                  <a:srgbClr val="002060"/>
                </a:solidFill>
              </a:rPr>
              <a:t>Format</a:t>
            </a:r>
            <a:r>
              <a:rPr lang="ru-RU" sz="1800" b="1" i="1" dirty="0"/>
              <a:t>, </a:t>
            </a:r>
            <a:r>
              <a:rPr lang="ru-RU" sz="1800" b="1" dirty="0"/>
              <a:t>который, в качестве аргументов, получает строку со специальными вставками, определяющими представление элементов и непосредственно сами элементы</a:t>
            </a:r>
            <a:r>
              <a:rPr lang="ru-RU" sz="1800" b="1" dirty="0" smtClean="0"/>
              <a:t>.</a:t>
            </a:r>
          </a:p>
          <a:p>
            <a:pPr marL="0" indent="0" fontAlgn="base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b="1" dirty="0"/>
              <a:t>Каждый элемент форматирования представляется следующим образом:</a:t>
            </a:r>
          </a:p>
          <a:p>
            <a:pPr marL="0" indent="0" fontAlgn="base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sz="2200" b="1" i="1" dirty="0" smtClean="0">
                <a:solidFill>
                  <a:srgbClr val="002060"/>
                </a:solidFill>
              </a:rPr>
              <a:t>                      { </a:t>
            </a:r>
            <a:r>
              <a:rPr lang="ru-RU" sz="2200" b="1" i="1" dirty="0" err="1" smtClean="0">
                <a:solidFill>
                  <a:srgbClr val="002060"/>
                </a:solidFill>
              </a:rPr>
              <a:t>index</a:t>
            </a:r>
            <a:r>
              <a:rPr lang="ru-RU" sz="2200" b="1" i="1" dirty="0" smtClean="0">
                <a:solidFill>
                  <a:srgbClr val="002060"/>
                </a:solidFill>
              </a:rPr>
              <a:t> [, </a:t>
            </a:r>
            <a:r>
              <a:rPr lang="ru-RU" sz="2200" b="1" i="1" dirty="0" err="1" smtClean="0">
                <a:solidFill>
                  <a:srgbClr val="002060"/>
                </a:solidFill>
              </a:rPr>
              <a:t>alignment</a:t>
            </a:r>
            <a:r>
              <a:rPr lang="ru-RU" sz="2200" b="1" i="1" dirty="0" smtClean="0">
                <a:solidFill>
                  <a:srgbClr val="002060"/>
                </a:solidFill>
              </a:rPr>
              <a:t> ] [ : </a:t>
            </a:r>
            <a:r>
              <a:rPr lang="ru-RU" sz="2200" b="1" i="1" dirty="0" err="1" smtClean="0">
                <a:solidFill>
                  <a:srgbClr val="002060"/>
                </a:solidFill>
              </a:rPr>
              <a:t>formatString</a:t>
            </a:r>
            <a:r>
              <a:rPr lang="ru-RU" sz="2200" b="1" i="1" dirty="0" smtClean="0">
                <a:solidFill>
                  <a:srgbClr val="002060"/>
                </a:solidFill>
              </a:rPr>
              <a:t> ] } </a:t>
            </a:r>
          </a:p>
          <a:p>
            <a:pPr marL="0" indent="0" fontAlgn="base">
              <a:lnSpc>
                <a:spcPct val="110000"/>
              </a:lnSpc>
              <a:spcBef>
                <a:spcPts val="1200"/>
              </a:spcBef>
              <a:buNone/>
            </a:pPr>
            <a:endParaRPr lang="ru-RU" b="1" i="1" dirty="0" smtClean="0">
              <a:solidFill>
                <a:srgbClr val="002060"/>
              </a:solidFill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rgbClr val="002060"/>
                </a:solidFill>
              </a:rPr>
              <a:t> </a:t>
            </a:r>
            <a:r>
              <a:rPr lang="ru-RU" b="1" i="1" dirty="0" err="1">
                <a:solidFill>
                  <a:srgbClr val="002060"/>
                </a:solidFill>
              </a:rPr>
              <a:t>index</a:t>
            </a:r>
            <a:r>
              <a:rPr lang="ru-RU" b="1" i="1" dirty="0">
                <a:solidFill>
                  <a:srgbClr val="002060"/>
                </a:solidFill>
              </a:rPr>
              <a:t> </a:t>
            </a:r>
            <a:r>
              <a:rPr lang="ru-RU" b="1" dirty="0"/>
              <a:t>– это индекс элемента, которым </a:t>
            </a:r>
            <a:r>
              <a:rPr lang="ru-RU" b="1" dirty="0" smtClean="0"/>
              <a:t> будет </a:t>
            </a:r>
            <a:r>
              <a:rPr lang="ru-RU" b="1" dirty="0"/>
              <a:t>замещена данная конструкция;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i="1" dirty="0" err="1">
                <a:solidFill>
                  <a:srgbClr val="002060"/>
                </a:solidFill>
              </a:rPr>
              <a:t>alignment</a:t>
            </a:r>
            <a:r>
              <a:rPr lang="ru-RU" b="1" i="1" dirty="0">
                <a:solidFill>
                  <a:srgbClr val="002060"/>
                </a:solidFill>
              </a:rPr>
              <a:t> </a:t>
            </a:r>
            <a:r>
              <a:rPr lang="ru-RU" b="1" dirty="0"/>
              <a:t>– выравнивание;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i="1" dirty="0" err="1">
                <a:solidFill>
                  <a:srgbClr val="002060"/>
                </a:solidFill>
              </a:rPr>
              <a:t>formatString</a:t>
            </a:r>
            <a:r>
              <a:rPr lang="ru-RU" b="1" i="1" dirty="0"/>
              <a:t> </a:t>
            </a:r>
            <a:r>
              <a:rPr lang="ru-RU" b="1" dirty="0"/>
              <a:t>– формат.</a:t>
            </a:r>
          </a:p>
          <a:p>
            <a:pPr marL="0" indent="0">
              <a:buNone/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10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4210" y="246729"/>
            <a:ext cx="10364451" cy="959074"/>
          </a:xfrm>
        </p:spPr>
        <p:txBody>
          <a:bodyPr/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Форматирование строк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144886" y="1583320"/>
            <a:ext cx="10363826" cy="342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Console.WriteLine("Only index: {0}", 123); </a:t>
            </a:r>
            <a:r>
              <a:rPr lang="ru-RU" b="1" i="1" cap="all" dirty="0" smtClean="0">
                <a:solidFill>
                  <a:srgbClr val="002060"/>
                </a:solidFill>
                <a:latin typeface="inherit"/>
              </a:rPr>
              <a:t>  </a:t>
            </a:r>
            <a:r>
              <a:rPr lang="en-US" b="1" i="1" cap="all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Only index: 123</a:t>
            </a:r>
          </a:p>
          <a:p>
            <a:pPr fontAlgn="base"/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Console.WriteLine("Index with alignment: {0,-5}{1,5}", 123, 456); </a:t>
            </a:r>
            <a:r>
              <a:rPr lang="ru-RU" b="1" i="1" cap="all" dirty="0" smtClean="0">
                <a:solidFill>
                  <a:srgbClr val="002060"/>
                </a:solidFill>
                <a:latin typeface="inherit"/>
              </a:rPr>
              <a:t>  </a:t>
            </a:r>
            <a:r>
              <a:rPr lang="en-US" b="1" i="1" cap="all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Index with alignment: 123 456</a:t>
            </a:r>
          </a:p>
          <a:p>
            <a:pPr fontAlgn="base"/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Console.WriteLine("Index with format: 0x{0:X}", 123); </a:t>
            </a:r>
            <a:r>
              <a:rPr lang="ru-RU" b="1" i="1" cap="all" dirty="0" smtClean="0">
                <a:solidFill>
                  <a:srgbClr val="002060"/>
                </a:solidFill>
                <a:latin typeface="inherit"/>
              </a:rPr>
              <a:t>  </a:t>
            </a:r>
            <a:r>
              <a:rPr lang="en-US" b="1" i="1" cap="all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Index with format: 0x7B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04209" y="1436914"/>
            <a:ext cx="10621733" cy="263266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09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98219929"/>
              </p:ext>
            </p:extLst>
          </p:nvPr>
        </p:nvGraphicFramePr>
        <p:xfrm>
          <a:off x="2723101" y="808349"/>
          <a:ext cx="9334920" cy="4223968"/>
        </p:xfrm>
        <a:graphic>
          <a:graphicData uri="http://schemas.openxmlformats.org/drawingml/2006/table">
            <a:tbl>
              <a:tblPr/>
              <a:tblGrid>
                <a:gridCol w="2220688">
                  <a:extLst>
                    <a:ext uri="{9D8B030D-6E8A-4147-A177-3AD203B41FA5}">
                      <a16:colId xmlns:a16="http://schemas.microsoft.com/office/drawing/2014/main" val="3146083139"/>
                    </a:ext>
                  </a:extLst>
                </a:gridCol>
                <a:gridCol w="7114232">
                  <a:extLst>
                    <a:ext uri="{9D8B030D-6E8A-4147-A177-3AD203B41FA5}">
                      <a16:colId xmlns:a16="http://schemas.microsoft.com/office/drawing/2014/main" val="967810946"/>
                    </a:ext>
                  </a:extLst>
                </a:gridCol>
              </a:tblGrid>
              <a:tr h="28589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Описатель формата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93606"/>
                  </a:ext>
                </a:extLst>
              </a:tr>
              <a:tr h="28589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“C” </a:t>
                      </a:r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 “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валюты.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825011"/>
                  </a:ext>
                </a:extLst>
              </a:tr>
              <a:tr h="28589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“D” </a:t>
                      </a:r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 “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целого числа.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448199"/>
                  </a:ext>
                </a:extLst>
              </a:tr>
              <a:tr h="45955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“E” </a:t>
                      </a:r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 “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числа в экспоненциальном виде.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113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“F” </a:t>
                      </a:r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 “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числа в формате с плавающей точкой.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2473"/>
                  </a:ext>
                </a:extLst>
              </a:tr>
              <a:tr h="657096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“P” </a:t>
                      </a:r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 “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процентов, выводит число умноженное на 100 со знаком процента.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07168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“X” </a:t>
                      </a:r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 “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Шестнадцатеричное представление.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00115"/>
                  </a:ext>
                </a:extLst>
              </a:tr>
              <a:tr h="28589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Заместитель нуля.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91831"/>
                  </a:ext>
                </a:extLst>
              </a:tr>
              <a:tr h="28589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“#”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Заместитель цифры.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050643"/>
                  </a:ext>
                </a:extLst>
              </a:tr>
              <a:tr h="478271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“.”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Разделитель целой и дробной части.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67427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84114" y="0"/>
            <a:ext cx="10364451" cy="808349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Форматирование строк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27902" y="5380672"/>
            <a:ext cx="8758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Console.WriteLine("C symbol: {0:C}", 123); </a:t>
            </a:r>
            <a:r>
              <a:rPr lang="ru-RU" b="1" i="1" cap="all" dirty="0" smtClean="0">
                <a:solidFill>
                  <a:srgbClr val="002060"/>
                </a:solidFill>
                <a:latin typeface="inherit"/>
              </a:rPr>
              <a:t>     </a:t>
            </a:r>
            <a:r>
              <a:rPr lang="en-US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123,00 </a:t>
            </a:r>
            <a:r>
              <a:rPr lang="ru-RU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₽</a:t>
            </a:r>
          </a:p>
          <a:p>
            <a:pPr fontAlgn="base"/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Console.WriteLine("D symbol: {0:D5}", 123</a:t>
            </a:r>
            <a:r>
              <a:rPr lang="en-US" b="1" i="1" cap="all" dirty="0" smtClean="0">
                <a:solidFill>
                  <a:srgbClr val="002060"/>
                </a:solidFill>
                <a:latin typeface="inherit"/>
              </a:rPr>
              <a:t>);</a:t>
            </a:r>
            <a:r>
              <a:rPr lang="ru-RU" b="1" i="1" cap="all" dirty="0" smtClean="0">
                <a:solidFill>
                  <a:srgbClr val="002060"/>
                </a:solidFill>
                <a:latin typeface="inherit"/>
              </a:rPr>
              <a:t>   </a:t>
            </a:r>
            <a:r>
              <a:rPr lang="en-US" b="1" i="1" cap="all" dirty="0" smtClean="0">
                <a:solidFill>
                  <a:srgbClr val="002060"/>
                </a:solidFill>
                <a:latin typeface="inherit"/>
              </a:rPr>
              <a:t> </a:t>
            </a:r>
            <a:r>
              <a:rPr lang="en-US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00123</a:t>
            </a:r>
          </a:p>
          <a:p>
            <a:pPr fontAlgn="base"/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Console.WriteLine("E symbol: {0:E}", 123456789</a:t>
            </a:r>
            <a:r>
              <a:rPr lang="en-US" b="1" i="1" cap="all" dirty="0" smtClean="0">
                <a:solidFill>
                  <a:srgbClr val="002060"/>
                </a:solidFill>
                <a:latin typeface="inherit"/>
              </a:rPr>
              <a:t>);</a:t>
            </a:r>
            <a:r>
              <a:rPr lang="ru-RU" b="1" i="1" cap="all" dirty="0" smtClean="0">
                <a:solidFill>
                  <a:srgbClr val="002060"/>
                </a:solidFill>
                <a:latin typeface="inherit"/>
              </a:rPr>
              <a:t>   </a:t>
            </a:r>
            <a:r>
              <a:rPr lang="en-US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1,234568E+008</a:t>
            </a:r>
          </a:p>
          <a:p>
            <a:pPr fontAlgn="base"/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Console.WriteLine("F symbol: {0:F2}", 123.4567</a:t>
            </a:r>
            <a:r>
              <a:rPr lang="en-US" b="1" i="1" cap="all" dirty="0" smtClean="0">
                <a:solidFill>
                  <a:srgbClr val="002060"/>
                </a:solidFill>
                <a:latin typeface="inherit"/>
              </a:rPr>
              <a:t>);</a:t>
            </a:r>
            <a:r>
              <a:rPr lang="ru-RU" b="1" i="1" cap="all" dirty="0" smtClean="0">
                <a:solidFill>
                  <a:srgbClr val="002060"/>
                </a:solidFill>
                <a:latin typeface="inherit"/>
              </a:rPr>
              <a:t>    </a:t>
            </a:r>
            <a:r>
              <a:rPr lang="en-US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123,46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53733" y="5380672"/>
            <a:ext cx="8661678" cy="130148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640" y="960117"/>
            <a:ext cx="5676691" cy="457217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702251" y="1285993"/>
            <a:ext cx="5409362" cy="5919307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/>
              <a:t>Тип </a:t>
            </a:r>
            <a:r>
              <a:rPr lang="ru-RU" b="1" dirty="0"/>
              <a:t>данных </a:t>
            </a:r>
            <a:r>
              <a:rPr lang="ru-RU" b="1" i="1" dirty="0">
                <a:solidFill>
                  <a:srgbClr val="002060"/>
                </a:solidFill>
              </a:rPr>
              <a:t>char</a:t>
            </a:r>
            <a:r>
              <a:rPr lang="ru-RU" b="1" dirty="0"/>
              <a:t> может представлять разные виды символов: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/>
              <a:t>символы которые отображаются на клавиатуре;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/>
              <a:t>специальные управляющие символы, такие как ‘\n’, ‘\b’, ‘\t’ и прочие.</a:t>
            </a:r>
          </a:p>
          <a:p>
            <a:pPr marL="0" indent="0" fontAlgn="base">
              <a:buNone/>
            </a:pPr>
            <a:endParaRPr lang="ru-RU" sz="1800" b="1" dirty="0" smtClean="0"/>
          </a:p>
          <a:p>
            <a:pPr marL="0" indent="0" fontAlgn="base">
              <a:buNone/>
            </a:pPr>
            <a:r>
              <a:rPr lang="ru-RU" b="1" dirty="0" smtClean="0"/>
              <a:t>Присвоение значения: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>
                <a:solidFill>
                  <a:srgbClr val="002060"/>
                </a:solidFill>
              </a:rPr>
              <a:t>char </a:t>
            </a:r>
            <a:r>
              <a:rPr lang="en-US" b="1" i="1" dirty="0" err="1">
                <a:solidFill>
                  <a:srgbClr val="002060"/>
                </a:solidFill>
              </a:rPr>
              <a:t>letterA</a:t>
            </a:r>
            <a:r>
              <a:rPr lang="en-US" b="1" i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err="1" smtClean="0">
                <a:solidFill>
                  <a:srgbClr val="002060"/>
                </a:solidFill>
              </a:rPr>
              <a:t>letterA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= 'A';    </a:t>
            </a:r>
            <a:r>
              <a:rPr lang="en-US" b="1" i="1" dirty="0" smtClean="0">
                <a:solidFill>
                  <a:srgbClr val="00B050"/>
                </a:solidFill>
              </a:rPr>
              <a:t>// </a:t>
            </a:r>
            <a:r>
              <a:rPr lang="ru-RU" b="1" i="1" dirty="0" smtClean="0">
                <a:solidFill>
                  <a:srgbClr val="00B050"/>
                </a:solidFill>
              </a:rPr>
              <a:t>присвоение символа </a:t>
            </a:r>
            <a:r>
              <a:rPr lang="ru-RU" b="1" i="1" dirty="0">
                <a:solidFill>
                  <a:srgbClr val="00B050"/>
                </a:solidFill>
              </a:rPr>
              <a:t>напрямую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err="1" smtClean="0">
                <a:solidFill>
                  <a:srgbClr val="002060"/>
                </a:solidFill>
              </a:rPr>
              <a:t>Console.WriteLine</a:t>
            </a:r>
            <a:r>
              <a:rPr lang="en-US" b="1" i="1" dirty="0" smtClean="0">
                <a:solidFill>
                  <a:srgbClr val="002060"/>
                </a:solidFill>
              </a:rPr>
              <a:t>(</a:t>
            </a:r>
            <a:r>
              <a:rPr lang="en-US" b="1" i="1" dirty="0" err="1" smtClean="0">
                <a:solidFill>
                  <a:srgbClr val="002060"/>
                </a:solidFill>
              </a:rPr>
              <a:t>letterA</a:t>
            </a:r>
            <a:r>
              <a:rPr lang="en-US" b="1" i="1" dirty="0">
                <a:solidFill>
                  <a:srgbClr val="00206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err="1" smtClean="0">
                <a:solidFill>
                  <a:srgbClr val="002060"/>
                </a:solidFill>
              </a:rPr>
              <a:t>letterA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= (char)65;  </a:t>
            </a:r>
            <a:r>
              <a:rPr lang="en-US" b="1" i="1" dirty="0">
                <a:solidFill>
                  <a:srgbClr val="00B050"/>
                </a:solidFill>
              </a:rPr>
              <a:t>// </a:t>
            </a:r>
            <a:r>
              <a:rPr lang="ru-RU" b="1" i="1" dirty="0">
                <a:solidFill>
                  <a:srgbClr val="00B050"/>
                </a:solidFill>
              </a:rPr>
              <a:t>присвоение числа через </a:t>
            </a:r>
            <a:r>
              <a:rPr lang="en-US" b="1" i="1" dirty="0">
                <a:solidFill>
                  <a:srgbClr val="00B050"/>
                </a:solidFill>
              </a:rPr>
              <a:t>char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702251" y="3723722"/>
            <a:ext cx="5235191" cy="236814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129247" y="573278"/>
            <a:ext cx="6592345" cy="707865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4400" b="1" dirty="0" err="1" smtClean="0">
                <a:solidFill>
                  <a:schemeClr val="accent6">
                    <a:lumMod val="75000"/>
                  </a:schemeClr>
                </a:solidFill>
              </a:rPr>
              <a:t>СИМВОЛы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052902" y="934113"/>
            <a:ext cx="9422316" cy="5537025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2200" b="1" i="1" dirty="0" smtClean="0">
                <a:solidFill>
                  <a:srgbClr val="002060"/>
                </a:solidFill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</a:rPr>
              <a:t>char </a:t>
            </a:r>
            <a:r>
              <a:rPr lang="en-US" sz="2200" b="1" i="1" dirty="0" err="1">
                <a:solidFill>
                  <a:srgbClr val="002060"/>
                </a:solidFill>
              </a:rPr>
              <a:t>letterA</a:t>
            </a:r>
            <a:r>
              <a:rPr lang="en-US" sz="2200" b="1" i="1" dirty="0">
                <a:solidFill>
                  <a:srgbClr val="002060"/>
                </a:solidFill>
              </a:rPr>
              <a:t>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    </a:t>
            </a:r>
            <a:r>
              <a:rPr lang="en-US" sz="2200" b="1" i="1" dirty="0" err="1">
                <a:solidFill>
                  <a:srgbClr val="002060"/>
                </a:solidFill>
              </a:rPr>
              <a:t>letterA</a:t>
            </a:r>
            <a:r>
              <a:rPr lang="en-US" sz="2200" b="1" i="1" dirty="0">
                <a:solidFill>
                  <a:srgbClr val="002060"/>
                </a:solidFill>
              </a:rPr>
              <a:t> = 'A</a:t>
            </a:r>
            <a:r>
              <a:rPr lang="en-US" sz="2200" b="1" i="1" dirty="0" smtClean="0">
                <a:solidFill>
                  <a:srgbClr val="002060"/>
                </a:solidFill>
              </a:rPr>
              <a:t>';</a:t>
            </a:r>
            <a:endParaRPr lang="en-US" sz="2200" b="1" i="1" dirty="0">
              <a:solidFill>
                <a:srgbClr val="002060"/>
              </a:solidFill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    </a:t>
            </a:r>
            <a:r>
              <a:rPr lang="en-US" sz="22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</a:rPr>
              <a:t>(</a:t>
            </a:r>
            <a:r>
              <a:rPr lang="en-US" sz="2200" b="1" i="1" dirty="0" err="1">
                <a:solidFill>
                  <a:srgbClr val="002060"/>
                </a:solidFill>
              </a:rPr>
              <a:t>letterA</a:t>
            </a:r>
            <a:r>
              <a:rPr lang="en-US" sz="2200" b="1" i="1" dirty="0">
                <a:solidFill>
                  <a:srgbClr val="002060"/>
                </a:solidFill>
              </a:rPr>
              <a:t>);         </a:t>
            </a:r>
            <a:r>
              <a:rPr lang="en-US" sz="2200" b="1" i="1" dirty="0">
                <a:solidFill>
                  <a:srgbClr val="00B050"/>
                </a:solidFill>
              </a:rPr>
              <a:t>// </a:t>
            </a:r>
            <a:r>
              <a:rPr lang="ru-RU" sz="2200" b="1" i="1" dirty="0">
                <a:solidFill>
                  <a:srgbClr val="00B050"/>
                </a:solidFill>
              </a:rPr>
              <a:t>Выведет  "</a:t>
            </a:r>
            <a:r>
              <a:rPr lang="en-US" sz="2200" b="1" i="1" dirty="0">
                <a:solidFill>
                  <a:srgbClr val="00B050"/>
                </a:solidFill>
              </a:rPr>
              <a:t>A</a:t>
            </a:r>
            <a:r>
              <a:rPr lang="en-US" sz="2200" b="1" i="1" dirty="0" smtClean="0">
                <a:solidFill>
                  <a:srgbClr val="00B050"/>
                </a:solidFill>
              </a:rPr>
              <a:t>"</a:t>
            </a:r>
            <a:endParaRPr lang="en-US" sz="2200" b="1" i="1" dirty="0">
              <a:solidFill>
                <a:srgbClr val="00B050"/>
              </a:solidFill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    Console.WriteLine((</a:t>
            </a:r>
            <a:r>
              <a:rPr lang="en-US" sz="2200" b="1" i="1" dirty="0" err="1">
                <a:solidFill>
                  <a:srgbClr val="002060"/>
                </a:solidFill>
              </a:rPr>
              <a:t>int</a:t>
            </a:r>
            <a:r>
              <a:rPr lang="en-US" sz="2200" b="1" i="1" dirty="0">
                <a:solidFill>
                  <a:srgbClr val="002060"/>
                </a:solidFill>
              </a:rPr>
              <a:t>)</a:t>
            </a:r>
            <a:r>
              <a:rPr lang="en-US" sz="2200" b="1" i="1" dirty="0" err="1">
                <a:solidFill>
                  <a:srgbClr val="002060"/>
                </a:solidFill>
              </a:rPr>
              <a:t>letterA</a:t>
            </a:r>
            <a:r>
              <a:rPr lang="en-US" sz="2200" b="1" i="1" dirty="0">
                <a:solidFill>
                  <a:srgbClr val="002060"/>
                </a:solidFill>
              </a:rPr>
              <a:t>);    </a:t>
            </a:r>
            <a:r>
              <a:rPr lang="en-US" sz="2200" b="1" i="1" dirty="0">
                <a:solidFill>
                  <a:srgbClr val="00B050"/>
                </a:solidFill>
              </a:rPr>
              <a:t>// </a:t>
            </a:r>
            <a:r>
              <a:rPr lang="ru-RU" sz="2200" b="1" i="1" dirty="0">
                <a:solidFill>
                  <a:srgbClr val="00B050"/>
                </a:solidFill>
              </a:rPr>
              <a:t>Выведет "65</a:t>
            </a:r>
            <a:r>
              <a:rPr lang="ru-RU" sz="2200" b="1" i="1" dirty="0" smtClean="0">
                <a:solidFill>
                  <a:srgbClr val="00B050"/>
                </a:solidFill>
              </a:rPr>
              <a:t>"</a:t>
            </a:r>
            <a:endParaRPr lang="ru-RU" sz="2200" b="1" i="1" dirty="0">
              <a:solidFill>
                <a:srgbClr val="00B050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ru-RU" b="1" dirty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1" i="1" dirty="0" smtClean="0">
                <a:solidFill>
                  <a:srgbClr val="002060"/>
                </a:solidFill>
              </a:rPr>
              <a:t>            Char </a:t>
            </a:r>
            <a:r>
              <a:rPr lang="en-US" sz="2200" b="1" i="1" dirty="0">
                <a:solidFill>
                  <a:srgbClr val="002060"/>
                </a:solidFill>
              </a:rPr>
              <a:t>ch1 = 'A';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    char </a:t>
            </a:r>
            <a:r>
              <a:rPr lang="en-US" sz="2200" b="1" i="1" dirty="0" err="1">
                <a:solidFill>
                  <a:srgbClr val="002060"/>
                </a:solidFill>
              </a:rPr>
              <a:t>ch</a:t>
            </a:r>
            <a:r>
              <a:rPr lang="en-US" sz="2200" b="1" i="1" dirty="0">
                <a:solidFill>
                  <a:srgbClr val="002060"/>
                </a:solidFill>
              </a:rPr>
              <a:t> = new Char();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    </a:t>
            </a:r>
            <a:r>
              <a:rPr lang="en-US" sz="2200" b="1" i="1" dirty="0" err="1">
                <a:solidFill>
                  <a:srgbClr val="002060"/>
                </a:solidFill>
              </a:rPr>
              <a:t>ch</a:t>
            </a:r>
            <a:r>
              <a:rPr lang="en-US" sz="2200" b="1" i="1" dirty="0">
                <a:solidFill>
                  <a:srgbClr val="002060"/>
                </a:solidFill>
              </a:rPr>
              <a:t> = ch1;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    </a:t>
            </a:r>
            <a:r>
              <a:rPr lang="en-US" sz="22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</a:rPr>
              <a:t>(</a:t>
            </a:r>
            <a:r>
              <a:rPr lang="en-US" sz="2200" b="1" i="1" dirty="0" err="1">
                <a:solidFill>
                  <a:srgbClr val="002060"/>
                </a:solidFill>
              </a:rPr>
              <a:t>ch</a:t>
            </a:r>
            <a:r>
              <a:rPr lang="en-US" sz="2200" b="1" i="1" dirty="0" smtClean="0">
                <a:solidFill>
                  <a:srgbClr val="002060"/>
                </a:solidFill>
              </a:rPr>
              <a:t>);    </a:t>
            </a:r>
            <a:r>
              <a:rPr lang="en-US" sz="2200" b="1" i="1" dirty="0" smtClean="0">
                <a:solidFill>
                  <a:srgbClr val="00B050"/>
                </a:solidFill>
              </a:rPr>
              <a:t>// </a:t>
            </a:r>
            <a:r>
              <a:rPr lang="ru-RU" sz="2200" b="1" i="1" dirty="0">
                <a:solidFill>
                  <a:srgbClr val="00B050"/>
                </a:solidFill>
              </a:rPr>
              <a:t>Выведет  "</a:t>
            </a:r>
            <a:r>
              <a:rPr lang="en-US" sz="2200" b="1" i="1" dirty="0">
                <a:solidFill>
                  <a:srgbClr val="00B050"/>
                </a:solidFill>
              </a:rPr>
              <a:t>A"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200" b="1" i="1" dirty="0">
              <a:solidFill>
                <a:srgbClr val="002060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i="1" dirty="0" err="1" smtClean="0">
                <a:solidFill>
                  <a:srgbClr val="002060"/>
                </a:solidFill>
              </a:rPr>
              <a:t>System.Char</a:t>
            </a:r>
            <a:r>
              <a:rPr lang="ru-RU" sz="2200" b="1" dirty="0"/>
              <a:t> представляет методы, которые группируются по следующим признакам: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сравнение объектов типа char;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конвертирование текущего </a:t>
            </a:r>
            <a:r>
              <a:rPr lang="ru-RU" sz="2200" b="1" dirty="0" err="1"/>
              <a:t>char</a:t>
            </a:r>
            <a:r>
              <a:rPr lang="ru-RU" sz="2200" b="1" dirty="0"/>
              <a:t>-объекта в объект другого типа;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преобразование регистра символа;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определение категории текущего символа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57354" y="363304"/>
            <a:ext cx="10364451" cy="687769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4400" b="1" dirty="0" err="1" smtClean="0">
                <a:solidFill>
                  <a:schemeClr val="accent6">
                    <a:lumMod val="75000"/>
                  </a:schemeClr>
                </a:solidFill>
              </a:rPr>
              <a:t>СИМВОЛы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152" y="934113"/>
            <a:ext cx="6923314" cy="1457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733152" y="924448"/>
            <a:ext cx="6923314" cy="1457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733152" y="2845358"/>
            <a:ext cx="6923313" cy="1457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4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3340" y="176390"/>
            <a:ext cx="10364451" cy="91888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Юникод</a:t>
            </a:r>
            <a:br>
              <a:rPr lang="ru-RU" b="1" dirty="0">
                <a:solidFill>
                  <a:schemeClr val="accent6">
                    <a:lumMod val="75000"/>
                  </a:schemeClr>
                </a:solidFill>
              </a:rPr>
            </a:b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68509" y="894303"/>
            <a:ext cx="10088545" cy="5888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 smtClean="0"/>
              <a:t>Юнико́д</a:t>
            </a:r>
            <a:r>
              <a:rPr lang="ru-RU" b="1" dirty="0"/>
              <a:t> </a:t>
            </a:r>
            <a:r>
              <a:rPr lang="ru-RU" b="1" dirty="0" smtClean="0"/>
              <a:t>(</a:t>
            </a:r>
            <a:r>
              <a:rPr lang="ru-RU" b="1" dirty="0" err="1" smtClean="0"/>
              <a:t>Унико́д</a:t>
            </a:r>
            <a:r>
              <a:rPr lang="ru-RU" b="1" dirty="0"/>
              <a:t>, </a:t>
            </a:r>
            <a:r>
              <a:rPr lang="ru-RU" b="1" i="1" dirty="0" smtClean="0"/>
              <a:t>Unicode</a:t>
            </a:r>
            <a:r>
              <a:rPr lang="ru-RU" b="1" dirty="0"/>
              <a:t>) </a:t>
            </a:r>
            <a:r>
              <a:rPr lang="ru-RU" b="1" dirty="0" smtClean="0"/>
              <a:t>- </a:t>
            </a:r>
            <a:r>
              <a:rPr lang="ru-RU" b="1" dirty="0"/>
              <a:t>стандарт кодирования символов, включающий в себя знаки почти всех письменных языков </a:t>
            </a:r>
            <a:r>
              <a:rPr lang="ru-RU" b="1" dirty="0" smtClean="0"/>
              <a:t>мира.</a:t>
            </a:r>
          </a:p>
          <a:p>
            <a:pPr marL="0" indent="0">
              <a:buNone/>
            </a:pPr>
            <a:r>
              <a:rPr lang="ru-RU" b="1" dirty="0"/>
              <a:t>Стандарт предложен в 1991 году некоммерческой организацией «Консорциум Юникода</a:t>
            </a:r>
            <a:r>
              <a:rPr lang="ru-RU" b="1" dirty="0" smtClean="0"/>
              <a:t>».</a:t>
            </a:r>
            <a:endParaRPr lang="ru-RU" b="1" dirty="0"/>
          </a:p>
          <a:p>
            <a:pPr marL="0" indent="0">
              <a:buNone/>
            </a:pPr>
            <a:r>
              <a:rPr lang="ru-RU" b="1" dirty="0" smtClean="0"/>
              <a:t>Стандарт </a:t>
            </a:r>
            <a:r>
              <a:rPr lang="ru-RU" b="1" dirty="0"/>
              <a:t>состоит из двух основных частей: универсального набора символов (англ. </a:t>
            </a:r>
            <a:r>
              <a:rPr lang="ru-RU" b="1" dirty="0" err="1"/>
              <a:t>Universal</a:t>
            </a:r>
            <a:r>
              <a:rPr lang="ru-RU" b="1" dirty="0"/>
              <a:t> </a:t>
            </a:r>
            <a:r>
              <a:rPr lang="ru-RU" b="1" dirty="0" err="1"/>
              <a:t>character</a:t>
            </a:r>
            <a:r>
              <a:rPr lang="ru-RU" b="1" dirty="0"/>
              <a:t> </a:t>
            </a:r>
            <a:r>
              <a:rPr lang="ru-RU" b="1" dirty="0" err="1"/>
              <a:t>set</a:t>
            </a:r>
            <a:r>
              <a:rPr lang="ru-RU" b="1" dirty="0"/>
              <a:t>, UCS) и семейства кодировок (англ. Unicode </a:t>
            </a:r>
            <a:r>
              <a:rPr lang="ru-RU" b="1" dirty="0" err="1"/>
              <a:t>transformation</a:t>
            </a:r>
            <a:r>
              <a:rPr lang="ru-RU" b="1" dirty="0"/>
              <a:t> </a:t>
            </a:r>
            <a:r>
              <a:rPr lang="ru-RU" b="1" dirty="0" err="1"/>
              <a:t>format</a:t>
            </a:r>
            <a:r>
              <a:rPr lang="ru-RU" b="1" dirty="0"/>
              <a:t>, UTF).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Универсальный </a:t>
            </a:r>
            <a:r>
              <a:rPr lang="ru-RU" b="1" dirty="0"/>
              <a:t>набор символов перечисляет допустимые по стандарту Unicode символы и присваивает каждому символу код в виде неотрицательного целого числа, записываемого обычно в шестнадцатеричной форме с префиксом U+, например, U+040F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Семейство </a:t>
            </a:r>
            <a:r>
              <a:rPr lang="ru-RU" b="1" dirty="0"/>
              <a:t>кодировок определяет способы преобразования кодов символов для передачи в потоке или в файле.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 </a:t>
            </a:r>
            <a:r>
              <a:rPr lang="ru-RU" b="1" dirty="0"/>
              <a:t>настоящее время стандарт является преобладающим в Интернете.</a:t>
            </a:r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0832123" y="6079253"/>
            <a:ext cx="673240" cy="46222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823" y="50240"/>
            <a:ext cx="10364451" cy="1099751"/>
          </a:xfrm>
        </p:spPr>
        <p:txBody>
          <a:bodyPr/>
          <a:lstStyle/>
          <a:p>
            <a:r>
              <a:rPr lang="ru-RU" b="1" dirty="0" err="1">
                <a:solidFill>
                  <a:schemeClr val="accent6">
                    <a:lumMod val="75000"/>
                  </a:schemeClr>
                </a:solidFill>
              </a:rPr>
              <a:t>СИМВОЛы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15374964"/>
              </p:ext>
            </p:extLst>
          </p:nvPr>
        </p:nvGraphicFramePr>
        <p:xfrm>
          <a:off x="1748413" y="784030"/>
          <a:ext cx="10018207" cy="5747400"/>
        </p:xfrm>
        <a:graphic>
          <a:graphicData uri="http://schemas.openxmlformats.org/drawingml/2006/table">
            <a:tbl>
              <a:tblPr/>
              <a:tblGrid>
                <a:gridCol w="2130085">
                  <a:extLst>
                    <a:ext uri="{9D8B030D-6E8A-4147-A177-3AD203B41FA5}">
                      <a16:colId xmlns:a16="http://schemas.microsoft.com/office/drawing/2014/main" val="338527944"/>
                    </a:ext>
                  </a:extLst>
                </a:gridCol>
                <a:gridCol w="7888122">
                  <a:extLst>
                    <a:ext uri="{9D8B030D-6E8A-4147-A177-3AD203B41FA5}">
                      <a16:colId xmlns:a16="http://schemas.microsoft.com/office/drawing/2014/main" val="3939822075"/>
                    </a:ext>
                  </a:extLst>
                </a:gridCol>
              </a:tblGrid>
              <a:tr h="112624">
                <a:tc>
                  <a:txBody>
                    <a:bodyPr/>
                    <a:lstStyle/>
                    <a:p>
                      <a:pPr algn="ctr"/>
                      <a:endParaRPr lang="ru-RU" sz="600" dirty="0">
                        <a:effectLst/>
                      </a:endParaRPr>
                    </a:p>
                  </a:txBody>
                  <a:tcPr marL="6751" marR="6751" marT="6751" marB="6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dirty="0">
                        <a:effectLst/>
                      </a:endParaRPr>
                    </a:p>
                  </a:txBody>
                  <a:tcPr marL="6751" marR="6751" marT="6751" marB="6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403650"/>
                  </a:ext>
                </a:extLst>
              </a:tr>
              <a:tr h="5718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GetNumericValue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числовое значение символа, если он является цифрой, и -1 в противном случае.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293533"/>
                  </a:ext>
                </a:extLst>
              </a:tr>
              <a:tr h="357858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GetUnicodeCategory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категорию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Unicode-</a:t>
                      </a:r>
                      <a:r>
                        <a:rPr lang="ru-RU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символа. </a:t>
                      </a:r>
                      <a:endParaRPr lang="ru-RU" sz="18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70424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IsControl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управляющим.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90208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десятичной цифрой.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347298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IsLetter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буквой.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299239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IsLetterOrDigit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буквой или десятичной цифрой.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16747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IsLower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задан в нижнем регистре.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43214"/>
                  </a:ext>
                </a:extLst>
              </a:tr>
              <a:tr h="5718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IsNumber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числом (десятичным или шестнадцатеричным).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232013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IsPunctuation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знаком препинания.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20145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IsSeparator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разделителем.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24361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IsUpper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true, если символ задан в верхнем регистре.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96629"/>
                  </a:ext>
                </a:extLst>
              </a:tr>
              <a:tr h="5718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IsWhiteSpace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пробельным (пробел, перевод строки, возврат каретки).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864355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Преобразует строку в символ (строка должна состоять из одного символа).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84801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Преобразует символ в нижний регистр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79228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Преобразует символ в верхний регистр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085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4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6190" y="646184"/>
            <a:ext cx="87018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altLang="ru-RU" sz="2200" b="1" i="1" cap="all" dirty="0" smtClean="0">
                <a:solidFill>
                  <a:srgbClr val="00B050"/>
                </a:solidFill>
              </a:rPr>
              <a:t>// </a:t>
            </a:r>
            <a:r>
              <a:rPr lang="ru-RU" altLang="ru-RU" sz="2200" b="1" i="1" cap="all" dirty="0" smtClean="0">
                <a:solidFill>
                  <a:srgbClr val="00B050"/>
                </a:solidFill>
              </a:rPr>
              <a:t>проверка: Является ли символ буквой</a:t>
            </a: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char 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symbol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= 'A'; </a:t>
            </a: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if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(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char.IsLetter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(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symbol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))</a:t>
            </a: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{</a:t>
            </a: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 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Console.WriteLine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("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This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is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a 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letter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"); </a:t>
            </a: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}</a:t>
            </a: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 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else</a:t>
            </a:r>
            <a:endParaRPr lang="ru-RU" altLang="ru-RU" sz="2200" b="1" i="1" cap="all" dirty="0" smtClean="0">
              <a:solidFill>
                <a:srgbClr val="002060"/>
              </a:solidFill>
            </a:endParaRP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 { 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Console.WriteLine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("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It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is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definitely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not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a 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letter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"); </a:t>
            </a: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} </a:t>
            </a:r>
            <a:endParaRPr lang="ru-RU" altLang="ru-RU" sz="2200" b="1" i="1" cap="all" dirty="0">
              <a:solidFill>
                <a:srgbClr val="00206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83147" y="0"/>
            <a:ext cx="10364451" cy="828446"/>
          </a:xfrm>
        </p:spPr>
        <p:txBody>
          <a:bodyPr/>
          <a:lstStyle/>
          <a:p>
            <a:r>
              <a:rPr lang="ru-RU" b="1" dirty="0" err="1">
                <a:solidFill>
                  <a:schemeClr val="accent6">
                    <a:lumMod val="75000"/>
                  </a:schemeClr>
                </a:solidFill>
              </a:rPr>
              <a:t>СИМВОЛы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32291" y="3640622"/>
            <a:ext cx="689316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93763" indent="1588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endParaRPr lang="en-US" altLang="ru-RU" sz="2200" b="1" i="1" cap="all" dirty="0" smtClean="0">
              <a:solidFill>
                <a:srgbClr val="002060"/>
              </a:solidFill>
            </a:endParaRPr>
          </a:p>
          <a:p>
            <a:pPr marL="90488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altLang="ru-RU" sz="2200" b="1" i="1" cap="all" dirty="0">
                <a:solidFill>
                  <a:srgbClr val="00B050"/>
                </a:solidFill>
              </a:rPr>
              <a:t>// </a:t>
            </a:r>
            <a:r>
              <a:rPr lang="ru-RU" altLang="ru-RU" sz="2200" b="1" i="1" cap="all" dirty="0">
                <a:solidFill>
                  <a:srgbClr val="00B050"/>
                </a:solidFill>
              </a:rPr>
              <a:t>сравнение с помощью метода </a:t>
            </a:r>
            <a:r>
              <a:rPr lang="en-US" altLang="ru-RU" sz="2200" b="1" i="1" cap="all" dirty="0">
                <a:solidFill>
                  <a:srgbClr val="00B050"/>
                </a:solidFill>
              </a:rPr>
              <a:t>equals()</a:t>
            </a:r>
          </a:p>
          <a:p>
            <a:pPr marL="90488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var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 s1 = 'μ'; </a:t>
            </a:r>
            <a:endParaRPr lang="ru-RU" altLang="ru-RU" sz="2200" b="1" i="1" cap="all" dirty="0" smtClean="0">
              <a:solidFill>
                <a:srgbClr val="002060"/>
              </a:solidFill>
            </a:endParaRPr>
          </a:p>
          <a:p>
            <a:pPr marL="90488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var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 s2 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=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'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П'; </a:t>
            </a:r>
            <a:r>
              <a:rPr lang="ru-RU" altLang="ru-RU" sz="2200" b="1" i="1" cap="all" dirty="0" err="1">
                <a:solidFill>
                  <a:srgbClr val="002060"/>
                </a:solidFill>
              </a:rPr>
              <a:t>Console.WriteLine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('μ'.</a:t>
            </a:r>
            <a:r>
              <a:rPr lang="ru-RU" altLang="ru-RU" sz="2200" b="1" i="1" cap="all" dirty="0" err="1">
                <a:solidFill>
                  <a:srgbClr val="002060"/>
                </a:solidFill>
              </a:rPr>
              <a:t>Equals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(s1)); 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 </a:t>
            </a:r>
            <a:r>
              <a:rPr lang="ru-RU" altLang="ru-RU" sz="2200" b="1" i="1" cap="all" dirty="0" smtClean="0">
                <a:solidFill>
                  <a:srgbClr val="00B050"/>
                </a:solidFill>
              </a:rPr>
              <a:t>//</a:t>
            </a:r>
            <a:r>
              <a:rPr lang="ru-RU" altLang="ru-RU" sz="2200" b="1" i="1" cap="all" dirty="0">
                <a:solidFill>
                  <a:srgbClr val="00B050"/>
                </a:solidFill>
              </a:rPr>
              <a:t> </a:t>
            </a:r>
            <a:r>
              <a:rPr lang="ru-RU" altLang="ru-RU" sz="2200" b="1" i="1" cap="all" dirty="0" err="1">
                <a:solidFill>
                  <a:srgbClr val="00B050"/>
                </a:solidFill>
              </a:rPr>
              <a:t>true</a:t>
            </a:r>
            <a:r>
              <a:rPr lang="ru-RU" altLang="ru-RU" sz="2200" b="1" i="1" cap="all" dirty="0">
                <a:solidFill>
                  <a:srgbClr val="00B050"/>
                </a:solidFill>
              </a:rPr>
              <a:t> </a:t>
            </a:r>
            <a:r>
              <a:rPr lang="ru-RU" altLang="ru-RU" sz="2200" b="1" i="1" cap="all" dirty="0" err="1">
                <a:solidFill>
                  <a:srgbClr val="002060"/>
                </a:solidFill>
              </a:rPr>
              <a:t>Console.WriteLine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(s1.Equals(s2)); 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 </a:t>
            </a:r>
            <a:r>
              <a:rPr lang="ru-RU" altLang="ru-RU" sz="2200" b="1" i="1" cap="all" dirty="0" smtClean="0">
                <a:solidFill>
                  <a:srgbClr val="00B050"/>
                </a:solidFill>
              </a:rPr>
              <a:t>//</a:t>
            </a:r>
            <a:r>
              <a:rPr lang="ru-RU" altLang="ru-RU" sz="2200" b="1" i="1" cap="all" dirty="0">
                <a:solidFill>
                  <a:srgbClr val="00B050"/>
                </a:solidFill>
              </a:rPr>
              <a:t> </a:t>
            </a:r>
            <a:r>
              <a:rPr lang="ru-RU" altLang="ru-RU" sz="2200" b="1" i="1" cap="all" dirty="0" err="1">
                <a:solidFill>
                  <a:srgbClr val="00B050"/>
                </a:solidFill>
              </a:rPr>
              <a:t>false</a:t>
            </a:r>
            <a:r>
              <a:rPr lang="ru-RU" altLang="ru-RU" sz="2200" b="1" i="1" cap="all" dirty="0">
                <a:solidFill>
                  <a:srgbClr val="00B050"/>
                </a:solidFill>
              </a:rPr>
              <a:t> </a:t>
            </a:r>
            <a:r>
              <a:rPr lang="ru-RU" altLang="ru-RU" sz="2200" b="1" i="1" cap="all" dirty="0" err="1">
                <a:solidFill>
                  <a:srgbClr val="002060"/>
                </a:solidFill>
              </a:rPr>
              <a:t>Console.WriteLine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((</a:t>
            </a:r>
            <a:r>
              <a:rPr lang="ru-RU" altLang="ru-RU" sz="2200" b="1" i="1" cap="all" dirty="0" err="1">
                <a:solidFill>
                  <a:srgbClr val="002060"/>
                </a:solidFill>
              </a:rPr>
              <a:t>int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)s1); </a:t>
            </a:r>
            <a:r>
              <a:rPr lang="ru-RU" altLang="ru-RU" sz="2200" b="1" i="1" cap="all" dirty="0" smtClean="0">
                <a:solidFill>
                  <a:srgbClr val="00B050"/>
                </a:solidFill>
              </a:rPr>
              <a:t> </a:t>
            </a:r>
            <a:r>
              <a:rPr lang="en-US" altLang="ru-RU" sz="2200" b="1" i="1" cap="all" dirty="0">
                <a:solidFill>
                  <a:srgbClr val="00B050"/>
                </a:solidFill>
              </a:rPr>
              <a:t>/</a:t>
            </a:r>
            <a:r>
              <a:rPr lang="ru-RU" altLang="ru-RU" sz="2200" b="1" i="1" cap="all" dirty="0" smtClean="0">
                <a:solidFill>
                  <a:srgbClr val="00B050"/>
                </a:solidFill>
              </a:rPr>
              <a:t>/</a:t>
            </a:r>
            <a:r>
              <a:rPr lang="ru-RU" altLang="ru-RU" sz="2200" b="1" i="1" cap="all" dirty="0">
                <a:solidFill>
                  <a:srgbClr val="00B050"/>
                </a:solidFill>
              </a:rPr>
              <a:t> 1052 </a:t>
            </a:r>
            <a:r>
              <a:rPr lang="ru-RU" altLang="ru-RU" sz="2200" b="1" i="1" cap="all" dirty="0" err="1">
                <a:solidFill>
                  <a:srgbClr val="002060"/>
                </a:solidFill>
              </a:rPr>
              <a:t>Console.WriteLine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((</a:t>
            </a:r>
            <a:r>
              <a:rPr lang="ru-RU" altLang="ru-RU" sz="2200" b="1" i="1" cap="all" dirty="0" err="1">
                <a:solidFill>
                  <a:srgbClr val="002060"/>
                </a:solidFill>
              </a:rPr>
              <a:t>int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)s2); 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 </a:t>
            </a:r>
            <a:r>
              <a:rPr lang="ru-RU" altLang="ru-RU" sz="2200" b="1" i="1" cap="all" dirty="0" smtClean="0">
                <a:solidFill>
                  <a:srgbClr val="00B050"/>
                </a:solidFill>
              </a:rPr>
              <a:t>//</a:t>
            </a:r>
            <a:r>
              <a:rPr lang="ru-RU" altLang="ru-RU" sz="2200" b="1" i="1" cap="all" dirty="0">
                <a:solidFill>
                  <a:srgbClr val="00B050"/>
                </a:solidFill>
              </a:rPr>
              <a:t> 1055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19719" y="646184"/>
            <a:ext cx="7114233" cy="313932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21758" y="3979176"/>
            <a:ext cx="7114233" cy="261850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7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4540" y="359190"/>
            <a:ext cx="8911687" cy="90558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accent6">
                    <a:lumMod val="75000"/>
                  </a:schemeClr>
                </a:solidFill>
              </a:rPr>
              <a:t>СТРОКИ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974080" y="1187865"/>
            <a:ext cx="10041308" cy="507620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dirty="0"/>
              <a:t>За представление строк в </a:t>
            </a:r>
            <a:r>
              <a:rPr lang="ru-RU" sz="2200" b="1" i="1" dirty="0"/>
              <a:t>C#</a:t>
            </a:r>
            <a:r>
              <a:rPr lang="ru-RU" sz="2200" b="1" dirty="0"/>
              <a:t> отвечает класс </a:t>
            </a:r>
            <a:r>
              <a:rPr lang="ru-RU" sz="2200" b="1" i="1" dirty="0" err="1">
                <a:solidFill>
                  <a:srgbClr val="002060"/>
                </a:solidFill>
              </a:rPr>
              <a:t>System.String</a:t>
            </a:r>
            <a:r>
              <a:rPr lang="ru-RU" sz="2200" b="1" i="1" dirty="0">
                <a:solidFill>
                  <a:srgbClr val="002060"/>
                </a:solidFill>
              </a:rPr>
              <a:t>. </a:t>
            </a:r>
            <a:endParaRPr lang="ru-RU" sz="2200" b="1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dirty="0"/>
              <a:t>Существует несколько способов создать объект класса </a:t>
            </a:r>
            <a:r>
              <a:rPr lang="ru-RU" sz="2200" b="1" i="1" dirty="0">
                <a:solidFill>
                  <a:srgbClr val="002060"/>
                </a:solidFill>
              </a:rPr>
              <a:t>String </a:t>
            </a:r>
            <a:r>
              <a:rPr lang="ru-RU" sz="2200" b="1" dirty="0"/>
              <a:t>и проинициализировать его. </a:t>
            </a:r>
            <a:endParaRPr lang="ru-RU" sz="2200" b="1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b="1" dirty="0" smtClean="0"/>
              <a:t>Присвоение строкового значения </a:t>
            </a:r>
            <a:r>
              <a:rPr lang="ru-RU" sz="2200" b="1" dirty="0"/>
              <a:t>переменной без явного вызова </a:t>
            </a:r>
            <a:r>
              <a:rPr lang="ru-RU" sz="2200" b="1" dirty="0" smtClean="0"/>
              <a:t>конструктора: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dirty="0" smtClean="0"/>
              <a:t>                   </a:t>
            </a:r>
            <a:r>
              <a:rPr lang="en-US" sz="2200" b="1" i="1" dirty="0" smtClean="0">
                <a:solidFill>
                  <a:srgbClr val="002060"/>
                </a:solidFill>
              </a:rPr>
              <a:t>String S;</a:t>
            </a:r>
          </a:p>
          <a:p>
            <a:pPr marL="14351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i="1" dirty="0" smtClean="0">
                <a:solidFill>
                  <a:srgbClr val="002060"/>
                </a:solidFill>
              </a:rPr>
              <a:t>S= "</a:t>
            </a:r>
            <a:r>
              <a:rPr lang="ru-RU" sz="2200" b="1" i="1" dirty="0" smtClean="0">
                <a:solidFill>
                  <a:srgbClr val="002060"/>
                </a:solidFill>
              </a:rPr>
              <a:t>Весна</a:t>
            </a:r>
            <a:r>
              <a:rPr lang="en-US" sz="2200" b="1" i="1" dirty="0" smtClean="0">
                <a:solidFill>
                  <a:srgbClr val="002060"/>
                </a:solidFill>
              </a:rPr>
              <a:t>"</a:t>
            </a:r>
            <a:r>
              <a:rPr lang="ru-RU" sz="2200" b="1" i="1" dirty="0" smtClean="0">
                <a:solidFill>
                  <a:srgbClr val="002060"/>
                </a:solidFill>
              </a:rPr>
              <a:t>;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ru-RU" sz="2200" b="1" dirty="0"/>
              <a:t>Вызов конструктора типа c передачей в него параметров: </a:t>
            </a:r>
          </a:p>
          <a:p>
            <a:pPr marL="143510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string s7 = new string("</a:t>
            </a:r>
            <a:r>
              <a:rPr lang="ru-RU" sz="2200" b="1" i="1" dirty="0" err="1">
                <a:solidFill>
                  <a:srgbClr val="002060"/>
                </a:solidFill>
              </a:rPr>
              <a:t>вЕСНА</a:t>
            </a:r>
            <a:r>
              <a:rPr lang="en-US" sz="2200" b="1" i="1" dirty="0">
                <a:solidFill>
                  <a:srgbClr val="002060"/>
                </a:solidFill>
              </a:rPr>
              <a:t>");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endParaRPr lang="ru-RU" sz="2200" b="1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ru-RU" sz="2200" b="1" dirty="0" smtClean="0"/>
              <a:t>Подготовка </a:t>
            </a:r>
            <a:r>
              <a:rPr lang="ru-RU" sz="2200" b="1" dirty="0"/>
              <a:t>строкового значения с использованием набора переменных – использование статического метода </a:t>
            </a:r>
            <a:r>
              <a:rPr lang="ru-RU" sz="2200" b="1" i="1" dirty="0" err="1">
                <a:solidFill>
                  <a:srgbClr val="002060"/>
                </a:solidFill>
              </a:rPr>
              <a:t>Format</a:t>
            </a:r>
            <a:r>
              <a:rPr lang="ru-RU" sz="2200" b="1" i="1" dirty="0">
                <a:solidFill>
                  <a:srgbClr val="002060"/>
                </a:solidFill>
              </a:rPr>
              <a:t> </a:t>
            </a:r>
            <a:r>
              <a:rPr lang="ru-RU" sz="2200" b="1" dirty="0"/>
              <a:t>класса </a:t>
            </a:r>
            <a:r>
              <a:rPr lang="ru-RU" sz="2200" b="1" dirty="0" smtClean="0"/>
              <a:t>String:</a:t>
            </a:r>
          </a:p>
          <a:p>
            <a:pPr marL="143510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int</a:t>
            </a:r>
            <a:r>
              <a:rPr lang="en-US" sz="2200" b="1" i="1" dirty="0">
                <a:solidFill>
                  <a:srgbClr val="002060"/>
                </a:solidFill>
              </a:rPr>
              <a:t> age = </a:t>
            </a:r>
            <a:r>
              <a:rPr lang="en-US" sz="2200" b="1" i="1" dirty="0" smtClean="0">
                <a:solidFill>
                  <a:srgbClr val="002060"/>
                </a:solidFill>
              </a:rPr>
              <a:t>2</a:t>
            </a:r>
            <a:r>
              <a:rPr lang="ru-RU" sz="2200" b="1" i="1" dirty="0" smtClean="0">
                <a:solidFill>
                  <a:srgbClr val="002060"/>
                </a:solidFill>
              </a:rPr>
              <a:t>0</a:t>
            </a:r>
            <a:r>
              <a:rPr lang="en-US" sz="2200" b="1" i="1" dirty="0" smtClean="0">
                <a:solidFill>
                  <a:srgbClr val="002060"/>
                </a:solidFill>
              </a:rPr>
              <a:t>;</a:t>
            </a:r>
            <a:endParaRPr lang="en-US" sz="2200" b="1" i="1" dirty="0">
              <a:solidFill>
                <a:srgbClr val="002060"/>
              </a:solidFill>
            </a:endParaRPr>
          </a:p>
          <a:p>
            <a:pPr marL="143510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</a:rPr>
              <a:t>(</a:t>
            </a:r>
            <a:r>
              <a:rPr lang="en-US" sz="2200" b="1" i="1" dirty="0" err="1">
                <a:solidFill>
                  <a:srgbClr val="002060"/>
                </a:solidFill>
              </a:rPr>
              <a:t>String.Format</a:t>
            </a:r>
            <a:r>
              <a:rPr lang="en-US" sz="2200" b="1" i="1" dirty="0">
                <a:solidFill>
                  <a:srgbClr val="002060"/>
                </a:solidFill>
              </a:rPr>
              <a:t>("Age: {0}", age</a:t>
            </a:r>
            <a:r>
              <a:rPr lang="en-US" sz="2200" b="1" i="1" dirty="0" smtClean="0">
                <a:solidFill>
                  <a:srgbClr val="002060"/>
                </a:solidFill>
              </a:rPr>
              <a:t>));</a:t>
            </a:r>
            <a:endParaRPr lang="ru-RU" sz="2200" b="1" i="1" dirty="0" smtClean="0">
              <a:solidFill>
                <a:srgbClr val="002060"/>
              </a:solidFill>
            </a:endParaRPr>
          </a:p>
          <a:p>
            <a:pPr marL="143510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ru-RU" b="1" i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294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26866" y="834014"/>
            <a:ext cx="9850734" cy="589838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2400" b="1" dirty="0" err="1">
                <a:solidFill>
                  <a:srgbClr val="002060"/>
                </a:solidFill>
              </a:rPr>
              <a:t>сравНЕНИЕ</a:t>
            </a:r>
            <a:r>
              <a:rPr lang="ru-RU" sz="2400" b="1" dirty="0">
                <a:solidFill>
                  <a:srgbClr val="002060"/>
                </a:solidFill>
              </a:rPr>
              <a:t> СТРОК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ru-RU" altLang="ru-RU" b="1" cap="none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</a:t>
            </a:r>
            <a:r>
              <a:rPr lang="en-US" altLang="ru-RU" b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…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</a:t>
            </a:r>
            <a:r>
              <a:rPr lang="ru-RU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string 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s1 = 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Console.ReadLine();</a:t>
            </a:r>
            <a:endParaRPr lang="ru-RU" altLang="ru-RU" b="1" i="1" cap="none" dirty="0" smtClean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string 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s2 = </a:t>
            </a:r>
            <a:r>
              <a:rPr lang="ru-RU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Console.ReadLine();</a:t>
            </a:r>
            <a:endParaRPr lang="ru-RU" altLang="ru-RU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1100" b="1" i="1" cap="none" dirty="0" smtClean="0">
                <a:solidFill>
                  <a:srgbClr val="002060"/>
                </a:solidFill>
                <a:latin typeface="Arial" panose="020B0604020202020204" pitchFamily="34" charset="0"/>
              </a:rPr>
              <a:t>                           </a:t>
            </a: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if 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(s1 == s2)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     Console.WriteLine(“</a:t>
            </a:r>
            <a:r>
              <a:rPr lang="ru-RU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Строки совпадают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”);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    </a:t>
            </a: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Console.WriteLine(“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Строки </a:t>
            </a:r>
            <a:r>
              <a:rPr lang="ru-RU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не совпадают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altLang="ru-RU" b="1" i="1" cap="none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b="1" cap="none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2) </a:t>
            </a:r>
            <a:r>
              <a:rPr lang="ru-RU" altLang="ru-RU" b="1" dirty="0"/>
              <a:t>Использование метода </a:t>
            </a:r>
            <a:r>
              <a:rPr lang="en-US" altLang="ru-RU" sz="2200" b="1" i="1" dirty="0">
                <a:solidFill>
                  <a:srgbClr val="002060"/>
                </a:solidFill>
              </a:rPr>
              <a:t>Compare: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</a:t>
            </a:r>
            <a:r>
              <a:rPr lang="ru-RU" altLang="ru-RU" b="1" cap="none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ru-RU" b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…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string s1 = </a:t>
            </a: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Console.ReadLine();</a:t>
            </a:r>
            <a:endParaRPr lang="ru-RU" altLang="ru-RU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string s2 = </a:t>
            </a:r>
            <a:r>
              <a:rPr lang="en-US" altLang="ru-RU" b="1" i="1" cap="none" dirty="0" err="1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int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res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= </a:t>
            </a:r>
            <a:r>
              <a:rPr lang="ru-RU" altLang="ru-RU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string.Compare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(s1, s2); 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ru-RU" b="1" i="1" cap="none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// </a:t>
            </a:r>
            <a:r>
              <a:rPr lang="ru-RU" altLang="ru-RU" b="1" i="1" cap="none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значение 0, если строки совпадают</a:t>
            </a:r>
            <a:endParaRPr lang="ru-RU" altLang="ru-RU" b="1" i="1" cap="none" dirty="0">
              <a:solidFill>
                <a:srgbClr val="00B05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if (res == 0)             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   Console.WriteLine</a:t>
            </a: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(“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Строки совпадают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”);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 else</a:t>
            </a:r>
            <a:endParaRPr lang="en-US" altLang="ru-RU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    Console.WriteLine(“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Строки не совпадают</a:t>
            </a: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 …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altLang="ru-RU" b="1" i="1" cap="none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endParaRPr lang="ru-RU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14258" y="156294"/>
            <a:ext cx="10364451" cy="67772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Методы и свойства класса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8557"/>
            <a:ext cx="184731" cy="400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8557"/>
            <a:ext cx="184731" cy="400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41350" y="1391130"/>
            <a:ext cx="6962458" cy="220618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141350" y="4154426"/>
            <a:ext cx="8761112" cy="249758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0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1845</TotalTime>
  <Words>1407</Words>
  <Application>Microsoft Office PowerPoint</Application>
  <PresentationFormat>Широкоэкранный</PresentationFormat>
  <Paragraphs>337</Paragraphs>
  <Slides>25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Arial Unicode MS</vt:lpstr>
      <vt:lpstr>Calibri</vt:lpstr>
      <vt:lpstr>inherit</vt:lpstr>
      <vt:lpstr>Source Code Pro</vt:lpstr>
      <vt:lpstr>Tw Cen MT</vt:lpstr>
      <vt:lpstr>Wingdings</vt:lpstr>
      <vt:lpstr>Капля</vt:lpstr>
      <vt:lpstr>РАБОТА С СИМВОЛАМИ И СТРОКАМИ</vt:lpstr>
      <vt:lpstr> СИМВОЛы</vt:lpstr>
      <vt:lpstr> СИМВОЛы</vt:lpstr>
      <vt:lpstr> СИМВОЛы</vt:lpstr>
      <vt:lpstr>Юникод </vt:lpstr>
      <vt:lpstr>СИМВОЛы</vt:lpstr>
      <vt:lpstr>СИМВОЛы</vt:lpstr>
      <vt:lpstr>СТРОКИ</vt:lpstr>
      <vt:lpstr>Методы и свойства класса string</vt:lpstr>
      <vt:lpstr>Методы и свойства класса string</vt:lpstr>
      <vt:lpstr>Методы и свойства класса string</vt:lpstr>
      <vt:lpstr>Методы и свойства класса string</vt:lpstr>
      <vt:lpstr>Методы и свойства класса string</vt:lpstr>
      <vt:lpstr>Поиск и извлечение элементов из строки </vt:lpstr>
      <vt:lpstr>Презентация PowerPoint</vt:lpstr>
      <vt:lpstr>Поиск и извлечение элементов из строки </vt:lpstr>
      <vt:lpstr>МОДИФИКАЦИЯ срок</vt:lpstr>
      <vt:lpstr>МОДИФИКАЦИЯ строк</vt:lpstr>
      <vt:lpstr>МОДИФИКАЦИЯ строк</vt:lpstr>
      <vt:lpstr>Методы и свойства общего назначения </vt:lpstr>
      <vt:lpstr>ЗАДАЧИ</vt:lpstr>
      <vt:lpstr>Класс StringBuilder </vt:lpstr>
      <vt:lpstr>Форматирование строк</vt:lpstr>
      <vt:lpstr>Форматирование строк</vt:lpstr>
      <vt:lpstr>Форматирование строк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СО СТРОКАМИ</dc:title>
  <dc:creator>Кумскова И А</dc:creator>
  <cp:lastModifiedBy>Кумскова И.А.</cp:lastModifiedBy>
  <cp:revision>116</cp:revision>
  <dcterms:created xsi:type="dcterms:W3CDTF">2021-02-08T12:32:29Z</dcterms:created>
  <dcterms:modified xsi:type="dcterms:W3CDTF">2021-11-11T13:59:38Z</dcterms:modified>
</cp:coreProperties>
</file>