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  <p:sldMasterId id="2147483877" r:id="rId2"/>
  </p:sldMasterIdLst>
  <p:notesMasterIdLst>
    <p:notesMasterId r:id="rId31"/>
  </p:notesMasterIdLst>
  <p:handoutMasterIdLst>
    <p:handoutMasterId r:id="rId32"/>
  </p:handoutMasterIdLst>
  <p:sldIdLst>
    <p:sldId id="295" r:id="rId3"/>
    <p:sldId id="310" r:id="rId4"/>
    <p:sldId id="296" r:id="rId5"/>
    <p:sldId id="312" r:id="rId6"/>
    <p:sldId id="313" r:id="rId7"/>
    <p:sldId id="324" r:id="rId8"/>
    <p:sldId id="319" r:id="rId9"/>
    <p:sldId id="311" r:id="rId10"/>
    <p:sldId id="315" r:id="rId11"/>
    <p:sldId id="314" r:id="rId12"/>
    <p:sldId id="297" r:id="rId13"/>
    <p:sldId id="298" r:id="rId14"/>
    <p:sldId id="299" r:id="rId15"/>
    <p:sldId id="300" r:id="rId16"/>
    <p:sldId id="316" r:id="rId17"/>
    <p:sldId id="301" r:id="rId18"/>
    <p:sldId id="302" r:id="rId19"/>
    <p:sldId id="303" r:id="rId20"/>
    <p:sldId id="304" r:id="rId21"/>
    <p:sldId id="317" r:id="rId22"/>
    <p:sldId id="318" r:id="rId23"/>
    <p:sldId id="320" r:id="rId24"/>
    <p:sldId id="305" r:id="rId25"/>
    <p:sldId id="322" r:id="rId26"/>
    <p:sldId id="325" r:id="rId27"/>
    <p:sldId id="321" r:id="rId28"/>
    <p:sldId id="307" r:id="rId29"/>
    <p:sldId id="32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D4A66-4E06-4F80-804F-A964EB6C0D0A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40500-23C6-45C7-9626-EF17B47CA0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72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46D3D-12D9-42A1-A359-88470FD6EB52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8331F-8B33-4884-9995-3C14B2EEB3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8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8331F-8B33-4884-9995-3C14B2EEB35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35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DA840030-70C1-4737-A982-68C7423B206F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24600"/>
            <a:ext cx="3962400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2015 </a:t>
            </a:r>
            <a:r>
              <a:rPr lang="en-US" dirty="0" err="1"/>
              <a:t>Cengage</a:t>
            </a:r>
            <a:r>
              <a:rPr lang="en-US" dirty="0"/>
              <a:t> Learning Engineering.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9842" y="6324600"/>
            <a:ext cx="2133600" cy="421038"/>
          </a:xfrm>
        </p:spPr>
        <p:txBody>
          <a:bodyPr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72AA48F1-F90D-4024-9100-8466559AE83D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© 2015 Cengage Learning Engineering. All Rights Reserved.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59189A57-7F12-45A4-A6B8-7774E1A37D7E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© 2015 Cengage Learning Engineering.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FAF65B54-0C34-4D97-90E6-665E2FAC97B2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© 2015 Cengage Learning Engineering.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55973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5031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37619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53011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76088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34822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2808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02E3038E-62C7-4DF2-9136-DA8ED3FF6D18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r>
              <a:rPr lang="en-US"/>
              <a:t>© 2015 Cengage Learning Engineering.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04733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34079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68537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5920444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91109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7377568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19516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68005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7413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78BF2158-CE80-417F-BADA-A315828FFA0D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r>
              <a:rPr lang="en-US"/>
              <a:t>© 2015 Cengage Learning Engineering.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2615FEB8-1ED3-425B-95CA-17777D0ECE76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© 2015 Cengage Learning Engineering. All Rights Reserved.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E1E3D571-56F1-43B9-A50A-DAF43DC6AD1C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© 2015 Cengage Learning Engineering.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305DB2F2-0BC0-458D-A2F5-E7069599C351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r>
              <a:rPr lang="en-US"/>
              <a:t>© 2015 Cengage Learning Engineering.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94071"/>
            <a:ext cx="3962400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2015 </a:t>
            </a:r>
            <a:r>
              <a:rPr lang="en-US" dirty="0" err="1"/>
              <a:t>Cengage</a:t>
            </a:r>
            <a:r>
              <a:rPr lang="en-US" dirty="0"/>
              <a:t> Learning Engineering.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29033" y="6244028"/>
            <a:ext cx="1586367" cy="421038"/>
          </a:xfrm>
        </p:spPr>
        <p:txBody>
          <a:bodyPr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534400" cy="4612806"/>
          </a:xfrm>
        </p:spPr>
        <p:txBody>
          <a:bodyPr anchor="t" anchorCtr="0"/>
          <a:lstStyle>
            <a:lvl1pPr marL="265113" indent="-265113">
              <a:buFont typeface="Arial" panose="020B0604020202020204" pitchFamily="34" charset="0"/>
              <a:buChar char="•"/>
              <a:defRPr sz="2400"/>
            </a:lvl1pPr>
            <a:lvl2pPr marL="623888" indent="-258763">
              <a:buFont typeface="Arial" panose="020B0604020202020204" pitchFamily="34" charset="0"/>
              <a:buChar char="•"/>
              <a:defRPr sz="2000"/>
            </a:lvl2pPr>
            <a:lvl3pPr marL="982663" indent="-206375">
              <a:buFont typeface="Arial" panose="020B0604020202020204" pitchFamily="34" charset="0"/>
              <a:buChar char="•"/>
              <a:defRPr sz="2000"/>
            </a:lvl3pPr>
            <a:lvl4pPr marL="1255713" indent="-158750">
              <a:buFont typeface="Arial" panose="020B0604020202020204" pitchFamily="34" charset="0"/>
              <a:buChar char="•"/>
              <a:defRPr sz="1800"/>
            </a:lvl4pPr>
            <a:lvl5pPr marL="1520825" indent="-149225">
              <a:buFont typeface="Arial" panose="020B0604020202020204" pitchFamily="34" charset="0"/>
              <a:buChar char="•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503597"/>
            <a:ext cx="8534400" cy="863138"/>
          </a:xfrm>
        </p:spPr>
        <p:txBody>
          <a:bodyPr anchor="ctr" anchorCtr="0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207569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006FC6A4-3DCE-4261-8631-FAAFCDCC8E18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94071"/>
            <a:ext cx="3962400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2015 </a:t>
            </a:r>
            <a:r>
              <a:rPr lang="en-US" dirty="0" err="1"/>
              <a:t>Cengage</a:t>
            </a:r>
            <a:r>
              <a:rPr lang="en-US" dirty="0"/>
              <a:t> Learning Engineering.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29033" y="6244028"/>
            <a:ext cx="2133600" cy="421038"/>
          </a:xfrm>
        </p:spPr>
        <p:txBody>
          <a:bodyPr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22321D6-CB2D-4C4E-8B9A-F57DDBD5DEF0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© 2015 Cengage Learning Engineering. All Rights Reserved.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1C052514-ADFB-4BBE-8A96-FFF10310639D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6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ransition/>
  <p:hf hd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52514-ADFB-4BBE-8A96-FFF10310639D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7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  <p:sldLayoutId id="2147483892" r:id="rId15"/>
    <p:sldLayoutId id="2147483893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9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6.wmf"/><Relationship Id="rId10" Type="http://schemas.openxmlformats.org/officeDocument/2006/relationships/image" Target="../media/image34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2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726967">
            <a:off x="3367115" y="1123451"/>
            <a:ext cx="2924446" cy="1657796"/>
          </a:xfrm>
        </p:spPr>
        <p:txBody>
          <a:bodyPr>
            <a:normAutofit/>
          </a:bodyPr>
          <a:lstStyle/>
          <a:p>
            <a:r>
              <a:rPr lang="en-US" sz="5700" dirty="0"/>
              <a:t>Chapter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3915189" y="2816049"/>
            <a:ext cx="2900830" cy="2472804"/>
          </a:xfrm>
        </p:spPr>
        <p:txBody>
          <a:bodyPr/>
          <a:lstStyle/>
          <a:p>
            <a:r>
              <a:rPr lang="en-US" dirty="0"/>
              <a:t>Data structure for image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:\T DOCS\PPT JPEGS\97811335936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3033"/>
            <a:ext cx="3001818" cy="351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Processing, Analysis, and Machine Vision,  4</a:t>
            </a:r>
            <a:r>
              <a:rPr lang="en-US" sz="1200" baseline="30000" dirty="0"/>
              <a:t>th</a:t>
            </a:r>
            <a:r>
              <a:rPr lang="en-US" sz="1200" dirty="0"/>
              <a:t> Edition		                 </a:t>
            </a:r>
            <a:r>
              <a:rPr lang="en-US" sz="1200" dirty="0" err="1"/>
              <a:t>Sonka</a:t>
            </a:r>
            <a:r>
              <a:rPr lang="en-US" sz="1200" dirty="0"/>
              <a:t>, </a:t>
            </a:r>
            <a:r>
              <a:rPr lang="en-US" sz="1200" dirty="0" err="1"/>
              <a:t>Hlavac</a:t>
            </a:r>
            <a:r>
              <a:rPr lang="en-US" sz="1200" dirty="0"/>
              <a:t> &amp; Boyle</a:t>
            </a:r>
          </a:p>
        </p:txBody>
      </p:sp>
      <p:pic>
        <p:nvPicPr>
          <p:cNvPr id="8" name="Picture 10" descr="CL_Logo_RGB_JP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91263"/>
            <a:ext cx="12954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656415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000" dirty="0"/>
                  <a:t>Calculation of rectangle features from an integral image.</a:t>
                </a:r>
              </a:p>
              <a:p>
                <a:pPr lvl="1"/>
                <a:r>
                  <a:rPr lang="en-US" altLang="zh-TW" dirty="0"/>
                  <a:t>The sum of pixels within rectangle </a:t>
                </a:r>
                <a:r>
                  <a:rPr lang="en-US" altLang="zh-TW" i="1" dirty="0"/>
                  <a:t>D</a:t>
                </a:r>
                <a:r>
                  <a:rPr lang="en-US" altLang="zh-TW" dirty="0"/>
                  <a:t> can be obtained using four array references.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sz="2000" b="0" i="1" baseline="-250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altLang="zh-TW" sz="20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𝑖𝑖</m:t>
                      </m:r>
                      <m:d>
                        <m:dPr>
                          <m:ctrlP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𝑖𝑖</m:t>
                      </m:r>
                      <m:d>
                        <m:dPr>
                          <m:ctrlP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𝑖𝑖</m:t>
                      </m:r>
                      <m:d>
                        <m:dPr>
                          <m:ctrlP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𝑖𝑖</m:t>
                      </m:r>
                      <m:d>
                        <m:dPr>
                          <m:ctrlP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000" dirty="0">
                  <a:solidFill>
                    <a:schemeClr val="tx1"/>
                  </a:solidFill>
                  <a:effectLst/>
                </a:endParaRPr>
              </a:p>
              <a:p>
                <a:pPr marL="0" indent="0">
                  <a:buNone/>
                </a:pPr>
                <a:r>
                  <a:rPr lang="en-US" altLang="zh-TW" sz="2000" dirty="0">
                    <a:effectLst/>
                  </a:rPr>
                  <a:t>    	 where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effectLst/>
                        <a:latin typeface="Cambria Math" panose="02040503050406030204" pitchFamily="18" charset="0"/>
                      </a:rPr>
                      <m:t>𝑖𝑖</m:t>
                    </m:r>
                    <m:d>
                      <m:dPr>
                        <m:ctrlPr>
                          <a:rPr lang="en-US" altLang="zh-TW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000" i="1">
                            <a:effectLst/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TW" sz="2000" dirty="0">
                    <a:effectLst/>
                  </a:rPr>
                  <a:t> is the value of the integral image at point </a:t>
                </a:r>
                <a14:m>
                  <m:oMath xmlns:m="http://schemas.openxmlformats.org/officeDocument/2006/math">
                    <m:r>
                      <a:rPr lang="zh-TW" altLang="en-US" sz="2000" i="1">
                        <a:effectLst/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TW" sz="2000" dirty="0">
                    <a:effectLst/>
                  </a:rPr>
                  <a:t>.</a:t>
                </a:r>
                <a:endParaRPr lang="en-US" altLang="zh-TW" sz="2000" dirty="0">
                  <a:solidFill>
                    <a:schemeClr val="tx1"/>
                  </a:solidFill>
                  <a:effectLst/>
                </a:endParaRPr>
              </a:p>
              <a:p>
                <a:pPr lvl="1"/>
                <a:r>
                  <a:rPr lang="en-US" altLang="zh-TW" dirty="0"/>
                  <a:t>For example, 46 +10 – (22 + 20) = 14 = 3 + 2 + 5 + 4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14" t="-44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Matrices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Processing, Analysis, and Machine Vision,  4</a:t>
            </a:r>
            <a:r>
              <a:rPr lang="en-US" sz="1200" baseline="30000" dirty="0"/>
              <a:t>th</a:t>
            </a:r>
            <a:r>
              <a:rPr lang="en-US" sz="1200" dirty="0"/>
              <a:t> Edition		                 </a:t>
            </a:r>
            <a:r>
              <a:rPr lang="en-US" sz="1200" dirty="0" err="1"/>
              <a:t>Sonka</a:t>
            </a:r>
            <a:r>
              <a:rPr lang="en-US" sz="1200" dirty="0"/>
              <a:t>, </a:t>
            </a:r>
            <a:r>
              <a:rPr lang="en-US" sz="1200" dirty="0" err="1"/>
              <a:t>Hlavac</a:t>
            </a:r>
            <a:r>
              <a:rPr lang="en-US" sz="1200" dirty="0"/>
              <a:t> &amp; Boyle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191000"/>
            <a:ext cx="3048000" cy="215704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99" y="4191000"/>
            <a:ext cx="3492763" cy="210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3823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solidFill>
                  <a:srgbClr val="FFC000"/>
                </a:solidFill>
              </a:rPr>
              <a:t>Rectangle-based features </a:t>
            </a:r>
            <a:r>
              <a:rPr lang="en-US" altLang="zh-TW" sz="2000" dirty="0"/>
              <a:t>may be calculated from an integral image by subtraction of the sum of the shaded rectangle(s) from the non-shaded rectangle(s).</a:t>
            </a:r>
          </a:p>
          <a:p>
            <a:r>
              <a:rPr lang="en-US" altLang="zh-TW" sz="2000" dirty="0"/>
              <a:t>The figure shows (a, b) two-rectangle (</a:t>
            </a:r>
            <a:r>
              <a:rPr lang="zh-TW" altLang="en-US" sz="2000" dirty="0"/>
              <a:t>二個矩形</a:t>
            </a:r>
            <a:r>
              <a:rPr lang="en-US" altLang="zh-TW" sz="2000" dirty="0"/>
              <a:t>), (c) three-rectangle, and (d) four-rectangle features.</a:t>
            </a:r>
            <a:endParaRPr lang="zh-TW" altLang="en-US" sz="2000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Matrices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Processing, Analysis, and Machine Vision,  4</a:t>
            </a:r>
            <a:r>
              <a:rPr lang="en-US" sz="1200" baseline="30000" dirty="0"/>
              <a:t>th</a:t>
            </a:r>
            <a:r>
              <a:rPr lang="en-US" sz="1200" dirty="0"/>
              <a:t> Edition		                 </a:t>
            </a:r>
            <a:r>
              <a:rPr lang="en-US" sz="1200" dirty="0" err="1"/>
              <a:t>Sonka</a:t>
            </a:r>
            <a:r>
              <a:rPr lang="en-US" sz="1200" dirty="0"/>
              <a:t>, </a:t>
            </a:r>
            <a:r>
              <a:rPr lang="en-US" sz="1200" dirty="0" err="1"/>
              <a:t>Hlavac</a:t>
            </a:r>
            <a:r>
              <a:rPr lang="en-US" sz="1200" dirty="0"/>
              <a:t> &amp; Boyle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3809067"/>
            <a:ext cx="75184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3519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</a:rPr>
              <a:t>Chains</a:t>
            </a:r>
          </a:p>
          <a:p>
            <a:pPr lvl="1"/>
            <a:r>
              <a:rPr lang="en-US" altLang="zh-TW" dirty="0"/>
              <a:t>Chains are used for the description of </a:t>
            </a:r>
            <a:r>
              <a:rPr lang="en-US" altLang="zh-TW" dirty="0">
                <a:solidFill>
                  <a:srgbClr val="FFC000"/>
                </a:solidFill>
              </a:rPr>
              <a:t>object borders </a:t>
            </a:r>
            <a:r>
              <a:rPr lang="en-US" altLang="zh-TW" dirty="0"/>
              <a:t>in computer vision.</a:t>
            </a:r>
          </a:p>
          <a:p>
            <a:pPr lvl="1"/>
            <a:r>
              <a:rPr lang="en-US" altLang="zh-TW" dirty="0"/>
              <a:t>For example: </a:t>
            </a:r>
            <a:r>
              <a:rPr lang="en-US" altLang="zh-TW" dirty="0">
                <a:solidFill>
                  <a:srgbClr val="FFFF00"/>
                </a:solidFill>
              </a:rPr>
              <a:t>chain codes (</a:t>
            </a:r>
            <a:r>
              <a:rPr lang="zh-TW" altLang="zh-TW" dirty="0">
                <a:solidFill>
                  <a:srgbClr val="FFFF00"/>
                </a:solidFill>
              </a:rPr>
              <a:t>鏈碼</a:t>
            </a:r>
            <a:r>
              <a:rPr lang="en-US" altLang="zh-TW" dirty="0">
                <a:solidFill>
                  <a:srgbClr val="FFFF00"/>
                </a:solidFill>
              </a:rPr>
              <a:t>) (8-neighborhoods)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Traditional image data structures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Processing, Analysis, and Machine Vision,  4</a:t>
            </a:r>
            <a:r>
              <a:rPr lang="en-US" sz="1200" baseline="30000" dirty="0"/>
              <a:t>th</a:t>
            </a:r>
            <a:r>
              <a:rPr lang="en-US" sz="1200" dirty="0"/>
              <a:t> Edition		                 </a:t>
            </a:r>
            <a:r>
              <a:rPr lang="en-US" sz="1200" dirty="0" err="1"/>
              <a:t>Sonka</a:t>
            </a:r>
            <a:r>
              <a:rPr lang="en-US" sz="1200" dirty="0"/>
              <a:t>, </a:t>
            </a:r>
            <a:r>
              <a:rPr lang="en-US" sz="1200" dirty="0" err="1"/>
              <a:t>Hlavac</a:t>
            </a:r>
            <a:r>
              <a:rPr lang="en-US" sz="1200" dirty="0"/>
              <a:t> &amp; Boyle</a:t>
            </a:r>
          </a:p>
        </p:txBody>
      </p:sp>
      <p:pic>
        <p:nvPicPr>
          <p:cNvPr id="92162" name="Picture 2" descr="C:\Documents and Settings\altit\Desktop\Sonka 4e Jpegs\93607_ch04\Figure 4.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06" y="3475858"/>
            <a:ext cx="7868594" cy="270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93519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Another example: </a:t>
            </a:r>
            <a:r>
              <a:rPr lang="en-US" altLang="zh-TW" dirty="0">
                <a:solidFill>
                  <a:srgbClr val="FFFF00"/>
                </a:solidFill>
              </a:rPr>
              <a:t>run length coding </a:t>
            </a:r>
            <a:r>
              <a:rPr lang="en-US" altLang="zh-TW" sz="2000" dirty="0">
                <a:effectLst/>
              </a:rPr>
              <a:t>(</a:t>
            </a:r>
            <a:r>
              <a:rPr lang="zh-TW" altLang="zh-TW" sz="2000" dirty="0">
                <a:effectLst/>
              </a:rPr>
              <a:t>運行長度編碼</a:t>
            </a:r>
            <a:r>
              <a:rPr lang="en-US" altLang="zh-TW" sz="2000" dirty="0">
                <a:effectLst/>
              </a:rPr>
              <a:t>) </a:t>
            </a:r>
            <a:endParaRPr lang="en-US" altLang="zh-TW" dirty="0">
              <a:solidFill>
                <a:srgbClr val="FFFF00"/>
              </a:solidFill>
            </a:endParaRPr>
          </a:p>
          <a:p>
            <a:pPr lvl="1"/>
            <a:r>
              <a:rPr lang="en-US" altLang="zh-TW" dirty="0">
                <a:solidFill>
                  <a:srgbClr val="FFC000"/>
                </a:solidFill>
              </a:rPr>
              <a:t>Run length coding </a:t>
            </a:r>
            <a:r>
              <a:rPr lang="en-US" altLang="zh-TW" dirty="0"/>
              <a:t>has been used to represent strings of symbols in an image matrix.</a:t>
            </a:r>
          </a:p>
          <a:p>
            <a:pPr lvl="1"/>
            <a:r>
              <a:rPr lang="en-US" altLang="zh-TW" dirty="0"/>
              <a:t>Run length coding records only areas that belong to objects in the image. </a:t>
            </a:r>
          </a:p>
          <a:p>
            <a:pPr lvl="1"/>
            <a:r>
              <a:rPr lang="en-US" altLang="zh-TW" dirty="0"/>
              <a:t>The area is then represented as </a:t>
            </a:r>
            <a:r>
              <a:rPr lang="en-US" altLang="zh-TW" dirty="0">
                <a:solidFill>
                  <a:srgbClr val="FFFF00"/>
                </a:solidFill>
              </a:rPr>
              <a:t>a list of lists (</a:t>
            </a:r>
            <a:r>
              <a:rPr lang="zh-TW" altLang="en-US" dirty="0">
                <a:effectLst/>
              </a:rPr>
              <a:t>由串列組成的串列</a:t>
            </a:r>
            <a:r>
              <a:rPr lang="en-US" altLang="zh-TW" dirty="0">
                <a:solidFill>
                  <a:srgbClr val="FFFF00"/>
                </a:solidFill>
              </a:rPr>
              <a:t>)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The code of this example is</a:t>
            </a:r>
            <a:br>
              <a:rPr lang="en-US" altLang="zh-TW" dirty="0"/>
            </a:br>
            <a:r>
              <a:rPr lang="en-US" altLang="zh-TW" dirty="0"/>
              <a:t>((</a:t>
            </a:r>
            <a:r>
              <a:rPr lang="en-US" altLang="zh-TW" dirty="0">
                <a:solidFill>
                  <a:srgbClr val="FFC000"/>
                </a:solidFill>
              </a:rPr>
              <a:t>1</a:t>
            </a:r>
            <a:r>
              <a:rPr lang="en-US" altLang="zh-TW" dirty="0"/>
              <a:t> 1 1 4 4)(</a:t>
            </a:r>
            <a:r>
              <a:rPr lang="en-US" altLang="zh-TW" dirty="0">
                <a:solidFill>
                  <a:srgbClr val="FFC000"/>
                </a:solidFill>
              </a:rPr>
              <a:t>2</a:t>
            </a:r>
            <a:r>
              <a:rPr lang="en-US" altLang="zh-TW" dirty="0"/>
              <a:t> 1 4)(</a:t>
            </a:r>
            <a:r>
              <a:rPr lang="en-US" altLang="zh-TW" dirty="0">
                <a:solidFill>
                  <a:srgbClr val="FFC000"/>
                </a:solidFill>
              </a:rPr>
              <a:t>5</a:t>
            </a:r>
            <a:r>
              <a:rPr lang="en-US" altLang="zh-TW" dirty="0"/>
              <a:t> 2 3 5 5))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Chains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Processing, Analysis, and Machine Vision,  4</a:t>
            </a:r>
            <a:r>
              <a:rPr lang="en-US" sz="1200" baseline="30000" dirty="0"/>
              <a:t>th</a:t>
            </a:r>
            <a:r>
              <a:rPr lang="en-US" sz="1200" dirty="0"/>
              <a:t> Edition		                 </a:t>
            </a:r>
            <a:r>
              <a:rPr lang="en-US" sz="1200" dirty="0" err="1"/>
              <a:t>Sonka</a:t>
            </a:r>
            <a:r>
              <a:rPr lang="en-US" sz="1200" dirty="0"/>
              <a:t>, </a:t>
            </a:r>
            <a:r>
              <a:rPr lang="en-US" sz="1200" dirty="0" err="1"/>
              <a:t>Hlavac</a:t>
            </a:r>
            <a:r>
              <a:rPr lang="en-US" sz="1200" dirty="0"/>
              <a:t> &amp; Boyle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905670"/>
            <a:ext cx="2387600" cy="22098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66800" y="5161363"/>
            <a:ext cx="4572000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For binary images: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((</a:t>
            </a:r>
            <a:r>
              <a:rPr lang="en-US" altLang="zh-TW" sz="1400" dirty="0">
                <a:solidFill>
                  <a:srgbClr val="FF0000"/>
                </a:solidFill>
              </a:rPr>
              <a:t>Row#</a:t>
            </a:r>
            <a:r>
              <a:rPr lang="en-US" altLang="zh-TW" sz="1400" dirty="0">
                <a:solidFill>
                  <a:schemeClr val="bg1"/>
                </a:solidFill>
              </a:rPr>
              <a:t>, begin col., end col. .... begin col., end col.)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…………………………………………………….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(</a:t>
            </a:r>
            <a:r>
              <a:rPr lang="en-US" altLang="zh-TW" sz="1400" dirty="0">
                <a:solidFill>
                  <a:srgbClr val="FF0000"/>
                </a:solidFill>
              </a:rPr>
              <a:t>Row#</a:t>
            </a:r>
            <a:r>
              <a:rPr lang="en-US" altLang="zh-TW" sz="1400" dirty="0">
                <a:solidFill>
                  <a:schemeClr val="bg1"/>
                </a:solidFill>
              </a:rPr>
              <a:t>, begin col., end col. .... begin col., end col.))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3519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Topological data structure</a:t>
            </a:r>
          </a:p>
          <a:p>
            <a:pPr lvl="1"/>
            <a:r>
              <a:rPr lang="en-US" altLang="zh-TW" dirty="0">
                <a:solidFill>
                  <a:srgbClr val="FFC000"/>
                </a:solidFill>
              </a:rPr>
              <a:t>Graph</a:t>
            </a:r>
          </a:p>
          <a:p>
            <a:pPr lvl="2"/>
            <a:r>
              <a:rPr lang="en-US" altLang="zh-TW" dirty="0"/>
              <a:t>A </a:t>
            </a:r>
            <a:r>
              <a:rPr lang="en-US" altLang="zh-TW" dirty="0">
                <a:solidFill>
                  <a:srgbClr val="FFFF00"/>
                </a:solidFill>
              </a:rPr>
              <a:t>weighted graph </a:t>
            </a:r>
            <a:r>
              <a:rPr lang="en-US" altLang="zh-TW" dirty="0"/>
              <a:t>is a graph in which values are assigned to arcs, to nodes, or to both.</a:t>
            </a:r>
          </a:p>
          <a:p>
            <a:pPr lvl="2"/>
            <a:r>
              <a:rPr lang="en-US" altLang="zh-TW" dirty="0"/>
              <a:t>The </a:t>
            </a:r>
            <a:r>
              <a:rPr lang="en-US" altLang="zh-TW" dirty="0">
                <a:solidFill>
                  <a:srgbClr val="FFFF00"/>
                </a:solidFill>
              </a:rPr>
              <a:t>region adjacency graph (</a:t>
            </a:r>
            <a:r>
              <a:rPr lang="zh-TW" altLang="en-US" dirty="0">
                <a:solidFill>
                  <a:srgbClr val="FFFF00"/>
                </a:solidFill>
              </a:rPr>
              <a:t>區域鄰接圖</a:t>
            </a:r>
            <a:r>
              <a:rPr lang="en-US" altLang="zh-TW" dirty="0">
                <a:solidFill>
                  <a:srgbClr val="FFFF00"/>
                </a:solidFill>
              </a:rPr>
              <a:t>) </a:t>
            </a:r>
            <a:r>
              <a:rPr lang="en-US" altLang="zh-TW" dirty="0"/>
              <a:t>is typical of this class of data structure.</a:t>
            </a:r>
          </a:p>
          <a:p>
            <a:pPr lvl="2"/>
            <a:r>
              <a:rPr lang="en-US" altLang="zh-TW" dirty="0"/>
              <a:t>For example,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Traditional image data structures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Processing, Analysis, and Machine Vision,  4</a:t>
            </a:r>
            <a:r>
              <a:rPr lang="en-US" sz="1200" baseline="30000" dirty="0"/>
              <a:t>th</a:t>
            </a:r>
            <a:r>
              <a:rPr lang="en-US" sz="1200" dirty="0"/>
              <a:t> Edition		                 </a:t>
            </a:r>
            <a:r>
              <a:rPr lang="en-US" sz="1200" dirty="0" err="1"/>
              <a:t>Sonka</a:t>
            </a:r>
            <a:r>
              <a:rPr lang="en-US" sz="1200" dirty="0"/>
              <a:t>, </a:t>
            </a:r>
            <a:r>
              <a:rPr lang="en-US" sz="1200" dirty="0" err="1"/>
              <a:t>Hlavac</a:t>
            </a:r>
            <a:r>
              <a:rPr lang="en-US" sz="1200" dirty="0"/>
              <a:t> &amp; Boyle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883" y="4096630"/>
            <a:ext cx="3519033" cy="204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3519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property of the </a:t>
            </a:r>
            <a:r>
              <a:rPr lang="en-US" altLang="zh-TW" dirty="0">
                <a:solidFill>
                  <a:srgbClr val="FFC000"/>
                </a:solidFill>
              </a:rPr>
              <a:t>region adjacency graph</a:t>
            </a:r>
          </a:p>
          <a:p>
            <a:pPr lvl="1"/>
            <a:r>
              <a:rPr lang="en-US" altLang="zh-TW" dirty="0"/>
              <a:t>If a region enclosed other regions, then the part of the graph corresponding with the areas inside can be </a:t>
            </a:r>
            <a:r>
              <a:rPr lang="en-US" altLang="zh-TW" dirty="0">
                <a:solidFill>
                  <a:srgbClr val="FFFF00"/>
                </a:solidFill>
              </a:rPr>
              <a:t>separated</a:t>
            </a:r>
            <a:r>
              <a:rPr lang="en-US" altLang="zh-TW" dirty="0"/>
              <a:t> by a cut in the graph. </a:t>
            </a:r>
          </a:p>
          <a:p>
            <a:pPr lvl="1"/>
            <a:r>
              <a:rPr lang="en-US" altLang="zh-TW" dirty="0"/>
              <a:t>Nodes of degree </a:t>
            </a:r>
            <a:r>
              <a:rPr lang="en-US" altLang="zh-TW" dirty="0">
                <a:solidFill>
                  <a:srgbClr val="FFFF00"/>
                </a:solidFill>
              </a:rPr>
              <a:t>1</a:t>
            </a:r>
            <a:r>
              <a:rPr lang="en-US" altLang="zh-TW" dirty="0"/>
              <a:t> represent </a:t>
            </a:r>
            <a:r>
              <a:rPr lang="en-US" altLang="zh-TW" dirty="0">
                <a:solidFill>
                  <a:srgbClr val="FFC000"/>
                </a:solidFill>
              </a:rPr>
              <a:t>simple holes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/>
              <a:t>For example, node 5.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Topological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Processing, Analysis, and Machine Vision,  4</a:t>
            </a:r>
            <a:r>
              <a:rPr lang="en-US" sz="1200" baseline="30000" dirty="0"/>
              <a:t>th</a:t>
            </a:r>
            <a:r>
              <a:rPr lang="en-US" sz="1200" dirty="0"/>
              <a:t> Edition		                 </a:t>
            </a:r>
            <a:r>
              <a:rPr lang="en-US" sz="1200" dirty="0" err="1"/>
              <a:t>Sonka</a:t>
            </a:r>
            <a:r>
              <a:rPr lang="en-US" sz="1200" dirty="0"/>
              <a:t>, </a:t>
            </a:r>
            <a:r>
              <a:rPr lang="en-US" sz="1200" dirty="0" err="1"/>
              <a:t>Hlavac</a:t>
            </a:r>
            <a:r>
              <a:rPr lang="en-US" sz="1200" dirty="0"/>
              <a:t> &amp; Boyle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327" y="3886200"/>
            <a:ext cx="3519033" cy="204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5346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The region adjacency graph is usually created from the </a:t>
            </a:r>
            <a:r>
              <a:rPr lang="en-US" altLang="zh-TW" sz="2000" dirty="0">
                <a:solidFill>
                  <a:srgbClr val="FFFF00"/>
                </a:solidFill>
              </a:rPr>
              <a:t>region map</a:t>
            </a:r>
            <a:r>
              <a:rPr lang="en-US" altLang="zh-TW" sz="2000" dirty="0"/>
              <a:t>.</a:t>
            </a:r>
          </a:p>
          <a:p>
            <a:pPr lvl="1"/>
            <a:r>
              <a:rPr lang="en-US" altLang="zh-TW" dirty="0">
                <a:solidFill>
                  <a:srgbClr val="FFFF00"/>
                </a:solidFill>
              </a:rPr>
              <a:t>Region map </a:t>
            </a:r>
            <a:r>
              <a:rPr lang="en-US" altLang="zh-TW" dirty="0"/>
              <a:t>is a matrix of the same dimensions as the original image matrix whose elements are identification labels of the regions.</a:t>
            </a:r>
          </a:p>
          <a:p>
            <a:r>
              <a:rPr lang="en-US" altLang="zh-TW" sz="2000" dirty="0"/>
              <a:t>The region adjacency graph </a:t>
            </a:r>
            <a:r>
              <a:rPr lang="en-US" altLang="zh-TW" dirty="0">
                <a:effectLst/>
              </a:rPr>
              <a:t>(</a:t>
            </a:r>
            <a:r>
              <a:rPr lang="zh-TW" altLang="zh-TW" sz="2000" dirty="0">
                <a:effectLst/>
              </a:rPr>
              <a:t>區域鄰接圖</a:t>
            </a:r>
            <a:r>
              <a:rPr lang="en-US" altLang="zh-TW" dirty="0">
                <a:effectLst/>
              </a:rPr>
              <a:t>) </a:t>
            </a:r>
            <a:r>
              <a:rPr lang="en-US" altLang="zh-TW" sz="2000" dirty="0"/>
              <a:t>can be used to approach </a:t>
            </a:r>
            <a:r>
              <a:rPr lang="en-US" altLang="zh-TW" sz="2000" dirty="0">
                <a:solidFill>
                  <a:srgbClr val="FFFF00"/>
                </a:solidFill>
              </a:rPr>
              <a:t>region merging</a:t>
            </a:r>
            <a:r>
              <a:rPr lang="en-US" altLang="zh-TW" sz="2000" dirty="0"/>
              <a:t>.</a:t>
            </a:r>
          </a:p>
          <a:p>
            <a:pPr lvl="1"/>
            <a:r>
              <a:rPr lang="en-US" altLang="zh-TW" dirty="0"/>
              <a:t>The region merging may create holes. </a:t>
            </a:r>
            <a:br>
              <a:rPr lang="en-US" altLang="zh-TW" dirty="0"/>
            </a:br>
            <a:r>
              <a:rPr lang="en-US" altLang="zh-TW" dirty="0"/>
              <a:t>(The topological property changes)</a:t>
            </a: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Topological data structure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Processing, Analysis, and Machine Vision,  4</a:t>
            </a:r>
            <a:r>
              <a:rPr lang="en-US" sz="1200" baseline="30000" dirty="0"/>
              <a:t>th</a:t>
            </a:r>
            <a:r>
              <a:rPr lang="en-US" sz="1200" dirty="0"/>
              <a:t> Edition		                 </a:t>
            </a:r>
            <a:r>
              <a:rPr lang="en-US" sz="1200" dirty="0" err="1"/>
              <a:t>Sonka</a:t>
            </a:r>
            <a:r>
              <a:rPr lang="en-US" sz="1200" dirty="0"/>
              <a:t>, </a:t>
            </a:r>
            <a:r>
              <a:rPr lang="en-US" sz="1200" dirty="0" err="1"/>
              <a:t>Hlavac</a:t>
            </a:r>
            <a:r>
              <a:rPr lang="en-US" sz="1200" dirty="0"/>
              <a:t> &amp; Boyle</a:t>
            </a:r>
          </a:p>
        </p:txBody>
      </p:sp>
      <p:pic>
        <p:nvPicPr>
          <p:cNvPr id="95234" name="Picture 2" descr="C:\Documents and Settings\altit\Desktop\Sonka 4e Jpegs\93607_ch04\Figure 4.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" y="4648200"/>
            <a:ext cx="7960488" cy="134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93519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</a:rPr>
              <a:t>Relational databases (</a:t>
            </a:r>
            <a:r>
              <a:rPr lang="zh-TW" altLang="en-US" sz="2000" dirty="0">
                <a:solidFill>
                  <a:srgbClr val="FFFF00"/>
                </a:solidFill>
              </a:rPr>
              <a:t>關聯式資料庫</a:t>
            </a:r>
            <a:r>
              <a:rPr lang="en-US" altLang="zh-TW" dirty="0">
                <a:solidFill>
                  <a:srgbClr val="FFFF00"/>
                </a:solidFill>
              </a:rPr>
              <a:t>) </a:t>
            </a:r>
            <a:r>
              <a:rPr lang="en-US" altLang="zh-TW" dirty="0"/>
              <a:t>can also be used for representation of information from an image.</a:t>
            </a:r>
          </a:p>
          <a:p>
            <a:pPr lvl="1"/>
            <a:r>
              <a:rPr lang="en-US" altLang="zh-TW" dirty="0"/>
              <a:t>The image should be </a:t>
            </a:r>
            <a:r>
              <a:rPr lang="en-US" altLang="zh-TW" dirty="0">
                <a:solidFill>
                  <a:srgbClr val="FFFF00"/>
                </a:solidFill>
              </a:rPr>
              <a:t>segmented (</a:t>
            </a:r>
            <a:r>
              <a:rPr lang="zh-TW" altLang="en-US" dirty="0">
                <a:solidFill>
                  <a:srgbClr val="FFFF00"/>
                </a:solidFill>
              </a:rPr>
              <a:t>分割</a:t>
            </a:r>
            <a:r>
              <a:rPr lang="en-US" altLang="zh-TW" dirty="0">
                <a:solidFill>
                  <a:srgbClr val="FFFF00"/>
                </a:solidFill>
              </a:rPr>
              <a:t>) </a:t>
            </a:r>
            <a:r>
              <a:rPr lang="en-US" altLang="zh-TW" dirty="0"/>
              <a:t>first.</a:t>
            </a:r>
          </a:p>
          <a:p>
            <a:pPr lvl="1"/>
            <a:r>
              <a:rPr lang="en-US" altLang="zh-TW" dirty="0"/>
              <a:t>The information of objects, the important parts of the image, are then recorded in the </a:t>
            </a:r>
            <a:r>
              <a:rPr lang="en-US" altLang="zh-TW" dirty="0">
                <a:solidFill>
                  <a:srgbClr val="FFFF00"/>
                </a:solidFill>
              </a:rPr>
              <a:t>relational table (</a:t>
            </a:r>
            <a:r>
              <a:rPr lang="zh-TW" altLang="en-US" dirty="0">
                <a:solidFill>
                  <a:srgbClr val="FFFF00"/>
                </a:solidFill>
              </a:rPr>
              <a:t>關係表</a:t>
            </a:r>
            <a:r>
              <a:rPr lang="en-US" altLang="zh-TW" dirty="0">
                <a:solidFill>
                  <a:srgbClr val="FFFF00"/>
                </a:solidFill>
              </a:rPr>
              <a:t>)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Relational structures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Processing, Analysis, and Machine Vision,  4</a:t>
            </a:r>
            <a:r>
              <a:rPr lang="en-US" sz="1200" baseline="30000" dirty="0"/>
              <a:t>th</a:t>
            </a:r>
            <a:r>
              <a:rPr lang="en-US" sz="1200" dirty="0"/>
              <a:t> Edition		                 </a:t>
            </a:r>
            <a:r>
              <a:rPr lang="en-US" sz="1200" dirty="0" err="1"/>
              <a:t>Sonka</a:t>
            </a:r>
            <a:r>
              <a:rPr lang="en-US" sz="1200" dirty="0"/>
              <a:t>, </a:t>
            </a:r>
            <a:r>
              <a:rPr lang="en-US" sz="1200" dirty="0" err="1"/>
              <a:t>Hlavac</a:t>
            </a:r>
            <a:r>
              <a:rPr lang="en-US" sz="1200" dirty="0"/>
              <a:t> &amp; Boyle</a:t>
            </a:r>
          </a:p>
        </p:txBody>
      </p:sp>
      <p:pic>
        <p:nvPicPr>
          <p:cNvPr id="96258" name="Picture 2" descr="C:\Documents and Settings\altit\Desktop\Sonka 4e Jpegs\93607_ch04\Figure 4.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700839"/>
            <a:ext cx="7071187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93519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Relational table</a:t>
            </a:r>
          </a:p>
          <a:p>
            <a:pPr lvl="1"/>
            <a:r>
              <a:rPr lang="en-US" altLang="zh-TW" dirty="0"/>
              <a:t>Relations are recorded in the form </a:t>
            </a:r>
            <a:br>
              <a:rPr lang="en-US" altLang="zh-TW" dirty="0"/>
            </a:br>
            <a:r>
              <a:rPr lang="en-US" altLang="zh-TW" dirty="0"/>
              <a:t>of table.</a:t>
            </a: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Relational structures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Processing, Analysis, and Machine Vision,  4</a:t>
            </a:r>
            <a:r>
              <a:rPr lang="en-US" sz="1200" baseline="30000" dirty="0"/>
              <a:t>th</a:t>
            </a:r>
            <a:r>
              <a:rPr lang="en-US" sz="1200" dirty="0"/>
              <a:t> Edition		                 </a:t>
            </a:r>
            <a:r>
              <a:rPr lang="en-US" sz="1200" dirty="0" err="1"/>
              <a:t>Sonka</a:t>
            </a:r>
            <a:r>
              <a:rPr lang="en-US" sz="1200" dirty="0"/>
              <a:t>, </a:t>
            </a:r>
            <a:r>
              <a:rPr lang="en-US" sz="1200" dirty="0" err="1"/>
              <a:t>Hlavac</a:t>
            </a:r>
            <a:r>
              <a:rPr lang="en-US" sz="1200" dirty="0"/>
              <a:t> &amp; Boyle</a:t>
            </a:r>
          </a:p>
        </p:txBody>
      </p:sp>
      <p:pic>
        <p:nvPicPr>
          <p:cNvPr id="97282" name="Picture 2" descr="C:\Documents and Settings\altit\Desktop\Sonka 4e Jpegs\93607_ch04\Table 4.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3349918"/>
            <a:ext cx="6679605" cy="289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118040"/>
              </p:ext>
            </p:extLst>
          </p:nvPr>
        </p:nvGraphicFramePr>
        <p:xfrm>
          <a:off x="5340225" y="1278416"/>
          <a:ext cx="3492749" cy="1909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PhotoImpact" r:id="rId4" imgW="5968800" imgH="3263760" progId="PI3.Image">
                  <p:embed/>
                </p:oleObj>
              </mc:Choice>
              <mc:Fallback>
                <p:oleObj name="PhotoImpact" r:id="rId4" imgW="5968800" imgH="3263760" progId="PI3.Im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40225" y="1278416"/>
                        <a:ext cx="3492749" cy="1909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719327" y="3733800"/>
            <a:ext cx="6400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93519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366735"/>
                <a:ext cx="8534400" cy="503406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Pyramids (</a:t>
                </a:r>
                <a:r>
                  <a:rPr lang="zh-TW" altLang="en-US" dirty="0"/>
                  <a:t>金字塔</a:t>
                </a:r>
                <a:r>
                  <a:rPr lang="en-US" altLang="zh-TW" dirty="0"/>
                  <a:t>)</a:t>
                </a:r>
              </a:p>
              <a:p>
                <a:pPr lvl="1"/>
                <a:r>
                  <a:rPr lang="en-US" altLang="zh-TW" dirty="0"/>
                  <a:t>Pyramids are among the </a:t>
                </a:r>
                <a:r>
                  <a:rPr lang="en-US" altLang="zh-TW" dirty="0">
                    <a:solidFill>
                      <a:srgbClr val="FFC000"/>
                    </a:solidFill>
                  </a:rPr>
                  <a:t>simplest hierarchical data structures</a:t>
                </a:r>
                <a:r>
                  <a:rPr lang="en-US" altLang="zh-TW" dirty="0"/>
                  <a:t>.</a:t>
                </a:r>
              </a:p>
              <a:p>
                <a:pPr lvl="1"/>
                <a:r>
                  <a:rPr lang="en-US" altLang="zh-TW" dirty="0">
                    <a:solidFill>
                      <a:srgbClr val="FFFF00"/>
                    </a:solidFill>
                  </a:rPr>
                  <a:t>M-pyramids</a:t>
                </a:r>
                <a:r>
                  <a:rPr lang="en-US" altLang="zh-TW" dirty="0"/>
                  <a:t> (Matrix-pyramids; </a:t>
                </a:r>
                <a:r>
                  <a:rPr lang="zh-TW" altLang="en-US" dirty="0"/>
                  <a:t>矩陣金字塔</a:t>
                </a:r>
                <a:r>
                  <a:rPr lang="en-US" altLang="zh-TW" dirty="0"/>
                  <a:t>)</a:t>
                </a:r>
              </a:p>
              <a:p>
                <a:pPr lvl="2"/>
                <a:r>
                  <a:rPr lang="en-US" altLang="zh-TW" dirty="0"/>
                  <a:t>A M-pyramid is a sequence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dirty="0"/>
                  <a:t> of images.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TW" dirty="0"/>
                  <a:t> has the same dimensions and elements as the original image.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/>
                  <a:t> is derived from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 by </a:t>
                </a:r>
                <a:br>
                  <a:rPr lang="en-US" altLang="zh-TW" dirty="0"/>
                </a:br>
                <a:r>
                  <a:rPr lang="en-US" altLang="zh-TW" dirty="0"/>
                  <a:t>reducing the resolution by one-half.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 corresponds to one pixel only.</a:t>
                </a:r>
              </a:p>
              <a:p>
                <a:pPr lvl="2"/>
                <a:r>
                  <a:rPr lang="en-US" altLang="zh-TW" dirty="0"/>
                  <a:t>M-pyramids are used when it is </a:t>
                </a:r>
                <a:br>
                  <a:rPr lang="en-US" altLang="zh-TW" dirty="0"/>
                </a:br>
                <a:r>
                  <a:rPr lang="en-US" altLang="zh-TW" dirty="0"/>
                  <a:t>necessary to work with an image at</a:t>
                </a:r>
                <a:br>
                  <a:rPr lang="en-US" altLang="zh-TW" dirty="0"/>
                </a:br>
                <a:r>
                  <a:rPr lang="en-US" altLang="zh-TW" dirty="0">
                    <a:solidFill>
                      <a:srgbClr val="FFFF00"/>
                    </a:solidFill>
                  </a:rPr>
                  <a:t>different resolutions </a:t>
                </a:r>
                <a:r>
                  <a:rPr lang="en-US" altLang="zh-TW" dirty="0"/>
                  <a:t>simultaneously.</a:t>
                </a:r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366735"/>
                <a:ext cx="8534400" cy="5034065"/>
              </a:xfrm>
              <a:blipFill>
                <a:blip r:embed="rId3"/>
                <a:stretch>
                  <a:fillRect l="-2214" t="-48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Hierarchical </a:t>
            </a:r>
            <a:r>
              <a:rPr lang="en-US" altLang="zh-TW" sz="2400" dirty="0"/>
              <a:t>(</a:t>
            </a:r>
            <a:r>
              <a:rPr lang="zh-TW" altLang="en-US" sz="2400" dirty="0"/>
              <a:t>階層式</a:t>
            </a:r>
            <a:r>
              <a:rPr lang="en-US" altLang="zh-TW" sz="2400" dirty="0"/>
              <a:t>)</a:t>
            </a:r>
            <a:r>
              <a:rPr lang="en-US" altLang="zh-TW" dirty="0"/>
              <a:t> data structures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Processing, Analysis, and Machine Vision,  4</a:t>
            </a:r>
            <a:r>
              <a:rPr lang="en-US" sz="1200" baseline="30000" dirty="0"/>
              <a:t>th</a:t>
            </a:r>
            <a:r>
              <a:rPr lang="en-US" sz="1200" dirty="0"/>
              <a:t> Edition		                 </a:t>
            </a:r>
            <a:r>
              <a:rPr lang="en-US" sz="1200" dirty="0" err="1"/>
              <a:t>Sonka</a:t>
            </a:r>
            <a:r>
              <a:rPr lang="en-US" sz="1200" dirty="0"/>
              <a:t>, </a:t>
            </a:r>
            <a:r>
              <a:rPr lang="en-US" sz="1200" dirty="0" err="1"/>
              <a:t>Hlavac</a:t>
            </a:r>
            <a:r>
              <a:rPr lang="en-US" sz="1200" dirty="0"/>
              <a:t> &amp; Boyle</a:t>
            </a:r>
          </a:p>
        </p:txBody>
      </p:sp>
      <p:pic>
        <p:nvPicPr>
          <p:cNvPr id="2050" name="Picture 2" descr="http://northstar-www.dartmouth.edu/doc/idl/html_6.2/images/img_pyrm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520" y="4057537"/>
            <a:ext cx="2613025" cy="192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158524" y="5504682"/>
                <a:ext cx="45442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524" y="5504682"/>
                <a:ext cx="45442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239000" y="4055138"/>
                <a:ext cx="45409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4055138"/>
                <a:ext cx="45409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93519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sz="2300" dirty="0"/>
              <a:t>The representation can be stratified in four levels [Ballard and Brown, 1982]</a:t>
            </a:r>
          </a:p>
          <a:p>
            <a:pPr lvl="1"/>
            <a:r>
              <a:rPr lang="en-US" altLang="zh-TW" sz="2300" dirty="0"/>
              <a:t>The lowest representational level: </a:t>
            </a:r>
            <a:r>
              <a:rPr lang="en-US" altLang="zh-TW" sz="2300" dirty="0">
                <a:solidFill>
                  <a:srgbClr val="FFFF00"/>
                </a:solidFill>
              </a:rPr>
              <a:t>iconic (</a:t>
            </a:r>
            <a:r>
              <a:rPr lang="zh-TW" altLang="en-US" sz="2100" dirty="0">
                <a:solidFill>
                  <a:srgbClr val="FFFF00"/>
                </a:solidFill>
                <a:effectLst/>
              </a:rPr>
              <a:t>符號的</a:t>
            </a:r>
            <a:r>
              <a:rPr lang="en-US" altLang="zh-TW" sz="2300" dirty="0">
                <a:solidFill>
                  <a:srgbClr val="FFFF00"/>
                </a:solidFill>
                <a:effectLst/>
              </a:rPr>
              <a:t>) </a:t>
            </a:r>
            <a:r>
              <a:rPr lang="en-US" altLang="zh-TW" sz="2300" dirty="0">
                <a:solidFill>
                  <a:srgbClr val="FFFF00"/>
                </a:solidFill>
              </a:rPr>
              <a:t>images</a:t>
            </a:r>
          </a:p>
          <a:p>
            <a:pPr lvl="2"/>
            <a:r>
              <a:rPr lang="en-US" altLang="zh-TW" sz="2300" dirty="0"/>
              <a:t>This level consists of image containing original data.</a:t>
            </a:r>
          </a:p>
          <a:p>
            <a:pPr lvl="1"/>
            <a:r>
              <a:rPr lang="en-US" altLang="zh-TW" sz="2300" dirty="0"/>
              <a:t>The second level: </a:t>
            </a:r>
            <a:r>
              <a:rPr lang="en-US" altLang="zh-TW" sz="2300" dirty="0">
                <a:solidFill>
                  <a:srgbClr val="FFFF00"/>
                </a:solidFill>
              </a:rPr>
              <a:t>segmented </a:t>
            </a:r>
            <a:r>
              <a:rPr lang="en-US" altLang="zh-TW" sz="2400" dirty="0">
                <a:solidFill>
                  <a:srgbClr val="FFFF00"/>
                </a:solidFill>
              </a:rPr>
              <a:t>(</a:t>
            </a:r>
            <a:r>
              <a:rPr lang="zh-TW" altLang="en-US" sz="2100" dirty="0">
                <a:solidFill>
                  <a:srgbClr val="FFFF00"/>
                </a:solidFill>
              </a:rPr>
              <a:t>分割</a:t>
            </a:r>
            <a:r>
              <a:rPr lang="zh-TW" altLang="en-US" sz="2100" dirty="0">
                <a:solidFill>
                  <a:srgbClr val="FFFF00"/>
                </a:solidFill>
                <a:effectLst/>
              </a:rPr>
              <a:t>的</a:t>
            </a:r>
            <a:r>
              <a:rPr lang="en-US" altLang="zh-TW" sz="2400" dirty="0">
                <a:solidFill>
                  <a:srgbClr val="FFFF00"/>
                </a:solidFill>
                <a:effectLst/>
              </a:rPr>
              <a:t>)</a:t>
            </a:r>
            <a:r>
              <a:rPr lang="en-US" altLang="zh-TW" sz="2300" dirty="0">
                <a:solidFill>
                  <a:srgbClr val="FFFF00"/>
                </a:solidFill>
              </a:rPr>
              <a:t> images</a:t>
            </a:r>
          </a:p>
          <a:p>
            <a:pPr lvl="2"/>
            <a:r>
              <a:rPr lang="en-US" altLang="zh-TW" sz="2300" dirty="0"/>
              <a:t>Parts of images are joined into groups that probably belong to the same objects.</a:t>
            </a:r>
          </a:p>
          <a:p>
            <a:pPr lvl="1"/>
            <a:r>
              <a:rPr lang="en-US" altLang="zh-TW" sz="2300" dirty="0"/>
              <a:t>The third level: </a:t>
            </a:r>
            <a:r>
              <a:rPr lang="en-US" altLang="zh-TW" sz="2300" dirty="0">
                <a:solidFill>
                  <a:srgbClr val="FFFF00"/>
                </a:solidFill>
              </a:rPr>
              <a:t>geometric </a:t>
            </a:r>
            <a:r>
              <a:rPr lang="en-US" altLang="zh-TW" sz="2400" dirty="0">
                <a:solidFill>
                  <a:srgbClr val="FFFF00"/>
                </a:solidFill>
              </a:rPr>
              <a:t>(</a:t>
            </a:r>
            <a:r>
              <a:rPr lang="zh-TW" altLang="en-US" sz="2100" dirty="0">
                <a:solidFill>
                  <a:srgbClr val="FFFF00"/>
                </a:solidFill>
              </a:rPr>
              <a:t>幾何</a:t>
            </a:r>
            <a:r>
              <a:rPr lang="zh-TW" altLang="en-US" sz="2100" dirty="0">
                <a:solidFill>
                  <a:srgbClr val="FFFF00"/>
                </a:solidFill>
                <a:effectLst/>
              </a:rPr>
              <a:t>的</a:t>
            </a:r>
            <a:r>
              <a:rPr lang="en-US" altLang="zh-TW" sz="2400" dirty="0">
                <a:solidFill>
                  <a:srgbClr val="FFFF00"/>
                </a:solidFill>
                <a:effectLst/>
              </a:rPr>
              <a:t>) </a:t>
            </a:r>
            <a:r>
              <a:rPr lang="en-US" altLang="zh-TW" sz="2300" dirty="0">
                <a:solidFill>
                  <a:srgbClr val="FFFF00"/>
                </a:solidFill>
              </a:rPr>
              <a:t>representations</a:t>
            </a:r>
          </a:p>
          <a:p>
            <a:pPr lvl="2"/>
            <a:r>
              <a:rPr lang="en-US" altLang="zh-TW" sz="2300" dirty="0"/>
              <a:t>These representations hold knowledge about 2D and 3D shapes.</a:t>
            </a:r>
          </a:p>
          <a:p>
            <a:pPr lvl="1"/>
            <a:r>
              <a:rPr lang="en-US" altLang="zh-TW" sz="2300" dirty="0"/>
              <a:t>The fourth level: </a:t>
            </a:r>
            <a:r>
              <a:rPr lang="en-US" altLang="zh-TW" sz="2300" dirty="0">
                <a:solidFill>
                  <a:srgbClr val="FFFF00"/>
                </a:solidFill>
              </a:rPr>
              <a:t>relational </a:t>
            </a:r>
            <a:r>
              <a:rPr lang="en-US" altLang="zh-TW" sz="2400" dirty="0">
                <a:solidFill>
                  <a:srgbClr val="FFFF00"/>
                </a:solidFill>
              </a:rPr>
              <a:t>(</a:t>
            </a:r>
            <a:r>
              <a:rPr lang="zh-TW" altLang="en-US" sz="2100" dirty="0">
                <a:solidFill>
                  <a:srgbClr val="FFFF00"/>
                </a:solidFill>
              </a:rPr>
              <a:t>關聯</a:t>
            </a:r>
            <a:r>
              <a:rPr lang="zh-TW" altLang="en-US" sz="2100" dirty="0">
                <a:solidFill>
                  <a:srgbClr val="FFFF00"/>
                </a:solidFill>
                <a:effectLst/>
              </a:rPr>
              <a:t>的</a:t>
            </a:r>
            <a:r>
              <a:rPr lang="en-US" altLang="zh-TW" sz="2400" dirty="0">
                <a:solidFill>
                  <a:srgbClr val="FFFF00"/>
                </a:solidFill>
                <a:effectLst/>
              </a:rPr>
              <a:t>) </a:t>
            </a:r>
            <a:r>
              <a:rPr lang="en-US" altLang="zh-TW" sz="2300" dirty="0">
                <a:solidFill>
                  <a:srgbClr val="FFFF00"/>
                </a:solidFill>
              </a:rPr>
              <a:t>models</a:t>
            </a:r>
          </a:p>
          <a:p>
            <a:pPr lvl="2"/>
            <a:r>
              <a:rPr lang="en-US" altLang="zh-TW" sz="2300" dirty="0"/>
              <a:t>These models give us the ability to treat data more efficiently and at a higher level of abstraction.</a:t>
            </a:r>
          </a:p>
          <a:p>
            <a:pPr lvl="1"/>
            <a:r>
              <a:rPr lang="en-US" altLang="zh-TW" sz="2300" dirty="0"/>
              <a:t>There are no strict borders between these levels.</a:t>
            </a:r>
          </a:p>
          <a:p>
            <a:pPr lvl="1"/>
            <a:r>
              <a:rPr lang="en-US" altLang="zh-TW" sz="2300" dirty="0"/>
              <a:t>These four levels are ordered from signals at a low level of abstraction to the description that a human can perceive.</a:t>
            </a:r>
          </a:p>
          <a:p>
            <a:pPr lvl="1"/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Levels of image data representation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Processing, Analysis, and Machine Vision,  4</a:t>
            </a:r>
            <a:r>
              <a:rPr lang="en-US" sz="1200" baseline="30000" dirty="0"/>
              <a:t>th</a:t>
            </a:r>
            <a:r>
              <a:rPr lang="en-US" sz="1200" dirty="0"/>
              <a:t> Edition		                 </a:t>
            </a:r>
            <a:r>
              <a:rPr lang="en-US" sz="1200" dirty="0" err="1"/>
              <a:t>Sonka</a:t>
            </a:r>
            <a:r>
              <a:rPr lang="en-US" sz="1200" dirty="0"/>
              <a:t>, </a:t>
            </a:r>
            <a:r>
              <a:rPr lang="en-US" sz="1200" dirty="0" err="1"/>
              <a:t>Hlavac</a:t>
            </a:r>
            <a:r>
              <a:rPr lang="en-US" sz="1200" dirty="0"/>
              <a:t> &amp; Boyle</a:t>
            </a:r>
          </a:p>
        </p:txBody>
      </p:sp>
    </p:spTree>
    <p:extLst>
      <p:ext uri="{BB962C8B-B14F-4D97-AF65-F5344CB8AC3E}">
        <p14:creationId xmlns:p14="http://schemas.microsoft.com/office/powerpoint/2010/main" val="271310952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524000"/>
                <a:ext cx="8534400" cy="4612806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solidFill>
                      <a:srgbClr val="FFFF00"/>
                    </a:solidFill>
                  </a:rPr>
                  <a:t>T-pyramids</a:t>
                </a:r>
                <a:r>
                  <a:rPr lang="en-US" altLang="zh-TW" dirty="0"/>
                  <a:t> (Tree-pyramids)</a:t>
                </a:r>
              </a:p>
              <a:p>
                <a:pPr lvl="1"/>
                <a:r>
                  <a:rPr lang="en-US" altLang="zh-TW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altLang="zh-TW" dirty="0"/>
                  <a:t> be the size of an original image.</a:t>
                </a:r>
              </a:p>
              <a:p>
                <a:pPr lvl="1"/>
                <a:r>
                  <a:rPr lang="en-US" altLang="zh-TW" dirty="0"/>
                  <a:t>A tree-pyramid (T-pyramid; </a:t>
                </a:r>
                <a:r>
                  <a:rPr lang="zh-TW" altLang="en-US" dirty="0"/>
                  <a:t>樹金字塔</a:t>
                </a:r>
                <a:r>
                  <a:rPr lang="en-US" altLang="zh-TW" dirty="0"/>
                  <a:t>) is defined by</a:t>
                </a:r>
              </a:p>
              <a:p>
                <a:pPr marL="776288" lvl="2" indent="0">
                  <a:buNone/>
                </a:pPr>
                <a:r>
                  <a:rPr lang="en-US" altLang="zh-TW" dirty="0">
                    <a:solidFill>
                      <a:srgbClr val="FFC000"/>
                    </a:solidFill>
                  </a:rPr>
                  <a:t>1. A set of nodes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br>
                  <a:rPr lang="en-US" altLang="zh-TW" dirty="0">
                    <a:solidFill>
                      <a:srgbClr val="FFC000"/>
                    </a:solidFill>
                  </a:rPr>
                </a:br>
                <a:r>
                  <a:rPr lang="en-US" altLang="zh-TW" dirty="0">
                    <a:solidFill>
                      <a:srgbClr val="FFC00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such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that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level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776288" lvl="2" indent="0">
                  <a:buNone/>
                </a:pPr>
                <a:r>
                  <a:rPr lang="en-US" altLang="zh-TW" dirty="0">
                    <a:solidFill>
                      <a:srgbClr val="FFC000"/>
                    </a:solidFill>
                  </a:rPr>
                  <a:t>2. A mapping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TW" dirty="0">
                    <a:solidFill>
                      <a:srgbClr val="FFC000"/>
                    </a:solidFill>
                  </a:rPr>
                  <a:t> </a:t>
                </a:r>
                <a:r>
                  <a:rPr lang="en-US" altLang="zh-TW" dirty="0"/>
                  <a:t>between subsequent (</a:t>
                </a:r>
                <a:r>
                  <a:rPr lang="zh-TW" altLang="en-US" dirty="0"/>
                  <a:t>後續的</a:t>
                </a:r>
                <a:r>
                  <a:rPr lang="en-US" altLang="zh-TW" dirty="0"/>
                  <a:t>)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/>
                  <a:t> of the pyramid</a:t>
                </a:r>
              </a:p>
              <a:p>
                <a:pPr marL="77628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−1, 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pPr marL="776288" lvl="2" indent="0">
                  <a:buNone/>
                </a:pPr>
                <a:r>
                  <a:rPr lang="en-US" altLang="zh-TW" dirty="0">
                    <a:solidFill>
                      <a:srgbClr val="FFC000"/>
                    </a:solidFill>
                  </a:rPr>
                  <a:t>3.</a:t>
                </a:r>
                <a:r>
                  <a:rPr lang="en-US" altLang="zh-TW" dirty="0"/>
                  <a:t> </a:t>
                </a:r>
                <a:r>
                  <a:rPr lang="en-US" altLang="zh-TW" dirty="0">
                    <a:solidFill>
                      <a:srgbClr val="FFC000"/>
                    </a:solidFill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dirty="0">
                    <a:solidFill>
                      <a:srgbClr val="FFC000"/>
                    </a:solidFill>
                  </a:rPr>
                  <a:t> </a:t>
                </a:r>
                <a:r>
                  <a:rPr lang="en-US" altLang="zh-TW" dirty="0"/>
                  <a:t>that maps a node of the pyramid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TW" dirty="0"/>
                  <a:t> to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TW" dirty="0"/>
                  <a:t>, </a:t>
                </a:r>
                <a:br>
                  <a:rPr lang="en-US" altLang="zh-TW" dirty="0"/>
                </a:br>
                <a:r>
                  <a:rPr lang="en-US" altLang="zh-TW" dirty="0"/>
                  <a:t>       where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a set of brightness levels, </a:t>
                </a:r>
                <a:br>
                  <a:rPr lang="en-US" altLang="zh-TW" dirty="0"/>
                </a:br>
                <a:r>
                  <a:rPr lang="en-US" altLang="zh-TW" dirty="0"/>
                  <a:t>       for example,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={0,1,2,…,255}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524000"/>
                <a:ext cx="8534400" cy="4612806"/>
              </a:xfrm>
              <a:blipFill>
                <a:blip r:embed="rId2"/>
                <a:stretch>
                  <a:fillRect l="-2214" t="-5284" b="-14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Hierarchical data structures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Processing, Analysis, and Machine Vision,  4</a:t>
            </a:r>
            <a:r>
              <a:rPr lang="en-US" sz="1200" baseline="30000" dirty="0"/>
              <a:t>th</a:t>
            </a:r>
            <a:r>
              <a:rPr lang="en-US" sz="1200" dirty="0"/>
              <a:t> Edition		                 </a:t>
            </a:r>
            <a:r>
              <a:rPr lang="en-US" sz="1200" dirty="0" err="1"/>
              <a:t>Sonka</a:t>
            </a:r>
            <a:r>
              <a:rPr lang="en-US" sz="1200" dirty="0"/>
              <a:t>, </a:t>
            </a:r>
            <a:r>
              <a:rPr lang="en-US" sz="1200" dirty="0" err="1"/>
              <a:t>Hlavac</a:t>
            </a:r>
            <a:r>
              <a:rPr lang="en-US" sz="1200" dirty="0"/>
              <a:t> &amp; Boyle</a:t>
            </a:r>
          </a:p>
        </p:txBody>
      </p:sp>
    </p:spTree>
    <p:extLst>
      <p:ext uri="{BB962C8B-B14F-4D97-AF65-F5344CB8AC3E}">
        <p14:creationId xmlns:p14="http://schemas.microsoft.com/office/powerpoint/2010/main" val="316847764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>
                    <a:solidFill>
                      <a:srgbClr val="FFFF00"/>
                    </a:solidFill>
                  </a:rPr>
                  <a:t>T-pyramids</a:t>
                </a:r>
                <a:r>
                  <a:rPr lang="en-US" altLang="zh-TW" dirty="0"/>
                  <a:t> (Tree-pyramids)</a:t>
                </a:r>
              </a:p>
              <a:p>
                <a:pPr lvl="1"/>
                <a:r>
                  <a:rPr lang="en-US" altLang="zh-TW" dirty="0"/>
                  <a:t>Function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/>
                  <a:t>defines the values of nodes.</a:t>
                </a:r>
                <a:endParaRPr lang="en-US" altLang="zh-TW" sz="2400" dirty="0"/>
              </a:p>
              <a:p>
                <a:pPr lvl="2"/>
                <a:r>
                  <a:rPr lang="en-US" altLang="zh-TW" dirty="0"/>
                  <a:t>For example, average, maximum, minimum,…</a:t>
                </a:r>
                <a:endParaRPr lang="zh-TW" altLang="en-US" dirty="0"/>
              </a:p>
              <a:p>
                <a:pPr lvl="1"/>
                <a:r>
                  <a:rPr lang="en-US" altLang="zh-TW" dirty="0">
                    <a:solidFill>
                      <a:srgbClr val="FFC000"/>
                    </a:solidFill>
                  </a:rPr>
                  <a:t>Values of leaf nodes (</a:t>
                </a:r>
                <a:r>
                  <a:rPr lang="zh-TW" altLang="en-US" dirty="0">
                    <a:solidFill>
                      <a:srgbClr val="FFC000"/>
                    </a:solidFill>
                  </a:rPr>
                  <a:t>葉節點</a:t>
                </a:r>
                <a:r>
                  <a:rPr lang="en-US" altLang="zh-TW" dirty="0">
                    <a:solidFill>
                      <a:srgbClr val="FFC000"/>
                    </a:solidFill>
                  </a:rPr>
                  <a:t>) are the same as values of the image function </a:t>
                </a:r>
                <a:r>
                  <a:rPr lang="en-US" altLang="zh-TW" dirty="0"/>
                  <a:t>(brightness) in the original image at the finest resolution.</a:t>
                </a:r>
              </a:p>
              <a:p>
                <a:pPr lvl="2"/>
                <a:r>
                  <a:rPr lang="en-US" altLang="zh-TW" dirty="0"/>
                  <a:t>The image size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dirty="0"/>
              </a:p>
              <a:p>
                <a:pPr marL="776288" lvl="2" indent="0">
                  <a:buNone/>
                </a:pPr>
                <a:r>
                  <a:rPr lang="en-US" altLang="zh-TW" dirty="0"/>
                  <a:t> 	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4" t="-5284" r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Hierarchical data structures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Processing, Analysis, and Machine Vision,  4</a:t>
            </a:r>
            <a:r>
              <a:rPr lang="en-US" sz="1200" baseline="30000" dirty="0"/>
              <a:t>th</a:t>
            </a:r>
            <a:r>
              <a:rPr lang="en-US" sz="1200" dirty="0"/>
              <a:t> Edition		                 </a:t>
            </a:r>
            <a:r>
              <a:rPr lang="en-US" sz="1200" dirty="0" err="1"/>
              <a:t>Sonka</a:t>
            </a:r>
            <a:r>
              <a:rPr lang="en-US" sz="1200" dirty="0"/>
              <a:t>, </a:t>
            </a:r>
            <a:r>
              <a:rPr lang="en-US" sz="1200" dirty="0" err="1"/>
              <a:t>Hlavac</a:t>
            </a:r>
            <a:r>
              <a:rPr lang="en-US" sz="1200" dirty="0"/>
              <a:t> &amp; Boyle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31" y="4606132"/>
            <a:ext cx="4368800" cy="153067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290" y="3678888"/>
            <a:ext cx="2504620" cy="263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601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93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7" y="1294953"/>
            <a:ext cx="7239000" cy="315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994" name="Rectangle 3"/>
          <p:cNvSpPr>
            <a:spLocks noChangeArrowheads="1"/>
          </p:cNvSpPr>
          <p:nvPr/>
        </p:nvSpPr>
        <p:spPr bwMode="auto">
          <a:xfrm>
            <a:off x="2209800" y="5928796"/>
            <a:ext cx="2819400" cy="37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set of brightness levels</a:t>
            </a:r>
            <a:endParaRPr kumimoji="1" lang="zh-TW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8399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909785"/>
              </p:ext>
            </p:extLst>
          </p:nvPr>
        </p:nvGraphicFramePr>
        <p:xfrm>
          <a:off x="596201" y="5562600"/>
          <a:ext cx="15398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" name="Equation" r:id="rId4" imgW="660240" imgH="177480" progId="Equation.DSMT4">
                  <p:embed/>
                </p:oleObj>
              </mc:Choice>
              <mc:Fallback>
                <p:oleObj name="Equation" r:id="rId4" imgW="660240" imgH="177480" progId="Equation.DSMT4">
                  <p:embed/>
                  <p:pic>
                    <p:nvPicPr>
                      <p:cNvPr id="8399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01" y="5562600"/>
                        <a:ext cx="153987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96" name="矩形 37"/>
          <p:cNvSpPr>
            <a:spLocks noChangeArrowheads="1"/>
          </p:cNvSpPr>
          <p:nvPr/>
        </p:nvSpPr>
        <p:spPr bwMode="auto">
          <a:xfrm>
            <a:off x="2209800" y="6302206"/>
            <a:ext cx="3886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 nodes have pixel brightness values</a:t>
            </a:r>
            <a:endParaRPr kumimoji="1" lang="zh-TW" altLang="en-US" dirty="0">
              <a:latin typeface="Times New Roman" panose="02020603050405020304" pitchFamily="18" charset="0"/>
            </a:endParaRPr>
          </a:p>
        </p:txBody>
      </p:sp>
      <p:sp>
        <p:nvSpPr>
          <p:cNvPr id="83997" name="矩形 37"/>
          <p:cNvSpPr>
            <a:spLocks noChangeArrowheads="1"/>
          </p:cNvSpPr>
          <p:nvPr/>
        </p:nvSpPr>
        <p:spPr bwMode="auto">
          <a:xfrm>
            <a:off x="2150078" y="5562600"/>
            <a:ext cx="6096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the values of nodes, e.g., average, maximum, minimum</a:t>
            </a:r>
            <a:endParaRPr kumimoji="1" lang="zh-TW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8399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306077"/>
              </p:ext>
            </p:extLst>
          </p:nvPr>
        </p:nvGraphicFramePr>
        <p:xfrm>
          <a:off x="838200" y="4607136"/>
          <a:ext cx="243681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2" name="Equation" r:id="rId6" imgW="1155600" imgH="203040" progId="Equation.DSMT4">
                  <p:embed/>
                </p:oleObj>
              </mc:Choice>
              <mc:Fallback>
                <p:oleObj name="Equation" r:id="rId6" imgW="1155600" imgH="203040" progId="Equation.DSMT4">
                  <p:embed/>
                  <p:pic>
                    <p:nvPicPr>
                      <p:cNvPr id="83998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607136"/>
                        <a:ext cx="2436812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126098"/>
              </p:ext>
            </p:extLst>
          </p:nvPr>
        </p:nvGraphicFramePr>
        <p:xfrm>
          <a:off x="838200" y="5045302"/>
          <a:ext cx="2286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" name="Equation" r:id="rId8" imgW="1104840" imgH="203040" progId="Equation.DSMT4">
                  <p:embed/>
                </p:oleObj>
              </mc:Choice>
              <mc:Fallback>
                <p:oleObj name="Equation" r:id="rId8" imgW="1104840" imgH="203040" progId="Equation.DSMT4">
                  <p:embed/>
                  <p:pic>
                    <p:nvPicPr>
                      <p:cNvPr id="8399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045302"/>
                        <a:ext cx="2286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505200" y="4762551"/>
                <a:ext cx="4495800" cy="61491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0"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−1, 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16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762551"/>
                <a:ext cx="4495800" cy="61491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Tree-pyramids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1546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</a:rPr>
              <a:t>Quadtrees (</a:t>
            </a:r>
            <a:r>
              <a:rPr lang="zh-TW" altLang="en-US" sz="2000" dirty="0">
                <a:solidFill>
                  <a:srgbClr val="FFFF00"/>
                </a:solidFill>
              </a:rPr>
              <a:t>四元樹</a:t>
            </a:r>
            <a:r>
              <a:rPr lang="en-US" altLang="zh-TW" dirty="0">
                <a:solidFill>
                  <a:srgbClr val="FFFF00"/>
                </a:solidFill>
              </a:rPr>
              <a:t>)</a:t>
            </a:r>
          </a:p>
          <a:p>
            <a:pPr lvl="1"/>
            <a:r>
              <a:rPr lang="en-US" altLang="zh-TW" dirty="0"/>
              <a:t>Quadtrees are modifications of T-pyramids.</a:t>
            </a:r>
          </a:p>
          <a:p>
            <a:pPr lvl="1"/>
            <a:r>
              <a:rPr lang="en-US" altLang="zh-TW" dirty="0"/>
              <a:t>Every node of the tree except the leaves has </a:t>
            </a:r>
            <a:r>
              <a:rPr lang="en-US" altLang="zh-TW" dirty="0">
                <a:solidFill>
                  <a:srgbClr val="FFC000"/>
                </a:solidFill>
              </a:rPr>
              <a:t>four children.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Hierarchical data structures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Processing, Analysis, and Machine Vision,  4</a:t>
            </a:r>
            <a:r>
              <a:rPr lang="en-US" sz="1200" baseline="30000" dirty="0"/>
              <a:t>th</a:t>
            </a:r>
            <a:r>
              <a:rPr lang="en-US" sz="1200" dirty="0"/>
              <a:t> Edition		                 </a:t>
            </a:r>
            <a:r>
              <a:rPr lang="en-US" sz="1200" dirty="0" err="1"/>
              <a:t>Sonka</a:t>
            </a:r>
            <a:r>
              <a:rPr lang="en-US" sz="1200" dirty="0"/>
              <a:t>, </a:t>
            </a:r>
            <a:r>
              <a:rPr lang="en-US" sz="1200" dirty="0" err="1"/>
              <a:t>Hlavac</a:t>
            </a:r>
            <a:r>
              <a:rPr lang="en-US" sz="1200" dirty="0"/>
              <a:t> &amp; Boyle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396039"/>
            <a:ext cx="4902200" cy="28194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900" y="3458482"/>
            <a:ext cx="2108200" cy="236206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893688" y="5924723"/>
            <a:ext cx="269862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chemeClr val="accent2">
                    <a:lumMod val="75000"/>
                  </a:schemeClr>
                </a:solidFill>
              </a:rPr>
              <a:t>Record describing a </a:t>
            </a:r>
            <a:r>
              <a:rPr lang="en-US" altLang="zh-TW" sz="1200" dirty="0" err="1">
                <a:solidFill>
                  <a:schemeClr val="accent2">
                    <a:lumMod val="75000"/>
                  </a:schemeClr>
                </a:solidFill>
              </a:rPr>
              <a:t>quadtree</a:t>
            </a:r>
            <a:r>
              <a:rPr lang="en-US" altLang="zh-TW" sz="1200" dirty="0">
                <a:solidFill>
                  <a:schemeClr val="accent2">
                    <a:lumMod val="75000"/>
                  </a:schemeClr>
                </a:solidFill>
              </a:rPr>
              <a:t> node</a:t>
            </a:r>
            <a:endParaRPr lang="zh-TW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3519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Hierarchical data structures</a:t>
            </a:r>
            <a:endParaRPr lang="zh-TW" altLang="en-US" dirty="0"/>
          </a:p>
        </p:txBody>
      </p:sp>
      <p:pic>
        <p:nvPicPr>
          <p:cNvPr id="5122" name="Picture 2" descr="http://cybertron.cg.tu-berlin.de/pdci11ws/gdi/img/quadtree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90051"/>
            <a:ext cx="8534400" cy="420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676400" y="6018961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http://cybertron.cg.tu-berlin.de/pdci11ws/gdi/</a:t>
            </a:r>
          </a:p>
        </p:txBody>
      </p:sp>
    </p:spTree>
    <p:extLst>
      <p:ext uri="{BB962C8B-B14F-4D97-AF65-F5344CB8AC3E}">
        <p14:creationId xmlns:p14="http://schemas.microsoft.com/office/powerpoint/2010/main" val="269658186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9536" y="3172877"/>
            <a:ext cx="4088123" cy="2555875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Computer art based on </a:t>
            </a:r>
            <a:r>
              <a:rPr lang="en-US" altLang="zh-TW" dirty="0" err="1"/>
              <a:t>quadtrees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13210" y="5728752"/>
            <a:ext cx="5638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https://pythonawesome.com/computer-art-based-on-quadtrees/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15" y="1671557"/>
            <a:ext cx="4057195" cy="405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7016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</a:rPr>
              <a:t>Advantage</a:t>
            </a:r>
          </a:p>
          <a:p>
            <a:pPr lvl="1"/>
            <a:r>
              <a:rPr lang="en-US" altLang="zh-TW" dirty="0"/>
              <a:t>An </a:t>
            </a:r>
            <a:r>
              <a:rPr lang="en-US" altLang="zh-TW" dirty="0">
                <a:solidFill>
                  <a:srgbClr val="FFC000"/>
                </a:solidFill>
              </a:rPr>
              <a:t>advantage</a:t>
            </a:r>
            <a:r>
              <a:rPr lang="en-US" altLang="zh-TW" dirty="0"/>
              <a:t> of image representation by means of </a:t>
            </a:r>
            <a:r>
              <a:rPr lang="en-US" altLang="zh-TW" dirty="0" err="1"/>
              <a:t>quadtrees</a:t>
            </a:r>
            <a:r>
              <a:rPr lang="en-US" altLang="zh-TW" dirty="0"/>
              <a:t> is the existence of </a:t>
            </a:r>
            <a:r>
              <a:rPr lang="en-US" altLang="zh-TW" dirty="0">
                <a:solidFill>
                  <a:srgbClr val="FFFF00"/>
                </a:solidFill>
              </a:rPr>
              <a:t>simple algorithms </a:t>
            </a:r>
            <a:r>
              <a:rPr lang="en-US" altLang="zh-TW" dirty="0"/>
              <a:t>for addition of images, computing object areas, and statistical moments.</a:t>
            </a:r>
          </a:p>
          <a:p>
            <a:r>
              <a:rPr lang="en-US" altLang="zh-TW" dirty="0">
                <a:solidFill>
                  <a:srgbClr val="FFFF00"/>
                </a:solidFill>
              </a:rPr>
              <a:t>Disadvantage</a:t>
            </a:r>
          </a:p>
          <a:p>
            <a:pPr lvl="1"/>
            <a:r>
              <a:rPr lang="en-US" altLang="zh-TW" dirty="0"/>
              <a:t>The main </a:t>
            </a:r>
            <a:r>
              <a:rPr lang="en-US" altLang="zh-TW" dirty="0">
                <a:solidFill>
                  <a:srgbClr val="FFC000"/>
                </a:solidFill>
              </a:rPr>
              <a:t>disadvantages</a:t>
            </a:r>
            <a:r>
              <a:rPr lang="en-US" altLang="zh-TW" dirty="0"/>
              <a:t> of </a:t>
            </a:r>
            <a:r>
              <a:rPr lang="en-US" altLang="zh-TW" dirty="0" err="1"/>
              <a:t>quadtrees</a:t>
            </a:r>
            <a:r>
              <a:rPr lang="en-US" altLang="zh-TW" dirty="0"/>
              <a:t> and pyramid hierarchical representations is their dependence on the position, orientation, and relative size of objects.</a:t>
            </a:r>
          </a:p>
          <a:p>
            <a:pPr lvl="1"/>
            <a:r>
              <a:rPr lang="en-US" altLang="zh-TW" dirty="0"/>
              <a:t>Two similar images with just very </a:t>
            </a:r>
            <a:r>
              <a:rPr lang="en-US" altLang="zh-TW" dirty="0">
                <a:solidFill>
                  <a:srgbClr val="FFC000"/>
                </a:solidFill>
              </a:rPr>
              <a:t>small differences </a:t>
            </a:r>
            <a:r>
              <a:rPr lang="en-US" altLang="zh-TW" dirty="0"/>
              <a:t>can have </a:t>
            </a:r>
            <a:r>
              <a:rPr lang="en-US" altLang="zh-TW" dirty="0">
                <a:solidFill>
                  <a:srgbClr val="FFC000"/>
                </a:solidFill>
              </a:rPr>
              <a:t>very different</a:t>
            </a:r>
            <a:r>
              <a:rPr lang="en-US" altLang="zh-TW" dirty="0"/>
              <a:t> pyramid or </a:t>
            </a:r>
            <a:r>
              <a:rPr lang="en-US" altLang="zh-TW" dirty="0" err="1"/>
              <a:t>quadtree</a:t>
            </a:r>
            <a:r>
              <a:rPr lang="en-US" altLang="zh-TW" dirty="0"/>
              <a:t> representations.</a:t>
            </a: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Hierarchical data structures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731094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>
              <a:xfrm>
                <a:off x="168564" y="1541443"/>
                <a:ext cx="8534400" cy="4612806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Reduction window (</a:t>
                </a:r>
                <a:r>
                  <a:rPr lang="zh-TW" altLang="zh-TW" dirty="0"/>
                  <a:t>縮小</a:t>
                </a:r>
                <a:r>
                  <a:rPr lang="zh-TW" altLang="en-US" dirty="0"/>
                  <a:t>視</a:t>
                </a:r>
                <a:r>
                  <a:rPr lang="zh-TW" altLang="zh-TW" dirty="0"/>
                  <a:t>窗</a:t>
                </a:r>
                <a:r>
                  <a:rPr lang="en-US" altLang="zh-TW" dirty="0"/>
                  <a:t>)</a:t>
                </a:r>
              </a:p>
              <a:p>
                <a:pPr lvl="1"/>
                <a:r>
                  <a:rPr lang="en-US" altLang="zh-TW" dirty="0"/>
                  <a:t>Recalling that a M-pyramid was defined as a sequence of images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dirty="0"/>
                  <a:t> in which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FFC000"/>
                    </a:solidFill>
                  </a:rPr>
                  <a:t> is a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en-US" altLang="zh-TW" dirty="0">
                    <a:solidFill>
                      <a:srgbClr val="FFC000"/>
                    </a:solidFill>
                  </a:rPr>
                  <a:t> reduction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/>
                  <a:t>. </a:t>
                </a:r>
              </a:p>
              <a:p>
                <a:pPr lvl="1"/>
                <a:r>
                  <a:rPr lang="en-US" altLang="zh-TW" dirty="0">
                    <a:solidFill>
                      <a:srgbClr val="FFFF00"/>
                    </a:solidFill>
                  </a:rPr>
                  <a:t>Reduction window: </a:t>
                </a:r>
                <a:r>
                  <a:rPr lang="en-US" altLang="zh-TW" dirty="0"/>
                  <a:t>for every cell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TW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, the reduction window is its set of children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r>
                  <a:rPr lang="en-US" altLang="zh-TW" dirty="0">
                    <a:solidFill>
                      <a:srgbClr val="FFFF00"/>
                    </a:solidFill>
                  </a:rPr>
                  <a:t>Regular</a:t>
                </a:r>
              </a:p>
              <a:p>
                <a:pPr lvl="1"/>
                <a:r>
                  <a:rPr lang="en-US" altLang="zh-TW" dirty="0"/>
                  <a:t>If the images are constructed such </a:t>
                </a:r>
                <a:br>
                  <a:rPr lang="en-US" altLang="zh-TW" dirty="0"/>
                </a:br>
                <a:r>
                  <a:rPr lang="en-US" altLang="zh-TW" dirty="0"/>
                  <a:t>that all interior cells have the same</a:t>
                </a:r>
                <a:br>
                  <a:rPr lang="en-US" altLang="zh-TW" dirty="0"/>
                </a:br>
                <a:r>
                  <a:rPr lang="en-US" altLang="zh-TW" dirty="0"/>
                  <a:t>number of </a:t>
                </a:r>
                <a:r>
                  <a:rPr lang="en-US" altLang="zh-TW" dirty="0">
                    <a:solidFill>
                      <a:srgbClr val="FFC000"/>
                    </a:solidFill>
                  </a:rPr>
                  <a:t>neighbors</a:t>
                </a:r>
                <a:r>
                  <a:rPr lang="en-US" altLang="zh-TW" dirty="0"/>
                  <a:t>, and they all </a:t>
                </a:r>
                <a:br>
                  <a:rPr lang="en-US" altLang="zh-TW" dirty="0"/>
                </a:br>
                <a:r>
                  <a:rPr lang="en-US" altLang="zh-TW" dirty="0"/>
                  <a:t>have the same number of </a:t>
                </a:r>
                <a:r>
                  <a:rPr lang="en-US" altLang="zh-TW" dirty="0">
                    <a:solidFill>
                      <a:srgbClr val="FFC000"/>
                    </a:solidFill>
                  </a:rPr>
                  <a:t>children</a:t>
                </a:r>
                <a:r>
                  <a:rPr lang="en-US" altLang="zh-TW" dirty="0"/>
                  <a:t>, </a:t>
                </a:r>
                <a:br>
                  <a:rPr lang="en-US" altLang="zh-TW" dirty="0"/>
                </a:br>
                <a:r>
                  <a:rPr lang="en-US" altLang="zh-TW" dirty="0"/>
                  <a:t>the pyramid is called </a:t>
                </a:r>
                <a:r>
                  <a:rPr lang="en-US" altLang="zh-TW" dirty="0">
                    <a:solidFill>
                      <a:srgbClr val="FFFF00"/>
                    </a:solidFill>
                  </a:rPr>
                  <a:t>regular </a:t>
                </a:r>
                <a:r>
                  <a:rPr lang="en-US" altLang="zh-TW" sz="1800" dirty="0"/>
                  <a:t>(</a:t>
                </a:r>
                <a:r>
                  <a:rPr lang="zh-TW" altLang="en-US" sz="1800" dirty="0">
                    <a:effectLst/>
                  </a:rPr>
                  <a:t>有規律的</a:t>
                </a:r>
                <a:r>
                  <a:rPr lang="en-US" altLang="zh-TW" sz="1800" dirty="0">
                    <a:effectLst/>
                  </a:rPr>
                  <a:t>)</a:t>
                </a:r>
                <a:r>
                  <a:rPr lang="en-US" altLang="zh-TW" sz="1800" dirty="0"/>
                  <a:t>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8564" y="1541443"/>
                <a:ext cx="8534400" cy="4612806"/>
              </a:xfrm>
              <a:blipFill>
                <a:blip r:embed="rId2"/>
                <a:stretch>
                  <a:fillRect l="-2214" t="-52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pyramidal structures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Processing, Analysis, and Machine Vision,  4</a:t>
            </a:r>
            <a:r>
              <a:rPr lang="en-US" sz="1200" baseline="30000" dirty="0"/>
              <a:t>th</a:t>
            </a:r>
            <a:r>
              <a:rPr lang="en-US" sz="1200" dirty="0"/>
              <a:t> Edition		                 </a:t>
            </a:r>
            <a:r>
              <a:rPr lang="en-US" sz="1200" dirty="0" err="1"/>
              <a:t>Sonka</a:t>
            </a:r>
            <a:r>
              <a:rPr lang="en-US" sz="1200" dirty="0"/>
              <a:t>, </a:t>
            </a:r>
            <a:r>
              <a:rPr lang="en-US" sz="1200" dirty="0" err="1"/>
              <a:t>Hlavac</a:t>
            </a:r>
            <a:r>
              <a:rPr lang="en-US" sz="1200" dirty="0"/>
              <a:t> &amp; Boyle</a:t>
            </a:r>
          </a:p>
        </p:txBody>
      </p:sp>
      <p:pic>
        <p:nvPicPr>
          <p:cNvPr id="8" name="Picture 2" descr="http://northstar-www.dartmouth.edu/doc/idl/html_6.2/images/img_pyr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633453"/>
            <a:ext cx="3218688" cy="236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159228" y="5411944"/>
                <a:ext cx="45442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228" y="5411944"/>
                <a:ext cx="45442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905414" y="3593056"/>
                <a:ext cx="45409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414" y="3593056"/>
                <a:ext cx="45409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93519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524000"/>
                <a:ext cx="8839200" cy="4612806"/>
              </a:xfrm>
            </p:spPr>
            <p:txBody>
              <a:bodyPr/>
              <a:lstStyle/>
              <a:p>
                <a:r>
                  <a:rPr lang="en-US" altLang="zh-TW" dirty="0"/>
                  <a:t>Several regular pyramid definitions.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FFFF00"/>
                    </a:solidFill>
                  </a:rPr>
                  <a:t>     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(a)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TW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TW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TW" b="0" dirty="0">
                    <a:solidFill>
                      <a:srgbClr val="FFFF00"/>
                    </a:solidFill>
                    <a:ea typeface="Cambria Math" panose="02040503050406030204" pitchFamily="18" charset="0"/>
                  </a:rPr>
                  <a:t>   </a:t>
                </a:r>
                <a:r>
                  <a:rPr lang="en-US" altLang="zh-TW" dirty="0"/>
                  <a:t>(b)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TW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TW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dirty="0">
                    <a:solidFill>
                      <a:srgbClr val="FFFF00"/>
                    </a:solidFill>
                    <a:ea typeface="Cambria Math" panose="02040503050406030204" pitchFamily="18" charset="0"/>
                  </a:rPr>
                  <a:t>   </a:t>
                </a:r>
                <a:r>
                  <a:rPr lang="en-US" altLang="zh-TW" dirty="0"/>
                  <a:t>(c)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zh-TW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TW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TW" dirty="0">
                  <a:solidFill>
                    <a:srgbClr val="FFFF00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zh-TW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(reduction window) </a:t>
                </a:r>
                <a:r>
                  <a:rPr lang="en-US" altLang="zh-TW" dirty="0">
                    <a:solidFill>
                      <a:srgbClr val="FFFF00"/>
                    </a:solidFill>
                    <a:ea typeface="Cambria Math" panose="02040503050406030204" pitchFamily="18" charset="0"/>
                  </a:rPr>
                  <a:t>/ (reduction factor)</a:t>
                </a:r>
                <a:r>
                  <a:rPr lang="en-US" altLang="zh-TW" dirty="0">
                    <a:ea typeface="Cambria Math" panose="02040503050406030204" pitchFamily="18" charset="0"/>
                  </a:rPr>
                  <a:t>   </a:t>
                </a:r>
              </a:p>
              <a:p>
                <a:pPr lvl="1"/>
                <a:r>
                  <a:rPr lang="en-US" altLang="zh-TW" dirty="0">
                    <a:solidFill>
                      <a:srgbClr val="FFFF00"/>
                    </a:solidFill>
                    <a:ea typeface="Cambria Math" panose="02040503050406030204" pitchFamily="18" charset="0"/>
                  </a:rPr>
                  <a:t>Reduction factor: </a:t>
                </a:r>
                <a:r>
                  <a:rPr lang="en-US" altLang="zh-TW" dirty="0">
                    <a:ea typeface="Cambria Math" panose="02040503050406030204" pitchFamily="18" charset="0"/>
                  </a:rPr>
                  <a:t>the rate at which the image area decreases between levels.   </a:t>
                </a:r>
              </a:p>
              <a:p>
                <a:pPr lvl="1"/>
                <a:r>
                  <a:rPr lang="en-US" altLang="zh-TW" dirty="0">
                    <a:ea typeface="Cambria Math" panose="02040503050406030204" pitchFamily="18" charset="0"/>
                  </a:rPr>
                  <a:t>Solid dots are at the higher level, i.e., the lower-resolution level.</a:t>
                </a:r>
              </a:p>
              <a:p>
                <a:pPr marL="0" indent="0">
                  <a:buNone/>
                </a:pPr>
                <a:endParaRPr lang="en-US" altLang="zh-TW" b="0" dirty="0">
                  <a:ea typeface="Cambria Math" panose="020405030504060302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524000"/>
                <a:ext cx="8839200" cy="4612806"/>
              </a:xfrm>
              <a:blipFill>
                <a:blip r:embed="rId2"/>
                <a:stretch>
                  <a:fillRect l="-2138" t="-52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pyramidal structures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Processing, Analysis, and Machine Vision,  4</a:t>
            </a:r>
            <a:r>
              <a:rPr lang="en-US" sz="1200" baseline="30000" dirty="0"/>
              <a:t>th</a:t>
            </a:r>
            <a:r>
              <a:rPr lang="en-US" sz="1200" dirty="0"/>
              <a:t> Edition		                 </a:t>
            </a:r>
            <a:r>
              <a:rPr lang="en-US" sz="1200" dirty="0" err="1"/>
              <a:t>Sonka</a:t>
            </a:r>
            <a:r>
              <a:rPr lang="en-US" sz="1200" dirty="0"/>
              <a:t>, </a:t>
            </a:r>
            <a:r>
              <a:rPr lang="en-US" sz="1200" dirty="0" err="1"/>
              <a:t>Hlavac</a:t>
            </a:r>
            <a:r>
              <a:rPr lang="en-US" sz="1200" dirty="0"/>
              <a:t> &amp; Boyle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339887"/>
            <a:ext cx="4998870" cy="18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2799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</a:rPr>
              <a:t>Matrices (</a:t>
            </a:r>
            <a:r>
              <a:rPr lang="zh-TW" altLang="en-US" sz="2000" dirty="0">
                <a:solidFill>
                  <a:srgbClr val="FFFF00"/>
                </a:solidFill>
              </a:rPr>
              <a:t>矩陣</a:t>
            </a:r>
            <a:r>
              <a:rPr lang="en-US" altLang="zh-TW" dirty="0">
                <a:solidFill>
                  <a:srgbClr val="FFFF00"/>
                </a:solidFill>
              </a:rPr>
              <a:t>)</a:t>
            </a:r>
          </a:p>
          <a:p>
            <a:pPr lvl="1"/>
            <a:r>
              <a:rPr lang="en-US" altLang="zh-TW" dirty="0"/>
              <a:t>The most common data structure for low-level representation of an image.</a:t>
            </a:r>
          </a:p>
          <a:p>
            <a:pPr lvl="1"/>
            <a:r>
              <a:rPr lang="en-US" altLang="zh-TW" dirty="0"/>
              <a:t>Image information in the matrix is accessible through the co-ordinates of a pixel that correspond with </a:t>
            </a:r>
            <a:r>
              <a:rPr lang="en-US" altLang="zh-TW" dirty="0">
                <a:solidFill>
                  <a:srgbClr val="FFFF00"/>
                </a:solidFill>
              </a:rPr>
              <a:t>row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FF00"/>
                </a:solidFill>
              </a:rPr>
              <a:t>column</a:t>
            </a:r>
            <a:r>
              <a:rPr lang="en-US" altLang="zh-TW" dirty="0"/>
              <a:t> indices.</a:t>
            </a:r>
          </a:p>
          <a:p>
            <a:pPr lvl="1"/>
            <a:r>
              <a:rPr lang="en-US" altLang="zh-TW" dirty="0"/>
              <a:t>The matrix is a full representation of the image, </a:t>
            </a:r>
            <a:r>
              <a:rPr lang="en-US" altLang="zh-TW" dirty="0">
                <a:solidFill>
                  <a:srgbClr val="FFFF00"/>
                </a:solidFill>
              </a:rPr>
              <a:t>independent </a:t>
            </a:r>
            <a:r>
              <a:rPr lang="en-US" altLang="zh-TW" dirty="0"/>
              <a:t>of the contents of image data.</a:t>
            </a:r>
          </a:p>
          <a:p>
            <a:pPr lvl="1"/>
            <a:r>
              <a:rPr lang="en-US" altLang="zh-TW" dirty="0">
                <a:solidFill>
                  <a:srgbClr val="FFFF00"/>
                </a:solidFill>
              </a:rPr>
              <a:t>Spatial relation (</a:t>
            </a:r>
            <a:r>
              <a:rPr lang="zh-TW" altLang="en-US" dirty="0">
                <a:solidFill>
                  <a:srgbClr val="FFFF00"/>
                </a:solidFill>
              </a:rPr>
              <a:t>空間關係</a:t>
            </a:r>
            <a:r>
              <a:rPr lang="en-US" altLang="zh-TW" dirty="0">
                <a:solidFill>
                  <a:srgbClr val="FFFF00"/>
                </a:solidFill>
              </a:rPr>
              <a:t>)</a:t>
            </a:r>
          </a:p>
          <a:p>
            <a:pPr lvl="2"/>
            <a:r>
              <a:rPr lang="en-US" altLang="zh-TW" dirty="0"/>
              <a:t>The space is two-dimensional in the case of an image.</a:t>
            </a:r>
          </a:p>
          <a:p>
            <a:pPr lvl="2"/>
            <a:r>
              <a:rPr lang="en-US" altLang="zh-TW" dirty="0"/>
              <a:t>One very natural spatial relation is the </a:t>
            </a:r>
            <a:r>
              <a:rPr lang="en-US" altLang="zh-TW" dirty="0">
                <a:solidFill>
                  <a:srgbClr val="FFFF00"/>
                </a:solidFill>
              </a:rPr>
              <a:t>neighborhood relation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Traditional image data structures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Processing, Analysis, and Machine Vision,  4</a:t>
            </a:r>
            <a:r>
              <a:rPr lang="en-US" sz="1200" baseline="30000" dirty="0"/>
              <a:t>th</a:t>
            </a:r>
            <a:r>
              <a:rPr lang="en-US" sz="1200" dirty="0"/>
              <a:t> Edition		                 </a:t>
            </a:r>
            <a:r>
              <a:rPr lang="en-US" sz="1200" dirty="0" err="1"/>
              <a:t>Sonka</a:t>
            </a:r>
            <a:r>
              <a:rPr lang="en-US" sz="1200" dirty="0"/>
              <a:t>, </a:t>
            </a:r>
            <a:r>
              <a:rPr lang="en-US" sz="1200" dirty="0" err="1"/>
              <a:t>Hlavac</a:t>
            </a:r>
            <a:r>
              <a:rPr lang="en-US" sz="1200" dirty="0"/>
              <a:t> &amp; Boyle</a:t>
            </a:r>
          </a:p>
        </p:txBody>
      </p:sp>
    </p:spTree>
    <p:extLst>
      <p:ext uri="{BB962C8B-B14F-4D97-AF65-F5344CB8AC3E}">
        <p14:creationId xmlns:p14="http://schemas.microsoft.com/office/powerpoint/2010/main" val="270168560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>
                    <a:solidFill>
                      <a:srgbClr val="FFFF00"/>
                    </a:solidFill>
                  </a:rPr>
                  <a:t>Global information of images</a:t>
                </a:r>
              </a:p>
              <a:p>
                <a:pPr lvl="1"/>
                <a:r>
                  <a:rPr lang="en-US" altLang="zh-TW" dirty="0">
                    <a:solidFill>
                      <a:srgbClr val="FFFF00"/>
                    </a:solidFill>
                  </a:rPr>
                  <a:t>Histogram</a:t>
                </a:r>
                <a:r>
                  <a:rPr lang="en-US" altLang="zh-TW" dirty="0"/>
                  <a:t> is the most popular example of </a:t>
                </a:r>
                <a:r>
                  <a:rPr lang="en-US" altLang="zh-TW" dirty="0">
                    <a:solidFill>
                      <a:srgbClr val="FFC000"/>
                    </a:solidFill>
                  </a:rPr>
                  <a:t>global information</a:t>
                </a:r>
                <a:r>
                  <a:rPr lang="en-US" altLang="zh-TW" dirty="0"/>
                  <a:t>.</a:t>
                </a:r>
              </a:p>
              <a:p>
                <a:pPr lvl="1"/>
                <a:r>
                  <a:rPr lang="en-US" altLang="zh-TW" dirty="0">
                    <a:solidFill>
                      <a:srgbClr val="FFFF00"/>
                    </a:solidFill>
                  </a:rPr>
                  <a:t>Co-occurrence matrix </a:t>
                </a:r>
                <a:r>
                  <a:rPr lang="en-US" altLang="zh-TW" dirty="0"/>
                  <a:t>(</a:t>
                </a:r>
                <a:r>
                  <a:rPr lang="zh-TW" altLang="en-US" dirty="0">
                    <a:effectLst/>
                  </a:rPr>
                  <a:t>相互關係矩陣或共生矩陣</a:t>
                </a:r>
                <a:r>
                  <a:rPr lang="en-US" altLang="zh-TW" dirty="0"/>
                  <a:t>) is another example of </a:t>
                </a:r>
                <a:r>
                  <a:rPr lang="en-US" altLang="zh-TW" dirty="0">
                    <a:solidFill>
                      <a:srgbClr val="FFC000"/>
                    </a:solidFill>
                  </a:rPr>
                  <a:t>global information</a:t>
                </a:r>
                <a:r>
                  <a:rPr lang="en-US" altLang="zh-TW" dirty="0"/>
                  <a:t>. [</a:t>
                </a:r>
                <a:r>
                  <a:rPr lang="en-US" altLang="zh-TW" dirty="0" err="1"/>
                  <a:t>Pavlidis</a:t>
                </a:r>
                <a:r>
                  <a:rPr lang="en-US" altLang="zh-TW" dirty="0"/>
                  <a:t>, 1982] </a:t>
                </a:r>
              </a:p>
              <a:p>
                <a:pPr lvl="2"/>
                <a:r>
                  <a:rPr lang="en-US" altLang="zh-TW" dirty="0"/>
                  <a:t>Given an image </a:t>
                </a:r>
                <a14:m>
                  <m:oMath xmlns:m="http://schemas.openxmlformats.org/officeDocument/2006/math">
                    <m:r>
                      <a:rPr lang="en-US" altLang="zh-TW" i="1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and if pixel 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has intensity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and pixel 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has intensity</a:t>
                </a:r>
                <a:r>
                  <a:rPr lang="en-US" altLang="zh-TW" dirty="0">
                    <a:solidFill>
                      <a:schemeClr val="tx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, then the co-occurrence matrix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b="0" i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b="0" i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can be obtained from algorithm 4.1.</a:t>
                </a:r>
              </a:p>
              <a:p>
                <a:pPr marL="365125" lvl="1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4" t="-52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Matrices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Processing, Analysis, and Machine Vision,  4</a:t>
            </a:r>
            <a:r>
              <a:rPr lang="en-US" sz="1200" baseline="30000" dirty="0"/>
              <a:t>th</a:t>
            </a:r>
            <a:r>
              <a:rPr lang="en-US" sz="1200" dirty="0"/>
              <a:t> Edition		                 </a:t>
            </a:r>
            <a:r>
              <a:rPr lang="en-US" sz="1200" dirty="0" err="1"/>
              <a:t>Sonka</a:t>
            </a:r>
            <a:r>
              <a:rPr lang="en-US" sz="1200" dirty="0"/>
              <a:t>, </a:t>
            </a:r>
            <a:r>
              <a:rPr lang="en-US" sz="1200" dirty="0" err="1"/>
              <a:t>Hlavac</a:t>
            </a:r>
            <a:r>
              <a:rPr lang="en-US" sz="1200" dirty="0"/>
              <a:t> &amp; Boyle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5"/>
              <p:cNvSpPr txBox="1">
                <a:spLocks/>
              </p:cNvSpPr>
              <p:nvPr/>
            </p:nvSpPr>
            <p:spPr>
              <a:xfrm>
                <a:off x="762000" y="4262828"/>
                <a:ext cx="7772400" cy="1981200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marL="265113" indent="-265113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SzPct val="16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23888" indent="-258763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SzPct val="16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982663" indent="-206375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SzPct val="16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255713" indent="-158750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SzPct val="16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520825" indent="-149225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SzPct val="16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1920240" indent="-228600" algn="l" defTabSz="914400" rtl="0" eaLnBrk="1" latinLnBrk="0" hangingPunct="1">
                  <a:spcBef>
                    <a:spcPts val="24"/>
                  </a:spcBef>
                  <a:spcAft>
                    <a:spcPts val="600"/>
                  </a:spcAft>
                  <a:buClrTx/>
                  <a:buSzPct val="130000"/>
                  <a:buFont typeface="Wingdings" pitchFamily="2" charset="2"/>
                  <a:buChar char="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ctr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194560" indent="-228600" algn="l" defTabSz="914400" rtl="0" eaLnBrk="1" latinLnBrk="0" hangingPunct="1">
                  <a:spcBef>
                    <a:spcPts val="24"/>
                  </a:spcBef>
                  <a:spcAft>
                    <a:spcPts val="600"/>
                  </a:spcAft>
                  <a:buClrTx/>
                  <a:buSzPct val="130000"/>
                  <a:buFont typeface="Wingdings" pitchFamily="2" charset="2"/>
                  <a:buChar char="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ctr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468880" indent="-228600" algn="l" defTabSz="914400" rtl="0" eaLnBrk="1" latinLnBrk="0" hangingPunct="1">
                  <a:spcBef>
                    <a:spcPts val="24"/>
                  </a:spcBef>
                  <a:spcAft>
                    <a:spcPts val="600"/>
                  </a:spcAft>
                  <a:buClrTx/>
                  <a:buSzPct val="130000"/>
                  <a:buFont typeface="Wingdings" pitchFamily="2" charset="2"/>
                  <a:buChar char="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ctr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24"/>
                  </a:spcBef>
                  <a:spcAft>
                    <a:spcPts val="600"/>
                  </a:spcAft>
                  <a:buClrTx/>
                  <a:buSzPct val="130000"/>
                  <a:buFont typeface="Wingdings" pitchFamily="2" charset="2"/>
                  <a:buChar char="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ctr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TW" sz="2000" dirty="0">
                    <a:solidFill>
                      <a:srgbClr val="7030A0"/>
                    </a:solidFill>
                    <a:effectLst/>
                  </a:rPr>
                  <a:t>Algorithm 4.1 Co-occurrence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TW" sz="2000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sz="2000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000" dirty="0">
                    <a:solidFill>
                      <a:srgbClr val="7030A0"/>
                    </a:solidFill>
                    <a:effectLst/>
                  </a:rPr>
                  <a:t> for the relation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TW" sz="2000" b="0" dirty="0">
                  <a:solidFill>
                    <a:srgbClr val="7030A0"/>
                  </a:solidFill>
                  <a:effectLst/>
                </a:endParaRPr>
              </a:p>
              <a:p>
                <a:pPr marL="0" indent="0">
                  <a:buNone/>
                </a:pPr>
                <a:r>
                  <a:rPr lang="en-US" altLang="zh-TW" sz="1800" dirty="0">
                    <a:solidFill>
                      <a:srgbClr val="7030A0"/>
                    </a:solidFill>
                    <a:effectLst/>
                  </a:rPr>
                  <a:t>1.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1800" dirty="0">
                    <a:solidFill>
                      <a:srgbClr val="7030A0"/>
                    </a:solidFill>
                    <a:effectLst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</m:t>
                    </m:r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TW" sz="1800" dirty="0">
                    <a:solidFill>
                      <a:srgbClr val="7030A0"/>
                    </a:solidFill>
                    <a:effectLst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sz="1800" dirty="0">
                    <a:solidFill>
                      <a:srgbClr val="7030A0"/>
                    </a:solidFill>
                    <a:effectLst/>
                  </a:rPr>
                  <a:t> is the maximum brightness. </a:t>
                </a:r>
                <a:endParaRPr lang="en-US" altLang="zh-TW" dirty="0"/>
              </a:p>
              <a:p>
                <a:pPr>
                  <a:buNone/>
                </a:pPr>
                <a:r>
                  <a:rPr lang="en-US" altLang="zh-TW" sz="1800" dirty="0">
                    <a:solidFill>
                      <a:srgbClr val="7030A0"/>
                    </a:solidFill>
                    <a:effectLst/>
                  </a:rPr>
                  <a:t>2. For all pixels </a:t>
                </a:r>
                <a14:m>
                  <m:oMath xmlns:m="http://schemas.openxmlformats.org/officeDocument/2006/math">
                    <m:r>
                      <a:rPr lang="en-US" altLang="zh-TW" sz="1800" b="0" i="0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1800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TW" sz="1800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1800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TW" sz="1800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1800" dirty="0">
                    <a:solidFill>
                      <a:srgbClr val="7030A0"/>
                    </a:solidFill>
                    <a:effectLst/>
                  </a:rPr>
                  <a:t> in the image, determine all </a:t>
                </a:r>
                <a14:m>
                  <m:oMath xmlns:m="http://schemas.openxmlformats.org/officeDocument/2006/math">
                    <m:r>
                      <a:rPr lang="en-US" altLang="zh-TW" sz="180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TW" sz="1800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800" i="1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TW" sz="1800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800" i="1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1800" dirty="0">
                    <a:solidFill>
                      <a:srgbClr val="7030A0"/>
                    </a:solidFill>
                    <a:effectLst/>
                  </a:rPr>
                  <a:t> which have the relation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TW" sz="1800" dirty="0">
                    <a:solidFill>
                      <a:srgbClr val="7030A0"/>
                    </a:solidFill>
                    <a:effectLst/>
                  </a:rPr>
                  <a:t> with the pixel </a:t>
                </a:r>
                <a14:m>
                  <m:oMath xmlns:m="http://schemas.openxmlformats.org/officeDocument/2006/math">
                    <m:r>
                      <a:rPr lang="en-US" altLang="zh-TW" sz="180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800" i="1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800" i="1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1800" dirty="0">
                    <a:solidFill>
                      <a:srgbClr val="7030A0"/>
                    </a:solidFill>
                    <a:effectLst/>
                  </a:rPr>
                  <a:t>, and perform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1800" i="1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1800" b="0" i="1" smtClean="0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1800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1800" b="0" i="1" dirty="0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1800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TW" sz="1800" b="0" i="1" smtClean="0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1800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TW" sz="1800" b="0" i="1" smtClean="0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TW" sz="1800" i="1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1800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1800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1800" i="1" dirty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1800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1800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TW" sz="1800" b="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zh-TW" sz="1800" dirty="0">
                  <a:solidFill>
                    <a:srgbClr val="7030A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" name="內容版面配置區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262828"/>
                <a:ext cx="7772400" cy="1981200"/>
              </a:xfrm>
              <a:prstGeom prst="rect">
                <a:avLst/>
              </a:prstGeom>
              <a:blipFill>
                <a:blip r:embed="rId3"/>
                <a:stretch>
                  <a:fillRect l="-784" t="-1538" r="-2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98914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524000"/>
                <a:ext cx="8534400" cy="4876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>
                    <a:effectLst/>
                  </a:rPr>
                  <a:t>An example of Algorithm 4.1 </a:t>
                </a:r>
              </a:p>
              <a:p>
                <a:pPr lvl="1"/>
                <a:r>
                  <a:rPr lang="en-US" altLang="zh-TW" dirty="0">
                    <a:effectLst/>
                  </a:rPr>
                  <a:t>If the relation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TW" dirty="0">
                    <a:effectLst/>
                  </a:rPr>
                  <a:t> is </a:t>
                </a:r>
                <a:r>
                  <a:rPr lang="en-US" altLang="zh-TW" i="1" dirty="0">
                    <a:solidFill>
                      <a:srgbClr val="FFFF00"/>
                    </a:solidFill>
                    <a:effectLst/>
                  </a:rPr>
                  <a:t>to be a southern or eastern 4-neighbor of the pixel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i="1" dirty="0">
                    <a:solidFill>
                      <a:srgbClr val="FFFF00"/>
                    </a:solidFill>
                    <a:effectLst/>
                  </a:rPr>
                  <a:t>, or identity </a:t>
                </a:r>
                <a:r>
                  <a:rPr lang="en-US" altLang="zh-TW" sz="1200" dirty="0">
                    <a:solidFill>
                      <a:srgbClr val="FFFF00"/>
                    </a:solidFill>
                    <a:effectLst/>
                  </a:rPr>
                  <a:t>(see p. 103) </a:t>
                </a:r>
                <a:r>
                  <a:rPr lang="en-US" altLang="zh-TW" dirty="0">
                    <a:effectLst/>
                  </a:rPr>
                  <a:t>, elements of the co-occurrence matrix have some interesting properties.</a:t>
                </a:r>
              </a:p>
              <a:p>
                <a:pPr lvl="2"/>
                <a:r>
                  <a:rPr lang="en-US" altLang="zh-TW" dirty="0">
                    <a:solidFill>
                      <a:srgbClr val="FFC000"/>
                    </a:solidFill>
                    <a:effectLst/>
                  </a:rPr>
                  <a:t>Diagonal elements </a:t>
                </a:r>
                <a:r>
                  <a:rPr lang="en-US" altLang="zh-TW" dirty="0">
                    <a:effectLst/>
                  </a:rPr>
                  <a:t>of the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TW" dirty="0">
                    <a:effectLst/>
                  </a:rPr>
                  <a:t> are equal to the area of the regions in the image with brightness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>
                    <a:effectLst/>
                  </a:rPr>
                  <a:t>, and so correspond to the histogram.</a:t>
                </a:r>
              </a:p>
              <a:p>
                <a:pPr lvl="2"/>
                <a:r>
                  <a:rPr lang="en-US" altLang="zh-TW" dirty="0">
                    <a:solidFill>
                      <a:srgbClr val="FFC000"/>
                    </a:solidFill>
                    <a:effectLst/>
                  </a:rPr>
                  <a:t>Off-diagonal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TW" dirty="0">
                    <a:effectLst/>
                  </a:rPr>
                  <a:t> are equal to the length of the border dividing regions with </a:t>
                </a:r>
                <a:r>
                  <a:rPr lang="en-US" altLang="zh-TW" dirty="0" err="1">
                    <a:effectLst/>
                  </a:rPr>
                  <a:t>brightnesses</a:t>
                </a:r>
                <a:r>
                  <a:rPr lang="en-US" altLang="zh-TW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effectLst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dirty="0">
                    <a:effectLst/>
                  </a:rPr>
                  <a:t>,</a:t>
                </a:r>
                <a:r>
                  <a:rPr lang="en-US" altLang="zh-TW" dirty="0">
                    <a:solidFill>
                      <a:srgbClr val="FFFF00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b="0" i="1" smtClean="0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dirty="0">
                    <a:effectLst/>
                  </a:rPr>
                  <a:t>.</a:t>
                </a:r>
              </a:p>
              <a:p>
                <a:pPr lvl="1"/>
                <a:r>
                  <a:rPr lang="en-US" altLang="zh-TW" dirty="0">
                    <a:effectLst/>
                  </a:rPr>
                  <a:t>For instance, </a:t>
                </a:r>
              </a:p>
              <a:p>
                <a:pPr lvl="2"/>
                <a:r>
                  <a:rPr lang="en-US" altLang="zh-TW" dirty="0">
                    <a:effectLst/>
                  </a:rPr>
                  <a:t>In an image with </a:t>
                </a:r>
                <a:r>
                  <a:rPr lang="en-US" altLang="zh-TW" dirty="0">
                    <a:solidFill>
                      <a:srgbClr val="FFFF00"/>
                    </a:solidFill>
                    <a:effectLst/>
                  </a:rPr>
                  <a:t>low contrast</a:t>
                </a:r>
                <a:r>
                  <a:rPr lang="en-US" altLang="zh-TW" dirty="0">
                    <a:effectLst/>
                  </a:rPr>
                  <a:t>, the elements of the co-occurrence matrix that are far from the diagonal are equal to zero or are very small.</a:t>
                </a:r>
              </a:p>
              <a:p>
                <a:pPr lvl="2"/>
                <a:r>
                  <a:rPr lang="en-US" altLang="zh-TW" dirty="0">
                    <a:effectLst/>
                  </a:rPr>
                  <a:t>For </a:t>
                </a:r>
                <a:r>
                  <a:rPr lang="en-US" altLang="zh-TW" dirty="0">
                    <a:solidFill>
                      <a:srgbClr val="FFFF00"/>
                    </a:solidFill>
                    <a:effectLst/>
                  </a:rPr>
                  <a:t>high-contrast</a:t>
                </a:r>
                <a:r>
                  <a:rPr lang="en-US" altLang="zh-TW" dirty="0">
                    <a:effectLst/>
                  </a:rPr>
                  <a:t> images, the opposite is true.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524000"/>
                <a:ext cx="8534400" cy="4876800"/>
              </a:xfrm>
              <a:blipFill>
                <a:blip r:embed="rId2"/>
                <a:stretch>
                  <a:fillRect l="-1857" t="-5000" r="-10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Matrices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Processing, Analysis, and Machine Vision,  4</a:t>
            </a:r>
            <a:r>
              <a:rPr lang="en-US" sz="1200" baseline="30000" dirty="0"/>
              <a:t>th</a:t>
            </a:r>
            <a:r>
              <a:rPr lang="en-US" sz="1200" dirty="0"/>
              <a:t> Edition		                 </a:t>
            </a:r>
            <a:r>
              <a:rPr lang="en-US" sz="1200" dirty="0" err="1"/>
              <a:t>Sonka</a:t>
            </a:r>
            <a:r>
              <a:rPr lang="en-US" sz="1200" dirty="0"/>
              <a:t>, </a:t>
            </a:r>
            <a:r>
              <a:rPr lang="en-US" sz="1200" dirty="0" err="1"/>
              <a:t>Hlavac</a:t>
            </a:r>
            <a:r>
              <a:rPr lang="en-US" sz="1200" dirty="0"/>
              <a:t> &amp; Boyle</a:t>
            </a:r>
          </a:p>
        </p:txBody>
      </p:sp>
    </p:spTree>
    <p:extLst>
      <p:ext uri="{BB962C8B-B14F-4D97-AF65-F5344CB8AC3E}">
        <p14:creationId xmlns:p14="http://schemas.microsoft.com/office/powerpoint/2010/main" val="90963179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469418"/>
              </p:ext>
            </p:extLst>
          </p:nvPr>
        </p:nvGraphicFramePr>
        <p:xfrm>
          <a:off x="1032817" y="4018010"/>
          <a:ext cx="2667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74742186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42321789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49607652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62102211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927951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804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638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58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06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405875"/>
                  </a:ext>
                </a:extLst>
              </a:tr>
            </a:tbl>
          </a:graphicData>
        </a:graphic>
      </p:graphicFrame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ffectLst/>
              </a:rPr>
              <a:t>An example of Algorithm 4.1 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940463" y="5955649"/>
            <a:ext cx="851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Image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620768" y="5928955"/>
            <a:ext cx="258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Co-occurrence matrix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795399" y="4307883"/>
                <a:ext cx="2121093" cy="1284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1600" dirty="0"/>
                  <a:t>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1  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  <m:m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399" y="4307883"/>
                <a:ext cx="2121093" cy="12846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內容版面配置區 5"/>
              <p:cNvSpPr txBox="1">
                <a:spLocks/>
              </p:cNvSpPr>
              <p:nvPr/>
            </p:nvSpPr>
            <p:spPr>
              <a:xfrm>
                <a:off x="381000" y="1524000"/>
                <a:ext cx="8229600" cy="2494010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marL="265113" indent="-265113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SzPct val="16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23888" indent="-258763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SzPct val="16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982663" indent="-206375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SzPct val="16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255713" indent="-158750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SzPct val="16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520825" indent="-149225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SzPct val="16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1920240" indent="-228600" algn="l" defTabSz="914400" rtl="0" eaLnBrk="1" latinLnBrk="0" hangingPunct="1">
                  <a:spcBef>
                    <a:spcPts val="24"/>
                  </a:spcBef>
                  <a:spcAft>
                    <a:spcPts val="600"/>
                  </a:spcAft>
                  <a:buClrTx/>
                  <a:buSzPct val="130000"/>
                  <a:buFont typeface="Wingdings" pitchFamily="2" charset="2"/>
                  <a:buChar char="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ctr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194560" indent="-228600" algn="l" defTabSz="914400" rtl="0" eaLnBrk="1" latinLnBrk="0" hangingPunct="1">
                  <a:spcBef>
                    <a:spcPts val="24"/>
                  </a:spcBef>
                  <a:spcAft>
                    <a:spcPts val="600"/>
                  </a:spcAft>
                  <a:buClrTx/>
                  <a:buSzPct val="130000"/>
                  <a:buFont typeface="Wingdings" pitchFamily="2" charset="2"/>
                  <a:buChar char="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ctr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468880" indent="-228600" algn="l" defTabSz="914400" rtl="0" eaLnBrk="1" latinLnBrk="0" hangingPunct="1">
                  <a:spcBef>
                    <a:spcPts val="24"/>
                  </a:spcBef>
                  <a:spcAft>
                    <a:spcPts val="600"/>
                  </a:spcAft>
                  <a:buClrTx/>
                  <a:buSzPct val="130000"/>
                  <a:buFont typeface="Wingdings" pitchFamily="2" charset="2"/>
                  <a:buChar char="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ctr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24"/>
                  </a:spcBef>
                  <a:spcAft>
                    <a:spcPts val="600"/>
                  </a:spcAft>
                  <a:buClrTx/>
                  <a:buSzPct val="130000"/>
                  <a:buFont typeface="Wingdings" pitchFamily="2" charset="2"/>
                  <a:buChar char="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ctr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2000" dirty="0">
                    <a:effectLst/>
                  </a:rPr>
                  <a:t>Relation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TW" sz="2000" dirty="0">
                    <a:effectLst/>
                  </a:rPr>
                  <a:t>: </a:t>
                </a:r>
                <a:r>
                  <a:rPr lang="en-US" altLang="zh-TW" sz="2000" i="1" dirty="0">
                    <a:solidFill>
                      <a:srgbClr val="FFFF00"/>
                    </a:solidFill>
                    <a:effectLst/>
                  </a:rPr>
                  <a:t> a southern or eastern 4-neighbor of the pixel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000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000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000" i="1" dirty="0">
                    <a:solidFill>
                      <a:srgbClr val="FFFF00"/>
                    </a:solidFill>
                    <a:effectLst/>
                  </a:rPr>
                  <a:t>, or identity </a:t>
                </a:r>
                <a:r>
                  <a:rPr lang="en-US" altLang="zh-TW" sz="1400" dirty="0">
                    <a:solidFill>
                      <a:srgbClr val="FFFF00"/>
                    </a:solidFill>
                    <a:effectLst/>
                  </a:rPr>
                  <a:t>(see p. 103)</a:t>
                </a:r>
                <a:endParaRPr lang="en-US" altLang="zh-TW" sz="2000" dirty="0">
                  <a:effectLst/>
                </a:endParaRPr>
              </a:p>
              <a:p>
                <a:pPr lvl="1"/>
                <a:r>
                  <a:rPr lang="en-US" altLang="zh-TW" sz="1800" dirty="0">
                    <a:solidFill>
                      <a:srgbClr val="FFC000"/>
                    </a:solidFill>
                    <a:effectLst/>
                  </a:rPr>
                  <a:t>Diagonal (</a:t>
                </a:r>
                <a:r>
                  <a:rPr lang="zh-TW" altLang="en-US" sz="1800" dirty="0">
                    <a:solidFill>
                      <a:srgbClr val="FFC000"/>
                    </a:solidFill>
                    <a:effectLst/>
                  </a:rPr>
                  <a:t>對角的</a:t>
                </a:r>
                <a:r>
                  <a:rPr lang="en-US" altLang="zh-TW" sz="1800" dirty="0">
                    <a:solidFill>
                      <a:srgbClr val="FFC000"/>
                    </a:solidFill>
                    <a:effectLst/>
                  </a:rPr>
                  <a:t>) elements: </a:t>
                </a:r>
                <a:br>
                  <a:rPr lang="en-US" altLang="zh-TW" sz="1800" dirty="0">
                    <a:solidFill>
                      <a:srgbClr val="FFC000"/>
                    </a:solidFill>
                    <a:effectLst/>
                  </a:rPr>
                </a:br>
                <a:r>
                  <a:rPr lang="en-US" altLang="zh-TW" sz="1800" dirty="0">
                    <a:effectLst/>
                  </a:rPr>
                  <a:t>the area of the regions in the image with brightness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1800" dirty="0">
                    <a:effectLst/>
                  </a:rPr>
                  <a:t> (histogram) </a:t>
                </a:r>
              </a:p>
              <a:p>
                <a:pPr lvl="1"/>
                <a:r>
                  <a:rPr lang="en-US" altLang="zh-TW" sz="1800" dirty="0">
                    <a:solidFill>
                      <a:srgbClr val="FFC000"/>
                    </a:solidFill>
                    <a:effectLst/>
                  </a:rPr>
                  <a:t>Off-diagonal (</a:t>
                </a:r>
                <a:r>
                  <a:rPr lang="zh-TW" altLang="en-US" sz="1800" dirty="0">
                    <a:solidFill>
                      <a:srgbClr val="FFC000"/>
                    </a:solidFill>
                    <a:effectLst/>
                  </a:rPr>
                  <a:t>非對角的</a:t>
                </a:r>
                <a:r>
                  <a:rPr lang="en-US" altLang="zh-TW" sz="1800" dirty="0">
                    <a:solidFill>
                      <a:srgbClr val="FFC000"/>
                    </a:solidFill>
                    <a:effectLst/>
                  </a:rPr>
                  <a:t>) elements: </a:t>
                </a:r>
                <a:br>
                  <a:rPr lang="en-US" altLang="zh-TW" sz="1800" dirty="0">
                    <a:solidFill>
                      <a:srgbClr val="FFC000"/>
                    </a:solidFill>
                    <a:effectLst/>
                  </a:rPr>
                </a:br>
                <a:r>
                  <a:rPr lang="en-US" altLang="zh-TW" sz="1800" dirty="0">
                    <a:effectLst/>
                  </a:rPr>
                  <a:t>the length of the border dividing regions with brightness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1800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800" dirty="0">
                    <a:effectLst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TW" sz="1800" i="1" smtClean="0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1800" dirty="0">
                    <a:effectLst/>
                  </a:rPr>
                  <a:t>,</a:t>
                </a:r>
                <a:r>
                  <a:rPr lang="en-US" altLang="zh-TW" sz="1800" dirty="0">
                    <a:solidFill>
                      <a:srgbClr val="FFFF00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1800" i="1" smtClean="0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1800" i="1" smtClean="0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1800" dirty="0">
                    <a:effectLst/>
                  </a:rPr>
                  <a:t>.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13" name="內容版面配置區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524000"/>
                <a:ext cx="8229600" cy="2494010"/>
              </a:xfrm>
              <a:prstGeom prst="rect">
                <a:avLst/>
              </a:prstGeom>
              <a:blipFill>
                <a:blip r:embed="rId3"/>
                <a:stretch>
                  <a:fillRect l="-1704" t="-8068" r="-14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61729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43000"/>
            <a:ext cx="19812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729813" y="476785"/>
            <a:ext cx="76081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Another example:  </a:t>
            </a:r>
            <a:r>
              <a:rPr kumimoji="0" lang="en-US" altLang="zh-TW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r 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= (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orientation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, distance)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1143000" y="1676400"/>
            <a:ext cx="1169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Image:</a:t>
            </a: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1579563" y="3338513"/>
            <a:ext cx="1828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r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 = (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0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, 1),</a:t>
            </a: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3697288" y="3281363"/>
            <a:ext cx="1371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C</a:t>
            </a:r>
            <a:r>
              <a:rPr kumimoji="0" lang="en-US" altLang="zh-TW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0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, 1)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=</a:t>
            </a:r>
          </a:p>
        </p:txBody>
      </p:sp>
      <p:pic>
        <p:nvPicPr>
          <p:cNvPr id="757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514600"/>
            <a:ext cx="22098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1600200" y="5257800"/>
            <a:ext cx="2209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r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 = (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135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, 1),</a:t>
            </a:r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3733800" y="5181600"/>
            <a:ext cx="160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C</a:t>
            </a:r>
            <a:r>
              <a:rPr kumimoji="0" lang="en-US" altLang="zh-TW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135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, 1)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=</a:t>
            </a:r>
          </a:p>
        </p:txBody>
      </p:sp>
      <p:pic>
        <p:nvPicPr>
          <p:cNvPr id="7578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419600"/>
            <a:ext cx="2133600" cy="191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90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258" y="4076700"/>
            <a:ext cx="173355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橢圓 1"/>
          <p:cNvSpPr/>
          <p:nvPr/>
        </p:nvSpPr>
        <p:spPr>
          <a:xfrm>
            <a:off x="6915150" y="3917950"/>
            <a:ext cx="304800" cy="304800"/>
          </a:xfrm>
          <a:prstGeom prst="ellipse">
            <a:avLst/>
          </a:prstGeom>
          <a:solidFill>
            <a:schemeClr val="accent1">
              <a:lumMod val="60000"/>
              <a:lumOff val="4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3488277" y="2519171"/>
            <a:ext cx="735012" cy="3063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6172200" y="2895600"/>
            <a:ext cx="304800" cy="336550"/>
          </a:xfrm>
          <a:prstGeom prst="ellipse">
            <a:avLst/>
          </a:prstGeom>
          <a:solidFill>
            <a:schemeClr val="accent5">
              <a:lumMod val="40000"/>
              <a:lumOff val="60000"/>
              <a:alpha val="4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3063938" y="1277938"/>
            <a:ext cx="669861" cy="336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3070034" y="1685926"/>
            <a:ext cx="669861" cy="336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6583680" y="5181600"/>
            <a:ext cx="304800" cy="304800"/>
          </a:xfrm>
          <a:prstGeom prst="ellipse">
            <a:avLst/>
          </a:prstGeom>
          <a:solidFill>
            <a:srgbClr val="00B0F0">
              <a:alpha val="44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0" name="橢圓 19"/>
          <p:cNvSpPr/>
          <p:nvPr/>
        </p:nvSpPr>
        <p:spPr>
          <a:xfrm rot="2986389">
            <a:off x="3412906" y="1876438"/>
            <a:ext cx="874558" cy="34991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5312665" y="2863850"/>
            <a:ext cx="326136" cy="336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115603" y="2489008"/>
            <a:ext cx="326136" cy="336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5334000" y="3898392"/>
            <a:ext cx="304801" cy="3063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6915150" y="2504089"/>
            <a:ext cx="304801" cy="3063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5318760" y="5181600"/>
            <a:ext cx="3048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6519672" y="4416711"/>
            <a:ext cx="3048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77399" y="6194903"/>
            <a:ext cx="254589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r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= 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orientation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, distance)</a:t>
            </a:r>
          </a:p>
        </p:txBody>
      </p:sp>
    </p:spTree>
    <p:extLst>
      <p:ext uri="{BB962C8B-B14F-4D97-AF65-F5344CB8AC3E}">
        <p14:creationId xmlns:p14="http://schemas.microsoft.com/office/powerpoint/2010/main" val="3775499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 </a:t>
                </a:r>
                <a:r>
                  <a:rPr lang="en-US" altLang="zh-TW" dirty="0">
                    <a:solidFill>
                      <a:srgbClr val="FFFF00"/>
                    </a:solidFill>
                  </a:rPr>
                  <a:t>integral image </a:t>
                </a:r>
                <a:r>
                  <a:rPr lang="en-US" altLang="zh-TW" sz="2000" dirty="0">
                    <a:solidFill>
                      <a:srgbClr val="FFFF00"/>
                    </a:solidFill>
                  </a:rPr>
                  <a:t>(</a:t>
                </a:r>
                <a:r>
                  <a:rPr lang="zh-TW" altLang="en-US" sz="2000" dirty="0">
                    <a:solidFill>
                      <a:srgbClr val="FFFF00"/>
                    </a:solidFill>
                  </a:rPr>
                  <a:t>積分影像</a:t>
                </a:r>
                <a:r>
                  <a:rPr lang="en-US" altLang="zh-TW" sz="2000" dirty="0">
                    <a:solidFill>
                      <a:srgbClr val="FFFF00"/>
                    </a:solidFill>
                  </a:rPr>
                  <a:t>)</a:t>
                </a:r>
              </a:p>
              <a:p>
                <a:pPr lvl="1"/>
                <a:r>
                  <a:rPr lang="en-US" altLang="zh-TW" dirty="0"/>
                  <a:t>Another matrix representation that holds </a:t>
                </a:r>
                <a:r>
                  <a:rPr lang="en-US" altLang="zh-TW" dirty="0">
                    <a:solidFill>
                      <a:srgbClr val="FFC000"/>
                    </a:solidFill>
                  </a:rPr>
                  <a:t>global information</a:t>
                </a:r>
                <a:r>
                  <a:rPr lang="en-US" altLang="zh-TW" dirty="0"/>
                  <a:t>.</a:t>
                </a:r>
              </a:p>
              <a:p>
                <a:pPr lvl="1"/>
                <a:r>
                  <a:rPr lang="en-US" altLang="zh-TW" dirty="0"/>
                  <a:t>Its values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𝑖𝑖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in the location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TW" dirty="0"/>
                  <a:t> represent the sums of all the original image pixel values left of the above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:r>
                  <a:rPr lang="en-US" altLang="zh-TW" dirty="0"/>
                  <a:t>Given the original image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TW" b="0" i="1" dirty="0">
                  <a:solidFill>
                    <a:srgbClr val="FFFF00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80486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FFFF00"/>
                          </a:solidFill>
                          <a:effectLst/>
                          <a:latin typeface="Cambria Math" panose="02040503050406030204" pitchFamily="18" charset="0"/>
                        </a:rPr>
                        <m:t>𝑖𝑖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FF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b="0" i="1" smtClean="0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b="0" i="1" smtClean="0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smtClean="0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TW" b="0" i="1" smtClean="0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TW" b="0" i="1" smtClean="0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TW" b="0" i="1" smtClean="0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TW" b="0" i="1" smtClean="0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b="0" i="1" smtClean="0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smtClean="0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4" t="-52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Matrices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Processing, Analysis, and Machine Vision,  4</a:t>
            </a:r>
            <a:r>
              <a:rPr lang="en-US" sz="1200" baseline="30000" dirty="0"/>
              <a:t>th</a:t>
            </a:r>
            <a:r>
              <a:rPr lang="en-US" sz="1200" dirty="0"/>
              <a:t> Edition		                 </a:t>
            </a:r>
            <a:r>
              <a:rPr lang="en-US" sz="1200" dirty="0" err="1"/>
              <a:t>Sonka</a:t>
            </a:r>
            <a:r>
              <a:rPr lang="en-US" sz="1200" dirty="0"/>
              <a:t>, </a:t>
            </a:r>
            <a:r>
              <a:rPr lang="en-US" sz="1200" dirty="0" err="1"/>
              <a:t>Hlavac</a:t>
            </a:r>
            <a:r>
              <a:rPr lang="en-US" sz="1200" dirty="0"/>
              <a:t> &amp; Boyle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810000"/>
            <a:ext cx="2871304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9336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Matrices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 txBox="1">
                <a:spLocks/>
              </p:cNvSpPr>
              <p:nvPr/>
            </p:nvSpPr>
            <p:spPr>
              <a:xfrm>
                <a:off x="533400" y="1366734"/>
                <a:ext cx="7772400" cy="4653065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marL="265113" indent="-265113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SzPct val="16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23888" indent="-258763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SzPct val="16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982663" indent="-206375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SzPct val="16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255713" indent="-158750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SzPct val="16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520825" indent="-149225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SzPct val="16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1920240" indent="-228600" algn="l" defTabSz="914400" rtl="0" eaLnBrk="1" latinLnBrk="0" hangingPunct="1">
                  <a:spcBef>
                    <a:spcPts val="24"/>
                  </a:spcBef>
                  <a:spcAft>
                    <a:spcPts val="600"/>
                  </a:spcAft>
                  <a:buClrTx/>
                  <a:buSzPct val="130000"/>
                  <a:buFont typeface="Wingdings" pitchFamily="2" charset="2"/>
                  <a:buChar char="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ctr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194560" indent="-228600" algn="l" defTabSz="914400" rtl="0" eaLnBrk="1" latinLnBrk="0" hangingPunct="1">
                  <a:spcBef>
                    <a:spcPts val="24"/>
                  </a:spcBef>
                  <a:spcAft>
                    <a:spcPts val="600"/>
                  </a:spcAft>
                  <a:buClrTx/>
                  <a:buSzPct val="130000"/>
                  <a:buFont typeface="Wingdings" pitchFamily="2" charset="2"/>
                  <a:buChar char="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ctr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468880" indent="-228600" algn="l" defTabSz="914400" rtl="0" eaLnBrk="1" latinLnBrk="0" hangingPunct="1">
                  <a:spcBef>
                    <a:spcPts val="24"/>
                  </a:spcBef>
                  <a:spcAft>
                    <a:spcPts val="600"/>
                  </a:spcAft>
                  <a:buClrTx/>
                  <a:buSzPct val="130000"/>
                  <a:buFont typeface="Wingdings" pitchFamily="2" charset="2"/>
                  <a:buChar char="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ctr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24"/>
                  </a:spcBef>
                  <a:spcAft>
                    <a:spcPts val="600"/>
                  </a:spcAft>
                  <a:buClrTx/>
                  <a:buSzPct val="130000"/>
                  <a:buFont typeface="Wingdings" pitchFamily="2" charset="2"/>
                  <a:buChar char="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ctr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TW" sz="2000" dirty="0">
                    <a:solidFill>
                      <a:srgbClr val="7030A0"/>
                    </a:solidFill>
                    <a:effectLst/>
                  </a:rPr>
                  <a:t>Algorithm 4.2 Integral image construction</a:t>
                </a:r>
                <a:endParaRPr lang="en-US" altLang="zh-TW" sz="2000" b="0" dirty="0">
                  <a:solidFill>
                    <a:srgbClr val="7030A0"/>
                  </a:solidFill>
                  <a:effectLst/>
                </a:endParaRPr>
              </a:p>
              <a:p>
                <a:pPr marL="0" indent="0">
                  <a:buNone/>
                </a:pPr>
                <a:r>
                  <a:rPr lang="en-US" altLang="zh-TW" sz="1800" dirty="0">
                    <a:solidFill>
                      <a:srgbClr val="7030A0"/>
                    </a:solidFill>
                    <a:effectLst/>
                  </a:rPr>
                  <a:t>1. Let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800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TW" sz="1800" dirty="0">
                    <a:solidFill>
                      <a:srgbClr val="7030A0"/>
                    </a:solidFill>
                    <a:effectLst/>
                  </a:rPr>
                  <a:t> denote a cumulative row sum, and set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,−1</m:t>
                        </m:r>
                      </m:e>
                    </m:d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altLang="zh-TW" sz="1800" dirty="0"/>
              </a:p>
              <a:p>
                <a:pPr marL="0" indent="0">
                  <a:buNone/>
                </a:pPr>
                <a:r>
                  <a:rPr lang="en-US" altLang="zh-TW" sz="1800" dirty="0">
                    <a:solidFill>
                      <a:srgbClr val="7030A0"/>
                    </a:solidFill>
                    <a:effectLst/>
                  </a:rPr>
                  <a:t>2. Let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𝑖𝑖</m:t>
                    </m:r>
                    <m:d>
                      <m:dPr>
                        <m:ctrlP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TW" sz="1800" dirty="0">
                    <a:solidFill>
                      <a:srgbClr val="7030A0"/>
                    </a:solidFill>
                    <a:effectLst/>
                  </a:rPr>
                  <a:t> be an integral image, and set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𝑖𝑖</m:t>
                    </m:r>
                    <m:d>
                      <m:dPr>
                        <m:ctrlP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sz="1800" i="1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altLang="zh-TW" sz="1800" dirty="0">
                  <a:solidFill>
                    <a:srgbClr val="7030A0"/>
                  </a:solidFill>
                  <a:effectLst/>
                </a:endParaRPr>
              </a:p>
              <a:p>
                <a:pPr>
                  <a:buNone/>
                </a:pPr>
                <a:r>
                  <a:rPr lang="en-US" altLang="zh-TW" sz="1800" dirty="0">
                    <a:solidFill>
                      <a:srgbClr val="7030A0"/>
                    </a:solidFill>
                    <a:effectLst/>
                  </a:rPr>
                  <a:t>3. Make a single row-by-row pass through the image.</a:t>
                </a:r>
              </a:p>
              <a:p>
                <a:pPr>
                  <a:buNone/>
                </a:pPr>
                <a:r>
                  <a:rPr lang="en-US" altLang="zh-TW" sz="1800" dirty="0">
                    <a:solidFill>
                      <a:srgbClr val="7030A0"/>
                    </a:solidFill>
                    <a:effectLst/>
                  </a:rPr>
                  <a:t>    For each pixel </a:t>
                </a:r>
                <a14:m>
                  <m:oMath xmlns:m="http://schemas.openxmlformats.org/officeDocument/2006/math">
                    <m:r>
                      <a:rPr lang="en-US" altLang="zh-TW" sz="1800" b="0" i="0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1800" dirty="0">
                    <a:solidFill>
                      <a:srgbClr val="7030A0"/>
                    </a:solidFill>
                    <a:effectLst/>
                  </a:rPr>
                  <a:t> calculate the cumulative row sums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TW" sz="1800" dirty="0">
                    <a:solidFill>
                      <a:srgbClr val="7030A0"/>
                    </a:solidFill>
                    <a:effectLst/>
                  </a:rPr>
                  <a:t> and the integral image value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𝑖𝑖</m:t>
                    </m:r>
                    <m:d>
                      <m:dPr>
                        <m:ctrlP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TW" sz="1800" dirty="0">
                    <a:solidFill>
                      <a:srgbClr val="7030A0"/>
                    </a:solidFill>
                    <a:effectLst/>
                  </a:rPr>
                  <a:t> </a:t>
                </a:r>
              </a:p>
              <a:p>
                <a:pPr marL="63023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800" b="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TW" sz="1800" b="0" i="1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800" b="0" i="1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800" b="0" i="1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TW" sz="1800" i="1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800" b="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TW" sz="1800" b="0" i="1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800" b="0" i="1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800" b="0" i="1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800" b="0" i="1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sz="1800" b="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1800" b="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1800" b="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1800" b="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1800" b="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1800" b="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1800" b="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1800" dirty="0">
                  <a:solidFill>
                    <a:srgbClr val="7030A0"/>
                  </a:solidFill>
                  <a:effectLst/>
                </a:endParaRPr>
              </a:p>
              <a:p>
                <a:pPr marL="630238" indent="0" algn="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800" b="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𝑖𝑖</m:t>
                      </m:r>
                      <m:d>
                        <m:dPr>
                          <m:ctrlP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TW" sz="1800" i="1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800" b="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𝑖𝑖</m:t>
                      </m:r>
                      <m:d>
                        <m:dPr>
                          <m:ctrlP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800" b="0" i="1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TW" sz="1800" i="1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1800" b="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1800" i="1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1800" i="1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1800" i="1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1800" i="1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1800" i="1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1800" dirty="0">
                  <a:solidFill>
                    <a:srgbClr val="7030A0"/>
                  </a:solidFill>
                  <a:effectLst/>
                </a:endParaRPr>
              </a:p>
              <a:p>
                <a:pPr>
                  <a:buNone/>
                </a:pPr>
                <a:r>
                  <a:rPr lang="en-US" altLang="zh-TW" sz="1800" dirty="0">
                    <a:solidFill>
                      <a:srgbClr val="7030A0"/>
                    </a:solidFill>
                    <a:effectLst/>
                  </a:rPr>
                  <a:t>4. After completing a single pass </a:t>
                </a:r>
                <a:br>
                  <a:rPr lang="en-US" altLang="zh-TW" sz="1800" dirty="0">
                    <a:solidFill>
                      <a:srgbClr val="7030A0"/>
                    </a:solidFill>
                    <a:effectLst/>
                  </a:rPr>
                </a:br>
                <a:r>
                  <a:rPr lang="en-US" altLang="zh-TW" sz="1800" dirty="0">
                    <a:solidFill>
                      <a:srgbClr val="7030A0"/>
                    </a:solidFill>
                    <a:effectLst/>
                  </a:rPr>
                  <a:t>through the image, the integral </a:t>
                </a:r>
                <a:br>
                  <a:rPr lang="en-US" altLang="zh-TW" sz="1800" dirty="0">
                    <a:solidFill>
                      <a:srgbClr val="7030A0"/>
                    </a:solidFill>
                    <a:effectLst/>
                  </a:rPr>
                </a:br>
                <a:r>
                  <a:rPr lang="en-US" altLang="zh-TW" sz="1800" dirty="0">
                    <a:solidFill>
                      <a:srgbClr val="7030A0"/>
                    </a:solidFill>
                    <a:effectLst/>
                  </a:rPr>
                  <a:t>image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𝑖𝑖</m:t>
                    </m:r>
                  </m:oMath>
                </a14:m>
                <a:r>
                  <a:rPr lang="en-US" altLang="zh-TW" sz="1800" dirty="0">
                    <a:solidFill>
                      <a:srgbClr val="7030A0"/>
                    </a:solidFill>
                    <a:effectLst/>
                  </a:rPr>
                  <a:t> is constructed.</a:t>
                </a:r>
              </a:p>
            </p:txBody>
          </p:sp>
        </mc:Choice>
        <mc:Fallback xmlns="">
          <p:sp>
            <p:nvSpPr>
              <p:cNvPr id="6" name="內容版面配置區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366734"/>
                <a:ext cx="7772400" cy="4653065"/>
              </a:xfrm>
              <a:prstGeom prst="rect">
                <a:avLst/>
              </a:prstGeom>
              <a:blipFill>
                <a:blip r:embed="rId2"/>
                <a:stretch>
                  <a:fillRect l="-863" t="-6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448" y="3581400"/>
            <a:ext cx="4235872" cy="255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5271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Kilter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Kilter</Template>
  <TotalTime>6874</TotalTime>
  <Words>2759</Words>
  <Application>Microsoft Office PowerPoint</Application>
  <PresentationFormat>如螢幕大小 (4:3)</PresentationFormat>
  <Paragraphs>273</Paragraphs>
  <Slides>28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28</vt:i4>
      </vt:variant>
    </vt:vector>
  </HeadingPairs>
  <TitlesOfParts>
    <vt:vector size="42" baseType="lpstr">
      <vt:lpstr>微軟正黑體</vt:lpstr>
      <vt:lpstr>新細明體</vt:lpstr>
      <vt:lpstr>Arial</vt:lpstr>
      <vt:lpstr>Calibri</vt:lpstr>
      <vt:lpstr>Cambria Math</vt:lpstr>
      <vt:lpstr>Rockwell</vt:lpstr>
      <vt:lpstr>Times New Roman</vt:lpstr>
      <vt:lpstr>Trebuchet MS</vt:lpstr>
      <vt:lpstr>Wingdings</vt:lpstr>
      <vt:lpstr>Wingdings 3</vt:lpstr>
      <vt:lpstr>Kilter</vt:lpstr>
      <vt:lpstr>多面向</vt:lpstr>
      <vt:lpstr>PhotoImpact</vt:lpstr>
      <vt:lpstr>Equation</vt:lpstr>
      <vt:lpstr>Chapter 4</vt:lpstr>
      <vt:lpstr>Levels of image data representation</vt:lpstr>
      <vt:lpstr>Traditional image data structures</vt:lpstr>
      <vt:lpstr>Matrices</vt:lpstr>
      <vt:lpstr>Matrices</vt:lpstr>
      <vt:lpstr>An example of Algorithm 4.1 </vt:lpstr>
      <vt:lpstr>PowerPoint 簡報</vt:lpstr>
      <vt:lpstr>Matrices</vt:lpstr>
      <vt:lpstr>Matrices</vt:lpstr>
      <vt:lpstr>Matrices</vt:lpstr>
      <vt:lpstr>Matrices</vt:lpstr>
      <vt:lpstr>Traditional image data structures</vt:lpstr>
      <vt:lpstr>Chains</vt:lpstr>
      <vt:lpstr>Traditional image data structures</vt:lpstr>
      <vt:lpstr>Topological data structure</vt:lpstr>
      <vt:lpstr>Topological data structure</vt:lpstr>
      <vt:lpstr>Relational structures</vt:lpstr>
      <vt:lpstr>Relational structures</vt:lpstr>
      <vt:lpstr>Hierarchical (階層式) data structures</vt:lpstr>
      <vt:lpstr>Hierarchical data structures</vt:lpstr>
      <vt:lpstr>Hierarchical data structures</vt:lpstr>
      <vt:lpstr>Tree-pyramids</vt:lpstr>
      <vt:lpstr>Hierarchical data structures</vt:lpstr>
      <vt:lpstr>Hierarchical data structures</vt:lpstr>
      <vt:lpstr>Computer art based on quadtrees</vt:lpstr>
      <vt:lpstr>Hierarchical data structures</vt:lpstr>
      <vt:lpstr>Other pyramidal structures</vt:lpstr>
      <vt:lpstr>Other pyramidal structures</vt:lpstr>
    </vt:vector>
  </TitlesOfParts>
  <Company>NTL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altit</dc:creator>
  <cp:lastModifiedBy>violet</cp:lastModifiedBy>
  <cp:revision>177</cp:revision>
  <dcterms:created xsi:type="dcterms:W3CDTF">2013-10-11T17:23:38Z</dcterms:created>
  <dcterms:modified xsi:type="dcterms:W3CDTF">2023-10-12T02:55:46Z</dcterms:modified>
</cp:coreProperties>
</file>