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jpeg" ContentType="image/jpeg"/>
  <Override PartName="/ppt/media/image10.jpeg" ContentType="image/jpe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tr-TR" sz="1800" spc="-1" strike="noStrike">
                <a:latin typeface="Arial"/>
              </a:rPr>
              <a:t>Ana başlık metnini düzenlemek için tıklayın</a:t>
            </a:r>
            <a:endParaRPr b="0" lang="tr-T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tr-TR" sz="1800" spc="-1" strike="noStrike">
                <a:latin typeface="Arial"/>
              </a:rPr>
              <a:t>Ana başlık metnini düzenlemek için tıklayın</a:t>
            </a:r>
            <a:endParaRPr b="0" lang="tr-T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Anahat metninin biçimini düzenlemek için tıklayın</a:t>
            </a:r>
            <a:endParaRPr b="0" lang="tr-T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latin typeface="Arial"/>
              </a:rPr>
              <a:t>İkinci Anahat Düzeyi</a:t>
            </a:r>
            <a:endParaRPr b="0" lang="tr-T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Üçüncü Anahat Düzeyi</a:t>
            </a:r>
            <a:endParaRPr b="0" lang="tr-T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latin typeface="Arial"/>
              </a:rPr>
              <a:t>Dördüncü Anahat Düzeyi</a:t>
            </a:r>
            <a:endParaRPr b="0" lang="tr-T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Beşinci Anahat Düzeyi</a:t>
            </a:r>
            <a:endParaRPr b="0" lang="tr-T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Altıncı Anahat Düzeyi</a:t>
            </a:r>
            <a:endParaRPr b="0" lang="tr-T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Yedinci Anahat Düzeyi</a:t>
            </a:r>
            <a:endParaRPr b="0" lang="tr-T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54;p13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tr" sz="5200" spc="-1" strike="noStrike">
                <a:solidFill>
                  <a:srgbClr val="ffffff"/>
                </a:solidFill>
                <a:latin typeface="Arial"/>
                <a:ea typeface="Arial"/>
              </a:rPr>
              <a:t>AGE AND GENDER</a:t>
            </a:r>
            <a:endParaRPr b="0" lang="tr-TR" sz="5200" spc="-1" strike="noStrike">
              <a:latin typeface="Arial"/>
            </a:endParaRPr>
          </a:p>
        </p:txBody>
      </p:sp>
      <p:sp>
        <p:nvSpPr>
          <p:cNvPr id="77" name="Google Shape;55;p13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tr" sz="2800" spc="-1" strike="noStrike">
                <a:solidFill>
                  <a:srgbClr val="adadad"/>
                </a:solidFill>
                <a:latin typeface="Arial"/>
                <a:ea typeface="Arial"/>
              </a:rPr>
              <a:t>ilkan kızılkaya 16008117043</a:t>
            </a:r>
            <a:endParaRPr b="0" lang="tr-T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23;p22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Uygulama Örnekleri ve Detaylı Konu Anlatım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400" spc="-1" strike="noStrike">
              <a:latin typeface="Arial"/>
            </a:endParaRPr>
          </a:p>
        </p:txBody>
      </p:sp>
      <p:sp>
        <p:nvSpPr>
          <p:cNvPr id="110" name="Google Shape;124;p22"/>
          <p:cNvSpPr/>
          <p:nvPr/>
        </p:nvSpPr>
        <p:spPr>
          <a:xfrm>
            <a:off x="311760" y="1080000"/>
            <a:ext cx="8519760" cy="38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50000"/>
              </a:lnSpc>
              <a:spcBef>
                <a:spcPts val="567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goz_agiz_toplam= goz_deger+agiz_deger;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50000"/>
              </a:lnSpc>
              <a:spcBef>
                <a:spcPts val="632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goz_burun_toplam= burun_deger+agiz_deger;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50000"/>
              </a:lnSpc>
              <a:spcBef>
                <a:spcPts val="632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goz_agiz_burun_toplam= goz_deger+agiz_deger+burun_deger;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50000"/>
              </a:lnSpc>
              <a:spcBef>
                <a:spcPts val="632"/>
              </a:spcBef>
              <a:spcAft>
                <a:spcPts val="567"/>
              </a:spcAft>
              <a:tabLst>
                <a:tab algn="l" pos="0"/>
              </a:tabLst>
            </a:pP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50000"/>
              </a:lnSpc>
              <a:spcBef>
                <a:spcPts val="632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 oranlamalar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50000"/>
              </a:lnSpc>
              <a:spcBef>
                <a:spcPts val="632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goz_yuz_orani= goz_deger/yuz_deger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50000"/>
              </a:lnSpc>
              <a:spcBef>
                <a:spcPts val="632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agiz_yuz_orani= agiz_deger/yuz_deger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50000"/>
              </a:lnSpc>
              <a:spcBef>
                <a:spcPts val="632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burun_yuz_orani= burun_deger/yuz_deger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50000"/>
              </a:lnSpc>
              <a:spcBef>
                <a:spcPts val="632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goz_agiz_yuz_orani= goz_agiz_toplam/yuz_deger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50000"/>
              </a:lnSpc>
              <a:spcBef>
                <a:spcPts val="632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goz_burun_yuz_orani= goz_burun_toplam/yuz_deger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50000"/>
              </a:lnSpc>
              <a:spcBef>
                <a:spcPts val="632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goz_agiz_burun_yuz_orani= goz_agiz_burun_toplam/yuz_deger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115000"/>
              </a:lnSpc>
              <a:spcBef>
                <a:spcPts val="632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fark1=goz_agiz_burun_yuz_orani-goz_burun_yuz_orani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115000"/>
              </a:lnSpc>
              <a:spcBef>
                <a:spcPts val="632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fark2=goz_agiz_burun_yuz_orani-burun_yuz_orani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115000"/>
              </a:lnSpc>
              <a:spcBef>
                <a:spcPts val="632"/>
              </a:spcBef>
              <a:spcAft>
                <a:spcPts val="632"/>
              </a:spcAft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fark3=goz_agiz_burun_yuz_orani-goz_yuz_orani</a:t>
            </a:r>
            <a:endParaRPr b="0" lang="tr-TR" sz="1200" spc="-1" strike="noStrike">
              <a:latin typeface="Times New Roman"/>
              <a:ea typeface="Microsoft YaHei"/>
            </a:endParaRPr>
          </a:p>
        </p:txBody>
      </p:sp>
      <p:sp>
        <p:nvSpPr>
          <p:cNvPr id="111" name="Google Shape;125;p22"/>
          <p:cNvSpPr/>
          <p:nvPr/>
        </p:nvSpPr>
        <p:spPr>
          <a:xfrm>
            <a:off x="311760" y="720000"/>
            <a:ext cx="6567840" cy="72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HEDEF:Oranlama yapabilmek için değerleri bulma ve Oranlama yapma.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</p:txBody>
      </p:sp>
      <p:pic>
        <p:nvPicPr>
          <p:cNvPr id="112" name="Google Shape;126;p22" descr=""/>
          <p:cNvPicPr/>
          <p:nvPr/>
        </p:nvPicPr>
        <p:blipFill>
          <a:blip r:embed="rId1"/>
          <a:stretch/>
        </p:blipFill>
        <p:spPr>
          <a:xfrm>
            <a:off x="5707440" y="215640"/>
            <a:ext cx="3233880" cy="2310480"/>
          </a:xfrm>
          <a:prstGeom prst="rect">
            <a:avLst/>
          </a:prstGeom>
          <a:ln w="0">
            <a:noFill/>
          </a:ln>
        </p:spPr>
      </p:pic>
      <p:pic>
        <p:nvPicPr>
          <p:cNvPr id="113" name="Google Shape;127;p22" descr=""/>
          <p:cNvPicPr/>
          <p:nvPr/>
        </p:nvPicPr>
        <p:blipFill>
          <a:blip r:embed="rId2"/>
          <a:stretch/>
        </p:blipFill>
        <p:spPr>
          <a:xfrm>
            <a:off x="5707440" y="2526840"/>
            <a:ext cx="3233880" cy="242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32;p23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55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Uygulama Örnekleri ve Detaylı Konu Anlatım</a:t>
            </a:r>
            <a:endParaRPr b="0" lang="tr-TR" sz="15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550" spc="-1" strike="noStrike">
              <a:latin typeface="Arial"/>
            </a:endParaRPr>
          </a:p>
        </p:txBody>
      </p:sp>
      <p:sp>
        <p:nvSpPr>
          <p:cNvPr id="115" name="Google Shape;133;p23"/>
          <p:cNvSpPr/>
          <p:nvPr/>
        </p:nvSpPr>
        <p:spPr>
          <a:xfrm>
            <a:off x="300240" y="1017000"/>
            <a:ext cx="8519760" cy="42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20000"/>
              </a:lnSpc>
              <a:tabLst>
                <a:tab algn="l" pos="0"/>
              </a:tabLst>
            </a:pP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20000"/>
              </a:lnSpc>
              <a:spcBef>
                <a:spcPts val="916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if</a:t>
            </a:r>
            <a:r>
              <a:rPr b="0" lang="tr" sz="13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(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(burun_yuz_orani&gt;0.29)||(goz_agiz_yuz_orani&gt;0.51)||(goz_burun_yuz_orani&gt;0.51)||(goz_agiz_burun_yuz_orani&gt;0.7274))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20000"/>
              </a:lnSpc>
              <a:spcBef>
                <a:spcPts val="916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 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figure,imshow(resim);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20000"/>
              </a:lnSpc>
              <a:spcBef>
                <a:spcPts val="916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 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age = 1 * (goz_agiz_burun_toplam) 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20000"/>
              </a:lnSpc>
              <a:spcBef>
                <a:spcPts val="916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   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X = ['Cinsiyet=Bayan', ' || ' ,'Yaş=',num2str(age)];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20000"/>
              </a:lnSpc>
              <a:spcBef>
                <a:spcPts val="916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title(X);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20000"/>
              </a:lnSpc>
              <a:spcBef>
                <a:spcPts val="916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disp(X);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20000"/>
              </a:lnSpc>
              <a:spcBef>
                <a:spcPts val="916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else if((fark1&lt;0.2274 || fark3&gt;0.37))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20000"/>
              </a:lnSpc>
              <a:spcBef>
                <a:spcPts val="916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 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age = 1 * (goz_agiz_burun_toplam) 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20000"/>
              </a:lnSpc>
              <a:spcBef>
                <a:spcPts val="916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figure,imshow(resim);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20000"/>
              </a:lnSpc>
              <a:spcBef>
                <a:spcPts val="916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X = ['Cinsiyet=Erkek', ' || ' ,'Yaş=',num2str(age)];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20000"/>
              </a:lnSpc>
              <a:spcBef>
                <a:spcPts val="916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title(X);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20000"/>
              </a:lnSpc>
              <a:spcBef>
                <a:spcPts val="916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   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disp(X);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20000"/>
              </a:lnSpc>
              <a:spcBef>
                <a:spcPts val="916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else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20000"/>
              </a:lnSpc>
              <a:spcBef>
                <a:spcPts val="916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figure,imshow(resim);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20000"/>
              </a:lnSpc>
              <a:spcBef>
                <a:spcPts val="916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age = 1 * (goz_agiz_burun_toplam / 2) 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20000"/>
              </a:lnSpc>
              <a:spcBef>
                <a:spcPts val="916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X = ['Cinsiyet=Bayan', ' || ' ,'Yaş=',num2str(age)];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20000"/>
              </a:lnSpc>
              <a:spcBef>
                <a:spcPts val="916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title(X);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20000"/>
              </a:lnSpc>
              <a:spcBef>
                <a:spcPts val="916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disp(X);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20000"/>
              </a:lnSpc>
              <a:spcBef>
                <a:spcPts val="916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end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20000"/>
              </a:lnSpc>
              <a:spcBef>
                <a:spcPts val="916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end</a:t>
            </a:r>
            <a:endParaRPr b="0" lang="tr-TR" sz="1200" spc="-1" strike="noStrike">
              <a:latin typeface="Times New Roman"/>
              <a:ea typeface="Microsoft YaHei"/>
            </a:endParaRPr>
          </a:p>
          <a:p>
            <a:pPr>
              <a:lnSpc>
                <a:spcPct val="20000"/>
              </a:lnSpc>
              <a:spcBef>
                <a:spcPts val="916"/>
              </a:spcBef>
              <a:spcAft>
                <a:spcPts val="916"/>
              </a:spcAft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b="0" lang="tr-TR" sz="1200" spc="-1" strike="noStrike">
              <a:latin typeface="Times New Roman"/>
              <a:ea typeface="Microsoft YaHei"/>
            </a:endParaRPr>
          </a:p>
        </p:txBody>
      </p:sp>
      <p:sp>
        <p:nvSpPr>
          <p:cNvPr id="116" name="Google Shape;134;p23"/>
          <p:cNvSpPr/>
          <p:nvPr/>
        </p:nvSpPr>
        <p:spPr>
          <a:xfrm>
            <a:off x="311760" y="829080"/>
            <a:ext cx="67471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HEDEF:Sorgulama işlemleri yaş ve cinsiyet bulma</a:t>
            </a:r>
            <a:endParaRPr b="0" lang="tr-TR" sz="1200" spc="-1" strike="noStrike">
              <a:latin typeface="Arial"/>
            </a:endParaRPr>
          </a:p>
        </p:txBody>
      </p:sp>
      <p:sp>
        <p:nvSpPr>
          <p:cNvPr id="117" name="Google Shape;135;p23"/>
          <p:cNvSpPr/>
          <p:nvPr/>
        </p:nvSpPr>
        <p:spPr>
          <a:xfrm>
            <a:off x="2252520" y="1826640"/>
            <a:ext cx="357840" cy="9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Google Shape;136;p23" descr=""/>
          <p:cNvPicPr/>
          <p:nvPr/>
        </p:nvPicPr>
        <p:blipFill>
          <a:blip r:embed="rId1"/>
          <a:stretch/>
        </p:blipFill>
        <p:spPr>
          <a:xfrm>
            <a:off x="4924800" y="1759320"/>
            <a:ext cx="3547440" cy="308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41;p24"/>
          <p:cNvSpPr/>
          <p:nvPr/>
        </p:nvSpPr>
        <p:spPr>
          <a:xfrm>
            <a:off x="325080" y="444960"/>
            <a:ext cx="850644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Uygulama Örnekleri ve Detaylı Konu Anlatım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400" spc="-1" strike="noStrike">
              <a:latin typeface="Arial"/>
            </a:endParaRPr>
          </a:p>
        </p:txBody>
      </p:sp>
      <p:pic>
        <p:nvPicPr>
          <p:cNvPr id="120" name="Google Shape;142;p24" descr=""/>
          <p:cNvPicPr/>
          <p:nvPr/>
        </p:nvPicPr>
        <p:blipFill>
          <a:blip r:embed="rId1"/>
          <a:stretch/>
        </p:blipFill>
        <p:spPr>
          <a:xfrm>
            <a:off x="446040" y="1017720"/>
            <a:ext cx="3755160" cy="3820320"/>
          </a:xfrm>
          <a:prstGeom prst="rect">
            <a:avLst/>
          </a:prstGeom>
          <a:ln w="0">
            <a:noFill/>
          </a:ln>
        </p:spPr>
      </p:pic>
      <p:pic>
        <p:nvPicPr>
          <p:cNvPr id="121" name="Google Shape;143;p24" descr=""/>
          <p:cNvPicPr/>
          <p:nvPr/>
        </p:nvPicPr>
        <p:blipFill>
          <a:blip r:embed="rId2"/>
          <a:stretch/>
        </p:blipFill>
        <p:spPr>
          <a:xfrm>
            <a:off x="4399200" y="1017720"/>
            <a:ext cx="4015800" cy="382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60;p14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Arial"/>
                <a:ea typeface="Arial"/>
              </a:rPr>
              <a:t>MATLAB AGE AND GENDER TANIM</a:t>
            </a:r>
            <a:endParaRPr b="0" lang="tr-TR" sz="1400" spc="-1" strike="noStrike">
              <a:latin typeface="Arial"/>
            </a:endParaRPr>
          </a:p>
        </p:txBody>
      </p:sp>
      <p:sp>
        <p:nvSpPr>
          <p:cNvPr id="79" name="Google Shape;61;p14"/>
          <p:cNvSpPr/>
          <p:nvPr/>
        </p:nvSpPr>
        <p:spPr>
          <a:xfrm>
            <a:off x="311760" y="1098000"/>
            <a:ext cx="8519760" cy="11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just">
              <a:lnSpc>
                <a:spcPct val="108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Temel yüz özelliklerinden ikisi olan yaş ve cinsiyet, sosyal etkileşimde temel bir rol oynamakla birlikte, erişim kontrolü, insan-bilgisayar etkileşimi, kanun yaptırımı ve pazarlama zekası gibi akıllı uygulamalarda önemli bir görev görmektedir.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1199"/>
              </a:spcAft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</p:txBody>
      </p:sp>
      <p:sp>
        <p:nvSpPr>
          <p:cNvPr id="80" name="Google Shape;62;p14"/>
          <p:cNvSpPr/>
          <p:nvPr/>
        </p:nvSpPr>
        <p:spPr>
          <a:xfrm>
            <a:off x="311760" y="1825560"/>
            <a:ext cx="8519760" cy="72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just">
              <a:lnSpc>
                <a:spcPct val="108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Age And Gender Çalışma Adımları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tr-TR" sz="1400" spc="-1" strike="noStrike">
              <a:latin typeface="Arial"/>
            </a:endParaRPr>
          </a:p>
        </p:txBody>
      </p:sp>
      <p:sp>
        <p:nvSpPr>
          <p:cNvPr id="81" name="Google Shape;63;p14"/>
          <p:cNvSpPr/>
          <p:nvPr/>
        </p:nvSpPr>
        <p:spPr>
          <a:xfrm>
            <a:off x="311760" y="2432520"/>
            <a:ext cx="8519760" cy="87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8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İlk olarak</a:t>
            </a:r>
            <a:r>
              <a:rPr b="1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y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üklenen resimde yüz,ağız,burun ve göz belirlenme, sonraki adımda ise pixel sayma işlemi yapılır ve alınan sonuç oran olarak kıyaslanır bu sonuçlar bize cinsiyet,yüz ifadesi ve yaş tahminleri hakkında sonuçlar verebilir.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</p:txBody>
      </p:sp>
      <p:sp>
        <p:nvSpPr>
          <p:cNvPr id="82" name="Google Shape;64;p14"/>
          <p:cNvSpPr/>
          <p:nvPr/>
        </p:nvSpPr>
        <p:spPr>
          <a:xfrm>
            <a:off x="311760" y="3260880"/>
            <a:ext cx="6556680" cy="72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just">
              <a:lnSpc>
                <a:spcPct val="108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Kullanılan Algoritmalar ve Filtrelemeler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tr-TR" sz="1400" spc="-1" strike="noStrike">
              <a:latin typeface="Arial"/>
            </a:endParaRPr>
          </a:p>
        </p:txBody>
      </p:sp>
      <p:sp>
        <p:nvSpPr>
          <p:cNvPr id="83" name="Google Shape;65;p14"/>
          <p:cNvSpPr/>
          <p:nvPr/>
        </p:nvSpPr>
        <p:spPr>
          <a:xfrm>
            <a:off x="311760" y="3854880"/>
            <a:ext cx="65793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just">
              <a:lnSpc>
                <a:spcPct val="108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Vision.CascadeObjectDetector  = &gt; Kademeli nesne algılayıcı;</a:t>
            </a:r>
            <a:endParaRPr b="0" lang="tr-TR" sz="1200" spc="-1" strike="noStrike">
              <a:latin typeface="Arial"/>
            </a:endParaRPr>
          </a:p>
          <a:p>
            <a:pPr algn="just">
              <a:lnSpc>
                <a:spcPct val="108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Canny edge detector =&gt; Kenar Algılama Yöntemi.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Gauss filtreleme</a:t>
            </a:r>
            <a:endParaRPr b="0" lang="tr-T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70;p15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Uygulama Örnekleri ve Detaylı Konu Anlatım</a:t>
            </a:r>
            <a:endParaRPr b="0" lang="tr-TR" sz="1400" spc="-1" strike="noStrike">
              <a:latin typeface="Arial"/>
            </a:endParaRPr>
          </a:p>
        </p:txBody>
      </p:sp>
      <p:pic>
        <p:nvPicPr>
          <p:cNvPr id="85" name="Google Shape;71;p15" descr=""/>
          <p:cNvPicPr/>
          <p:nvPr/>
        </p:nvPicPr>
        <p:blipFill>
          <a:blip r:embed="rId1"/>
          <a:stretch/>
        </p:blipFill>
        <p:spPr>
          <a:xfrm>
            <a:off x="421200" y="1118520"/>
            <a:ext cx="3178080" cy="2905920"/>
          </a:xfrm>
          <a:prstGeom prst="rect">
            <a:avLst/>
          </a:prstGeom>
          <a:ln w="0">
            <a:noFill/>
          </a:ln>
        </p:spPr>
      </p:pic>
      <p:sp>
        <p:nvSpPr>
          <p:cNvPr id="86" name="Google Shape;72;p15"/>
          <p:cNvSpPr/>
          <p:nvPr/>
        </p:nvSpPr>
        <p:spPr>
          <a:xfrm>
            <a:off x="3742920" y="1118520"/>
            <a:ext cx="5088960" cy="200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HEDEF: “vision.Cascade” tanımlama  ve  ”Image.jpg” uzantılı resmimizi matlab’a tanımlama ve boyutlandırma işlemi.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FDetect = vision.CascadeObjectDetector;  // FDetect adında Cascade tanımlama algoritması oluşturduk.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resim1 = imread('Image.jpg');  // Hedef resmi resim1’e tanımladık.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resim=imresize(resim1, [300 320]);  // alınan resmin boyutunu ayarlıyoruz.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</p:txBody>
      </p:sp>
      <p:sp>
        <p:nvSpPr>
          <p:cNvPr id="87" name="Google Shape;73;p15"/>
          <p:cNvSpPr/>
          <p:nvPr/>
        </p:nvSpPr>
        <p:spPr>
          <a:xfrm>
            <a:off x="1535040" y="4025160"/>
            <a:ext cx="64983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Image.jpg</a:t>
            </a:r>
            <a:endParaRPr b="0" lang="tr-T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78;p16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Uygulama Örnekleri ve Detaylı Konu Anlatım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400" spc="-1" strike="noStrike">
              <a:latin typeface="Arial"/>
            </a:endParaRPr>
          </a:p>
        </p:txBody>
      </p:sp>
      <p:pic>
        <p:nvPicPr>
          <p:cNvPr id="89" name="Google Shape;79;p16" descr=""/>
          <p:cNvPicPr/>
          <p:nvPr/>
        </p:nvPicPr>
        <p:blipFill>
          <a:blip r:embed="rId1"/>
          <a:stretch/>
        </p:blipFill>
        <p:spPr>
          <a:xfrm>
            <a:off x="5141520" y="3792240"/>
            <a:ext cx="3690360" cy="1170720"/>
          </a:xfrm>
          <a:prstGeom prst="rect">
            <a:avLst/>
          </a:prstGeom>
          <a:ln w="0">
            <a:noFill/>
          </a:ln>
        </p:spPr>
      </p:pic>
      <p:sp>
        <p:nvSpPr>
          <p:cNvPr id="90" name="Google Shape;80;p16"/>
          <p:cNvSpPr/>
          <p:nvPr/>
        </p:nvSpPr>
        <p:spPr>
          <a:xfrm>
            <a:off x="311760" y="941400"/>
            <a:ext cx="8519760" cy="26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HEDEF: Yüz belirlenmesi , Belirlenen yüzün kırpılması ve Gauss filtreleme uygulanarak canny yüz belirlenmesi.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 yüz belirleniyor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BB = step(FDetect,resim);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figure,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subplot(4,4,1);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imshow(resim); hold on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for i = 1:size(BB,1)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rectangle('Position',BB(i,:),'LineWidth',1,'LineStyle','-','EdgeColor','r');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end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title('yüz belirlendi');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hold off;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                                                 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</p:txBody>
      </p:sp>
      <p:sp>
        <p:nvSpPr>
          <p:cNvPr id="91" name="Google Shape;81;p16"/>
          <p:cNvSpPr/>
          <p:nvPr/>
        </p:nvSpPr>
        <p:spPr>
          <a:xfrm>
            <a:off x="311760" y="3440160"/>
            <a:ext cx="6489360" cy="16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 yüz kırpılıyor                        %yüze gaus filtreleme ile canny yapılıyor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yuz=imcrop(resim,BB);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yuz_gri=rgb2gray(yuz);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subplot(4,4,2);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h = fspecial('gaussian',[3 3], 0.5);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imshow(yuz);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yuz_filtre = filter2(h,yuz_gri)/255;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title('yüz kırpıldı');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yuz_canny = edge(yuz_filtre(:,:,1),'canny');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subplot(4,4,3);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imshow(yuz_canny);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title('canny yüz');</a:t>
            </a:r>
            <a:endParaRPr b="0" lang="tr-T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86;p17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Uygulama Örnekleri ve Detaylı Konu Anlatım</a:t>
            </a:r>
            <a:endParaRPr b="0" lang="tr-TR" sz="1400" spc="-1" strike="noStrike">
              <a:latin typeface="Arial"/>
            </a:endParaRPr>
          </a:p>
        </p:txBody>
      </p:sp>
      <p:sp>
        <p:nvSpPr>
          <p:cNvPr id="93" name="Google Shape;87;p17"/>
          <p:cNvSpPr/>
          <p:nvPr/>
        </p:nvSpPr>
        <p:spPr>
          <a:xfrm>
            <a:off x="311760" y="930240"/>
            <a:ext cx="8472960" cy="40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HEDEF:Yüzdeki ağzı bulma.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 ağız belirleniyor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MouthDetect = vision.CascadeObjectDetector('Mouth','MergeThreshold',130);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BBb=step(MouthDetect,yuz);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subplot(4,4,4);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imshow(yuz);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title('ağız belirleme');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hold on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for i = 1:size(BBb,1)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rectangle('Position',BBb(i,:),'LineWidth',1,'LineStyle','-','EdgeColor','r');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end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hold off;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</p:txBody>
      </p:sp>
      <p:pic>
        <p:nvPicPr>
          <p:cNvPr id="94" name="Google Shape;88;p17" descr=""/>
          <p:cNvPicPr/>
          <p:nvPr/>
        </p:nvPicPr>
        <p:blipFill>
          <a:blip r:embed="rId1"/>
          <a:stretch/>
        </p:blipFill>
        <p:spPr>
          <a:xfrm>
            <a:off x="7317720" y="3723840"/>
            <a:ext cx="1323360" cy="99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3;p18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Uygulama Örnekleri ve Detaylı Konu Anlatım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400" spc="-1" strike="noStrike">
              <a:latin typeface="Arial"/>
            </a:endParaRPr>
          </a:p>
        </p:txBody>
      </p:sp>
      <p:sp>
        <p:nvSpPr>
          <p:cNvPr id="96" name="Google Shape;94;p18"/>
          <p:cNvSpPr/>
          <p:nvPr/>
        </p:nvSpPr>
        <p:spPr>
          <a:xfrm>
            <a:off x="311760" y="1017720"/>
            <a:ext cx="8519760" cy="39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5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HEDEF:Bulunan ağzı kırpma işlemi ve canny alma.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 ağız kırpılıyor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agiz=imcrop(yuz,BBb); %AĞIZ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subplot(4,4,5);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imshow(agiz);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title('ağız kırpıldı');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%ağıza gaus filtreleme ile canny yapılıyor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agiz_gri=rgb2gray(agiz);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 = fspecial('gaussian',[3 3], 0.5);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agiz_filtre = filter2(h,agiz_gri)/255;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agiz_canny = edge(agiz_filtre(:,:,1),'canny');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subplot(4,4,6);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imshow(agiz_canny);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6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title('canny ağız');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6000"/>
              </a:lnSpc>
              <a:spcBef>
                <a:spcPts val="1199"/>
              </a:spcBef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</p:txBody>
      </p:sp>
      <p:pic>
        <p:nvPicPr>
          <p:cNvPr id="97" name="Google Shape;95;p18" descr=""/>
          <p:cNvPicPr/>
          <p:nvPr/>
        </p:nvPicPr>
        <p:blipFill>
          <a:blip r:embed="rId1"/>
          <a:stretch/>
        </p:blipFill>
        <p:spPr>
          <a:xfrm>
            <a:off x="6097320" y="3670920"/>
            <a:ext cx="2618640" cy="96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100;p19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Uygulama Örnekleri ve Detaylı Konu Anlatım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400" spc="-1" strike="noStrike">
              <a:latin typeface="Arial"/>
            </a:endParaRPr>
          </a:p>
        </p:txBody>
      </p:sp>
      <p:sp>
        <p:nvSpPr>
          <p:cNvPr id="99" name="Google Shape;101;p19"/>
          <p:cNvSpPr/>
          <p:nvPr/>
        </p:nvSpPr>
        <p:spPr>
          <a:xfrm>
            <a:off x="311760" y="1017720"/>
            <a:ext cx="8519760" cy="39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4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HEDEF:Yüzdeki gözü belirleme,kırpma ve canny alma.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 göz belirleniyor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EyeDetect = vision.CascadeObjectDetector('EyePairBig');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BBa=step(EyeDetect,yuz);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subplot(4,4,7);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imshow(yuz);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title('göz belirlendi');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rectangle('Position',BBa,'LineWidth',1,'LineStyle','-','EdgeColor','b');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endParaRPr b="0" lang="tr-TR" sz="14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 göz kırpılıyor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%göze gaus filtreleme ile canny yapılıyor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goz=imcrop(yuz,BBa);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goz_gri=rgb2gray(goz);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subplot(4,4,8);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h2 = fspecial('gaussian',[3 3], 0.5);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imshow(goz);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goz_filtre = filter2(h2,goz_gri)/255;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title('göz kırpıldı');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goz_canny = edge(goz_filtre(:,:,1),'canny');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subplot(4,4,9);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imshow(goz_canny);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title('canny göz');</a:t>
            </a:r>
            <a:endParaRPr b="0" lang="tr-TR" sz="1400" spc="-1" strike="noStrike">
              <a:latin typeface="Arial"/>
            </a:endParaRPr>
          </a:p>
        </p:txBody>
      </p:sp>
      <p:pic>
        <p:nvPicPr>
          <p:cNvPr id="100" name="Google Shape;102;p19" descr=""/>
          <p:cNvPicPr/>
          <p:nvPr/>
        </p:nvPicPr>
        <p:blipFill>
          <a:blip r:embed="rId1"/>
          <a:stretch/>
        </p:blipFill>
        <p:spPr>
          <a:xfrm>
            <a:off x="6304680" y="2639520"/>
            <a:ext cx="2428200" cy="97092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03;p19" descr=""/>
          <p:cNvPicPr/>
          <p:nvPr/>
        </p:nvPicPr>
        <p:blipFill>
          <a:blip r:embed="rId2"/>
          <a:stretch/>
        </p:blipFill>
        <p:spPr>
          <a:xfrm>
            <a:off x="6828480" y="3726720"/>
            <a:ext cx="1380240" cy="96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8;p20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Uygulama Örnekleri ve Detaylı Konu Anlatım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400" spc="-1" strike="noStrike">
              <a:latin typeface="Arial"/>
            </a:endParaRPr>
          </a:p>
        </p:txBody>
      </p:sp>
      <p:sp>
        <p:nvSpPr>
          <p:cNvPr id="103" name="Google Shape;109;p20"/>
          <p:cNvSpPr/>
          <p:nvPr/>
        </p:nvSpPr>
        <p:spPr>
          <a:xfrm>
            <a:off x="311760" y="1017720"/>
            <a:ext cx="8519760" cy="40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5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HEDEF:Yüzdeki burun belirtme , kırpılması ve canny alma.</a:t>
            </a:r>
            <a:endParaRPr b="0" lang="tr-TR" sz="4800" spc="-1" strike="noStrike">
              <a:latin typeface="Times New Roman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tr-TR" sz="48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 burun belirleniyor</a:t>
            </a:r>
            <a:endParaRPr b="0" lang="tr-TR" sz="48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NoseDetect = vision.CascadeObjectDetector('Nose','MergeThreshold',45);</a:t>
            </a:r>
            <a:endParaRPr b="0" lang="tr-TR" sz="48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BBs=step(NoseDetect,yuz);</a:t>
            </a:r>
            <a:endParaRPr b="0" lang="tr-TR" sz="48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subplot(4,4,10);</a:t>
            </a:r>
            <a:endParaRPr b="0" lang="tr-TR" sz="48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imshow(yuz); hold on</a:t>
            </a:r>
            <a:endParaRPr b="0" lang="tr-TR" sz="48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for i = 1:size(BBs,1)</a:t>
            </a:r>
            <a:endParaRPr b="0" lang="tr-TR" sz="48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rectangle('Position',BBs(i,:),'LineWidth',1,'LineStyle','-','EdgeColor','b');</a:t>
            </a:r>
            <a:endParaRPr b="0" lang="tr-TR" sz="48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end</a:t>
            </a:r>
            <a:endParaRPr b="0" lang="tr-TR" sz="48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title('burun belirleniyor');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 buruna gaus filtreleme ile canny yapılıyor</a:t>
            </a:r>
            <a:endParaRPr b="0" lang="tr-TR" sz="48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hold off;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burun_gri=rgb2gray(burun);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b="0" lang="tr-TR" sz="48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h3 = fspecial('gaussian',[3 3], 0.5);</a:t>
            </a:r>
            <a:endParaRPr b="0" lang="tr-TR" sz="48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 burun kırpılıyor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burun_filtre = filter2(h3,burun_gri)/255;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b="0" lang="tr-TR" sz="48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burun=imcrop(yuz,BBs);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burun_canny = edge(burun_filtre(:,:,1),'canny');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b="0" lang="tr-TR" sz="48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subplot(4,4,11);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subplot(4,4,12);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b="0" lang="tr-TR" sz="48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imshow(burun);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imshow(burun_canny);</a:t>
            </a:r>
            <a:r>
              <a:rPr b="0" lang="tr" sz="4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b="0" lang="tr-TR" sz="48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5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title('burun kırpıldı');</a:t>
            </a:r>
            <a:r>
              <a:rPr b="0" lang="tr" sz="5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5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5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5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title('canny burun');</a:t>
            </a:r>
            <a:endParaRPr b="0" lang="tr-TR" sz="5000" spc="-1" strike="noStrike">
              <a:latin typeface="Times New Roman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endParaRPr b="0" lang="tr-TR" sz="5000" spc="-1" strike="noStrike">
              <a:latin typeface="Times New Roman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tr-TR" sz="5000" spc="-1" strike="noStrike">
              <a:latin typeface="Times New Roman"/>
            </a:endParaRPr>
          </a:p>
        </p:txBody>
      </p:sp>
      <p:pic>
        <p:nvPicPr>
          <p:cNvPr id="104" name="Google Shape;110;p20" descr=""/>
          <p:cNvPicPr/>
          <p:nvPr/>
        </p:nvPicPr>
        <p:blipFill>
          <a:blip r:embed="rId1"/>
          <a:stretch/>
        </p:blipFill>
        <p:spPr>
          <a:xfrm>
            <a:off x="4889160" y="444960"/>
            <a:ext cx="3847320" cy="109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15;p2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Uygulama Örnekleri ve Detaylı Konu Anlatım</a:t>
            </a:r>
            <a:endParaRPr b="0" lang="tr-T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400" spc="-1" strike="noStrike">
              <a:latin typeface="Arial"/>
            </a:endParaRPr>
          </a:p>
        </p:txBody>
      </p:sp>
      <p:sp>
        <p:nvSpPr>
          <p:cNvPr id="106" name="Google Shape;116;p21"/>
          <p:cNvSpPr/>
          <p:nvPr/>
        </p:nvSpPr>
        <p:spPr>
          <a:xfrm>
            <a:off x="311760" y="1333440"/>
            <a:ext cx="8519760" cy="35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50000"/>
              </a:lnSpc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%ağız pixellerinin sayımı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%yüz pixellerinin sayımı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bw2 = bwareaopen(agiz_canny, 50);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bw3 = bwareaopen(yuz_canny,50);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subplot(4,4,14);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subplot(4,4,16);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imshow(bw2);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imshow(bw3);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title('agiz pixelin sayimi');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title('yuz pixelin sayimi');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dudakpixelsayisi = bwconncomp(agiz_canny,8);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yuz_pixelsayisi = bwconncomp(yuz_canny,8);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agiz_deger = bweuler(agiz_canny,8);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yuz_deger = bweuler(yuz_canny,8);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 burun pixellerinin sayımı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%göz pixellerinin sayımı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bw3 = bwareaopen(burun_canny, 50);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bw1=bwareaopen(goz_canny,50);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subplot(4,4,15);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subplot(4,4,13);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imshow(bw3);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imshow(bw1);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title('burun pixelin sayimi');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title('göz pixelin sayımı')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burunpixelsayisi = bwconncomp(burun_canny,8);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gozpixelsayisi=bwconncomp(goz_canny,4);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burun_deger = bweuler(burun_canny,8);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goz_deger = bweuler(goz_canny,8);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b="0" lang="tr-TR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tr-TR" sz="1200" spc="-1" strike="noStrike">
              <a:latin typeface="Arial"/>
            </a:endParaRPr>
          </a:p>
        </p:txBody>
      </p:sp>
      <p:sp>
        <p:nvSpPr>
          <p:cNvPr id="107" name="Google Shape;117;p21"/>
          <p:cNvSpPr/>
          <p:nvPr/>
        </p:nvSpPr>
        <p:spPr>
          <a:xfrm>
            <a:off x="311760" y="952560"/>
            <a:ext cx="656784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tr" sz="1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HEDEF:Bulduğumuz canny’leri pixel sayımı yapılması.</a:t>
            </a:r>
            <a:r>
              <a:rPr b="0" lang="tr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tr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tr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tr-TR" sz="1400" spc="-1" strike="noStrike">
              <a:latin typeface="Arial"/>
            </a:endParaRPr>
          </a:p>
        </p:txBody>
      </p:sp>
      <p:pic>
        <p:nvPicPr>
          <p:cNvPr id="108" name="Google Shape;118;p21" descr=""/>
          <p:cNvPicPr/>
          <p:nvPr/>
        </p:nvPicPr>
        <p:blipFill>
          <a:blip r:embed="rId1"/>
          <a:stretch/>
        </p:blipFill>
        <p:spPr>
          <a:xfrm>
            <a:off x="4034160" y="216000"/>
            <a:ext cx="4797360" cy="102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LibreOffice/7.1.2.2$Windows_X86_64 LibreOffice_project/8a45595d069ef5570103caea1b71cc9d82b2aae4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tr-TR</dc:language>
  <cp:lastModifiedBy/>
  <dcterms:modified xsi:type="dcterms:W3CDTF">2021-05-17T16:28:31Z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