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tr-TR"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tr-TR"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tr-TR"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tr-TR"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tr-TR"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tr-TR"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tr-TR"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tr-T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tr-TR"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tr-T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tr-TR"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tr-TR"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tr-TR"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tr-TR"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tr-TR"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tr-TR"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tr-TR"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tr-TR"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tr-TR"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tr-T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tr-TR"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tr-T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tr-TR"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tr-TR"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tr-T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tr-TR"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tr-TR"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tr-TR"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tr-T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fontScale="80000"/>
          </a:bodyPr>
          <a:p>
            <a:pPr marL="432000" indent="-324000">
              <a:spcBef>
                <a:spcPts val="1417"/>
              </a:spcBef>
              <a:buClr>
                <a:srgbClr val="ffffff"/>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ffffff"/>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ffffff"/>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ffffff"/>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ffffff"/>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ffffff"/>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ffffff"/>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ffffff"/>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ffffff"/>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ffffff"/>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ffffff"/>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ffffff"/>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ffffff"/>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ffffff"/>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Google Shape;54;p13"/>
          <p:cNvSpPr/>
          <p:nvPr/>
        </p:nvSpPr>
        <p:spPr>
          <a:xfrm>
            <a:off x="311760" y="744480"/>
            <a:ext cx="8517240" cy="2049480"/>
          </a:xfrm>
          <a:prstGeom prst="rect">
            <a:avLst/>
          </a:prstGeom>
          <a:noFill/>
          <a:ln w="0">
            <a:noFill/>
          </a:ln>
        </p:spPr>
        <p:style>
          <a:lnRef idx="0"/>
          <a:fillRef idx="0"/>
          <a:effectRef idx="0"/>
          <a:fontRef idx="minor"/>
        </p:style>
        <p:txBody>
          <a:bodyPr lIns="90000" rIns="90000" tIns="91440" bIns="91440" anchor="b">
            <a:normAutofit/>
          </a:bodyPr>
          <a:p>
            <a:pPr algn="ctr">
              <a:lnSpc>
                <a:spcPct val="100000"/>
              </a:lnSpc>
              <a:tabLst>
                <a:tab algn="l" pos="0"/>
              </a:tabLst>
            </a:pPr>
            <a:r>
              <a:rPr b="0" lang="tr" sz="5200" spc="-1" strike="noStrike">
                <a:solidFill>
                  <a:srgbClr val="ffffff"/>
                </a:solidFill>
                <a:latin typeface="Arial"/>
                <a:ea typeface="Arial"/>
              </a:rPr>
              <a:t>EKG SİNYAL  ANALİZİ</a:t>
            </a:r>
            <a:endParaRPr b="0" lang="tr-TR" sz="5200" spc="-1" strike="noStrike">
              <a:latin typeface="Arial"/>
            </a:endParaRPr>
          </a:p>
        </p:txBody>
      </p:sp>
      <p:sp>
        <p:nvSpPr>
          <p:cNvPr id="77" name="Google Shape;55;p13"/>
          <p:cNvSpPr/>
          <p:nvPr/>
        </p:nvSpPr>
        <p:spPr>
          <a:xfrm>
            <a:off x="311760" y="2834280"/>
            <a:ext cx="8517240" cy="789480"/>
          </a:xfrm>
          <a:prstGeom prst="rect">
            <a:avLst/>
          </a:prstGeom>
          <a:noFill/>
          <a:ln w="0">
            <a:noFill/>
          </a:ln>
        </p:spPr>
        <p:style>
          <a:lnRef idx="0"/>
          <a:fillRef idx="0"/>
          <a:effectRef idx="0"/>
          <a:fontRef idx="minor"/>
        </p:style>
        <p:txBody>
          <a:bodyPr lIns="90000" rIns="90000" tIns="91440" bIns="91440">
            <a:normAutofit/>
          </a:bodyPr>
          <a:p>
            <a:pPr algn="ctr">
              <a:lnSpc>
                <a:spcPct val="100000"/>
              </a:lnSpc>
              <a:tabLst>
                <a:tab algn="l" pos="0"/>
              </a:tabLst>
            </a:pPr>
            <a:r>
              <a:rPr b="0" lang="tr" sz="2800" spc="-1" strike="noStrike">
                <a:solidFill>
                  <a:srgbClr val="adadad"/>
                </a:solidFill>
                <a:latin typeface="Arial"/>
                <a:ea typeface="Arial"/>
              </a:rPr>
              <a:t>ilkan kızılkaya 16008117043</a:t>
            </a:r>
            <a:endParaRPr b="0" lang="tr-T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123;p22"/>
          <p:cNvSpPr/>
          <p:nvPr/>
        </p:nvSpPr>
        <p:spPr>
          <a:xfrm>
            <a:off x="311760" y="444960"/>
            <a:ext cx="8517240" cy="56952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99" name="Google Shape;124;p22"/>
          <p:cNvSpPr/>
          <p:nvPr/>
        </p:nvSpPr>
        <p:spPr>
          <a:xfrm>
            <a:off x="311760" y="1080000"/>
            <a:ext cx="8517240" cy="3869640"/>
          </a:xfrm>
          <a:prstGeom prst="rect">
            <a:avLst/>
          </a:prstGeom>
          <a:noFill/>
          <a:ln w="0">
            <a:noFill/>
          </a:ln>
        </p:spPr>
        <p:style>
          <a:lnRef idx="0"/>
          <a:fillRef idx="0"/>
          <a:effectRef idx="0"/>
          <a:fontRef idx="minor"/>
        </p:style>
      </p:sp>
      <p:sp>
        <p:nvSpPr>
          <p:cNvPr id="100" name="Google Shape;125;p22"/>
          <p:cNvSpPr/>
          <p:nvPr/>
        </p:nvSpPr>
        <p:spPr>
          <a:xfrm>
            <a:off x="311760" y="900000"/>
            <a:ext cx="6565320" cy="3455640"/>
          </a:xfrm>
          <a:prstGeom prst="rect">
            <a:avLst/>
          </a:prstGeom>
          <a:noFill/>
          <a:ln w="0">
            <a:noFill/>
          </a:ln>
        </p:spPr>
        <p:style>
          <a:lnRef idx="0"/>
          <a:fillRef idx="0"/>
          <a:effectRef idx="0"/>
          <a:fontRef idx="minor"/>
        </p:style>
        <p:txBody>
          <a:bodyPr lIns="90000" rIns="90000" tIns="91440" bIns="91440">
            <a:spAutoFit/>
          </a:bodyPr>
          <a:p>
            <a:pPr>
              <a:lnSpc>
                <a:spcPct val="115000"/>
              </a:lnSpc>
              <a:tabLst>
                <a:tab algn="l" pos="0"/>
              </a:tabLst>
            </a:pPr>
            <a:r>
              <a:rPr b="0" lang="tr" sz="1200" spc="-1" strike="noStrike">
                <a:solidFill>
                  <a:srgbClr val="ffffff"/>
                </a:solidFill>
                <a:latin typeface="Times New Roman"/>
                <a:ea typeface="Times New Roman"/>
              </a:rPr>
              <a:t>HEDEF:Peak değerleri işaretlenmiş QRS siyalleri bulma ve gösterme</a:t>
            </a:r>
            <a:endParaRPr b="0" lang="tr-TR" sz="1200" spc="-1" strike="noStrike">
              <a:latin typeface="Arial"/>
            </a:endParaRPr>
          </a:p>
          <a:p>
            <a:pPr>
              <a:lnSpc>
                <a:spcPct val="115000"/>
              </a:lnSpc>
              <a:tabLst>
                <a:tab algn="l" pos="0"/>
              </a:tabLst>
            </a:pP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title('Peak değerleri işaretlenmiş QRS siyali ');</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hold off</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beat_count=0; </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for k=2:length(degerler)-1</a:t>
            </a:r>
            <a:endParaRPr b="0" lang="tr-TR" sz="1200" spc="-1" strike="noStrike">
              <a:latin typeface="Arial"/>
            </a:endParaRPr>
          </a:p>
          <a:p>
            <a:pPr>
              <a:lnSpc>
                <a:spcPct val="115000"/>
              </a:lnSpc>
              <a:tabLst>
                <a:tab algn="l" pos="0"/>
              </a:tabLst>
            </a:pP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if(degerler(k)&gt; degerler(k-1) &amp; degerler(k) &gt; degerler(k+1) &amp; degerler(k) &gt;1 )</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disp('peak bulundu')</a:t>
            </a:r>
            <a:endParaRPr b="0" lang="tr-TR" sz="1200" spc="-1" strike="noStrike">
              <a:latin typeface="Arial"/>
            </a:endParaRPr>
          </a:p>
          <a:p>
            <a:pPr>
              <a:lnSpc>
                <a:spcPct val="115000"/>
              </a:lnSpc>
              <a:tabLst>
                <a:tab algn="l" pos="0"/>
              </a:tabLst>
            </a:pP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beat_count= beat_count+1;  </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end</a:t>
            </a:r>
            <a:endParaRPr b="0" lang="tr-TR" sz="1200" spc="-1" strike="noStrike">
              <a:latin typeface="Arial"/>
            </a:endParaRPr>
          </a:p>
          <a:p>
            <a:pPr>
              <a:lnSpc>
                <a:spcPct val="115000"/>
              </a:lnSpc>
              <a:tabLst>
                <a:tab algn="l" pos="0"/>
              </a:tabLst>
            </a:pPr>
            <a:r>
              <a:rPr b="0" lang="tr" sz="1200" spc="-1" strike="noStrike">
                <a:solidFill>
                  <a:srgbClr val="ffffff"/>
                </a:solidFill>
                <a:latin typeface="Times New Roman"/>
                <a:ea typeface="Times New Roman"/>
              </a:rPr>
              <a:t>end</a:t>
            </a:r>
            <a:endParaRPr b="0" lang="tr-TR" sz="1200" spc="-1" strike="noStrike">
              <a:latin typeface="Arial"/>
            </a:endParaRPr>
          </a:p>
          <a:p>
            <a:pPr>
              <a:lnSpc>
                <a:spcPct val="115000"/>
              </a:lnSpc>
              <a:tabLst>
                <a:tab algn="l" pos="0"/>
              </a:tabLst>
            </a:pPr>
            <a:endParaRPr b="0" lang="tr-TR" sz="1200" spc="-1" strike="noStrike">
              <a:latin typeface="Arial"/>
            </a:endParaRPr>
          </a:p>
          <a:p>
            <a:pPr>
              <a:lnSpc>
                <a:spcPct val="100000"/>
              </a:lnSpc>
              <a:spcBef>
                <a:spcPts val="1199"/>
              </a:spcBef>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Google Shape;141;p24"/>
          <p:cNvSpPr/>
          <p:nvPr/>
        </p:nvSpPr>
        <p:spPr>
          <a:xfrm>
            <a:off x="325080" y="444960"/>
            <a:ext cx="8503920" cy="56952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pic>
        <p:nvPicPr>
          <p:cNvPr id="102" name="" descr=""/>
          <p:cNvPicPr/>
          <p:nvPr/>
        </p:nvPicPr>
        <p:blipFill>
          <a:blip r:embed="rId1"/>
          <a:stretch/>
        </p:blipFill>
        <p:spPr>
          <a:xfrm>
            <a:off x="383040" y="1080000"/>
            <a:ext cx="8435520" cy="34185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Google Shape;60;p14"/>
          <p:cNvSpPr/>
          <p:nvPr/>
        </p:nvSpPr>
        <p:spPr>
          <a:xfrm>
            <a:off x="311760" y="444960"/>
            <a:ext cx="8517240" cy="569520"/>
          </a:xfrm>
          <a:prstGeom prst="rect">
            <a:avLst/>
          </a:prstGeom>
          <a:noFill/>
          <a:ln w="0">
            <a:noFill/>
          </a:ln>
        </p:spPr>
        <p:style>
          <a:lnRef idx="0"/>
          <a:fillRef idx="0"/>
          <a:effectRef idx="0"/>
          <a:fontRef idx="minor"/>
        </p:style>
        <p:txBody>
          <a:bodyPr lIns="90000" rIns="90000" tIns="91440" bIns="91440">
            <a:normAutofit/>
          </a:bodyPr>
          <a:p>
            <a:pPr algn="just">
              <a:lnSpc>
                <a:spcPct val="100000"/>
              </a:lnSpc>
            </a:pPr>
            <a:r>
              <a:rPr b="0" lang="tr" sz="1400" spc="-1" strike="noStrike">
                <a:solidFill>
                  <a:srgbClr val="ffffff"/>
                </a:solidFill>
                <a:latin typeface="Times New Roman"/>
                <a:ea typeface="Arial"/>
              </a:rPr>
              <a:t>EKG Sinyalin </a:t>
            </a:r>
            <a:endParaRPr b="0" lang="tr-TR" sz="1400" spc="-1" strike="noStrike">
              <a:latin typeface="Arial"/>
            </a:endParaRPr>
          </a:p>
        </p:txBody>
      </p:sp>
      <p:sp>
        <p:nvSpPr>
          <p:cNvPr id="79" name="Google Shape;61;p14"/>
          <p:cNvSpPr/>
          <p:nvPr/>
        </p:nvSpPr>
        <p:spPr>
          <a:xfrm>
            <a:off x="311760" y="1098000"/>
            <a:ext cx="8517240" cy="1195920"/>
          </a:xfrm>
          <a:prstGeom prst="rect">
            <a:avLst/>
          </a:prstGeom>
          <a:noFill/>
          <a:ln w="0">
            <a:noFill/>
          </a:ln>
        </p:spPr>
        <p:style>
          <a:lnRef idx="0"/>
          <a:fillRef idx="0"/>
          <a:effectRef idx="0"/>
          <a:fontRef idx="minor"/>
        </p:style>
        <p:txBody>
          <a:bodyPr lIns="90000" rIns="90000" tIns="91440" bIns="91440">
            <a:noAutofit/>
          </a:bodyPr>
          <a:p>
            <a:pPr algn="just">
              <a:lnSpc>
                <a:spcPct val="100000"/>
              </a:lnSpc>
            </a:pPr>
            <a:r>
              <a:rPr b="0" lang="tr" sz="1200" spc="-1" strike="noStrike">
                <a:solidFill>
                  <a:srgbClr val="ffffff"/>
                </a:solidFill>
                <a:latin typeface="Times New Roman"/>
                <a:ea typeface="Times New Roman"/>
              </a:rPr>
              <a:t>EKG nedir?</a:t>
            </a:r>
            <a:endParaRPr b="0" lang="tr-TR" sz="1200" spc="-1" strike="noStrike">
              <a:latin typeface="Arial"/>
            </a:endParaRPr>
          </a:p>
          <a:p>
            <a:pPr algn="just">
              <a:lnSpc>
                <a:spcPct val="100000"/>
              </a:lnSpc>
            </a:pPr>
            <a:endParaRPr b="0" lang="tr-TR" sz="1200" spc="-1" strike="noStrike">
              <a:latin typeface="Arial"/>
            </a:endParaRPr>
          </a:p>
          <a:p>
            <a:pPr algn="just">
              <a:lnSpc>
                <a:spcPct val="100000"/>
              </a:lnSpc>
            </a:pPr>
            <a:r>
              <a:rPr b="0" lang="tr" sz="1200" spc="-1" strike="noStrike">
                <a:solidFill>
                  <a:srgbClr val="ffffff"/>
                </a:solidFill>
                <a:latin typeface="Times New Roman"/>
                <a:ea typeface="Times New Roman"/>
              </a:rPr>
              <a:t>Vücuda yapıştırılan elektrotlar aracılı­ğı ile grafiksel olarak kalbin elektriksel aktivitesini (kalbin ritmi­ni, frekansını, kalp atışlarının ritmini, yayılmasını ve reaksiyo­nun) kaydeden dalga for­mudur.</a:t>
            </a:r>
            <a:endParaRPr b="0" lang="tr-TR" sz="1200" spc="-1" strike="noStrike">
              <a:latin typeface="Arial"/>
            </a:endParaRPr>
          </a:p>
          <a:p>
            <a:pPr algn="just">
              <a:lnSpc>
                <a:spcPct val="100000"/>
              </a:lnSpc>
            </a:pPr>
            <a:endParaRPr b="0" lang="tr-TR" sz="1200" spc="-1" strike="noStrike">
              <a:latin typeface="Arial"/>
            </a:endParaRPr>
          </a:p>
          <a:p>
            <a:pPr algn="just">
              <a:lnSpc>
                <a:spcPct val="100000"/>
              </a:lnSpc>
            </a:pPr>
            <a:r>
              <a:rPr b="0" lang="tr" sz="1200" spc="-1" strike="noStrike">
                <a:solidFill>
                  <a:srgbClr val="ffffff"/>
                </a:solidFill>
                <a:latin typeface="Times New Roman"/>
                <a:ea typeface="Times New Roman"/>
              </a:rPr>
              <a:t>EKG ne için kullanılır? - Doğrudan doğruya kalp kasının kasılma şeklini gösterir. - Kalbin ritim ve iletim bozuklukları belirlenir - Koroner yetmezliği vb.  tanısı konulabilir.</a:t>
            </a:r>
            <a:endParaRPr b="0" lang="tr-TR" sz="1200" spc="-1" strike="noStrike">
              <a:latin typeface="Arial"/>
            </a:endParaRPr>
          </a:p>
          <a:p>
            <a:pPr algn="just">
              <a:lnSpc>
                <a:spcPct val="100000"/>
              </a:lnSpc>
            </a:pPr>
            <a:endParaRPr b="0" lang="tr-TR" sz="1200" spc="-1" strike="noStrike">
              <a:latin typeface="Arial"/>
            </a:endParaRPr>
          </a:p>
          <a:p>
            <a:pPr algn="just">
              <a:lnSpc>
                <a:spcPct val="100000"/>
              </a:lnSpc>
            </a:pPr>
            <a:r>
              <a:rPr b="0" lang="tr" sz="1200" spc="-1" strike="noStrike">
                <a:solidFill>
                  <a:srgbClr val="ffffff"/>
                </a:solidFill>
                <a:latin typeface="Times New Roman"/>
                <a:ea typeface="Times New Roman"/>
              </a:rPr>
              <a:t>EKG de her kalp atımı­nın karşılığı olan P,Q,R,S,T,U dalgalarından oluşmuş bir kompleks görülür. Bu dalgalardaki değişik­likler, bu düzenli dalgalardan farklı dalgaların görülmesi, dalgalar arasındaki sürelerdeki değişmeler doktorlara kalp hasta­lığı hakkında ipuçları verir­ler. </a:t>
            </a:r>
            <a:endParaRPr b="0" lang="tr-TR" sz="1200" spc="-1" strike="noStrike">
              <a:latin typeface="Arial"/>
            </a:endParaRPr>
          </a:p>
          <a:p>
            <a:pPr>
              <a:lnSpc>
                <a:spcPct val="115000"/>
              </a:lnSpc>
              <a:spcBef>
                <a:spcPts val="799"/>
              </a:spcBef>
              <a:spcAft>
                <a:spcPts val="1199"/>
              </a:spcAft>
              <a:tabLst>
                <a:tab algn="l" pos="0"/>
              </a:tabLst>
            </a:pPr>
            <a:endParaRPr b="0" lang="tr-TR" sz="1200" spc="-1" strike="noStrike">
              <a:latin typeface="Arial"/>
            </a:endParaRPr>
          </a:p>
        </p:txBody>
      </p:sp>
      <p:sp>
        <p:nvSpPr>
          <p:cNvPr id="80" name="Google Shape;62;p14"/>
          <p:cNvSpPr/>
          <p:nvPr/>
        </p:nvSpPr>
        <p:spPr>
          <a:xfrm>
            <a:off x="311760" y="1980000"/>
            <a:ext cx="8517240" cy="832680"/>
          </a:xfrm>
          <a:prstGeom prst="rect">
            <a:avLst/>
          </a:prstGeom>
          <a:noFill/>
          <a:ln w="0">
            <a:noFill/>
          </a:ln>
        </p:spPr>
        <p:style>
          <a:lnRef idx="0"/>
          <a:fillRef idx="0"/>
          <a:effectRef idx="0"/>
          <a:fontRef idx="minor"/>
        </p:style>
        <p:txBody>
          <a:bodyPr lIns="90000" rIns="90000" tIns="91440" bIns="91440">
            <a:spAutoFit/>
          </a:bodyPr>
          <a:p>
            <a:pPr algn="just">
              <a:lnSpc>
                <a:spcPct val="100000"/>
              </a:lnSpc>
            </a:pPr>
            <a:endParaRPr b="0" lang="tr-TR" sz="1800" spc="-1" strike="noStrike">
              <a:latin typeface="Arial"/>
            </a:endParaRPr>
          </a:p>
          <a:p>
            <a:pPr>
              <a:lnSpc>
                <a:spcPct val="100000"/>
              </a:lnSpc>
              <a:spcBef>
                <a:spcPts val="799"/>
              </a:spcBef>
              <a:tabLst>
                <a:tab algn="l" pos="0"/>
              </a:tabLst>
            </a:pPr>
            <a:endParaRPr b="0" lang="tr-TR" sz="1800" spc="-1" strike="noStrike">
              <a:latin typeface="Arial"/>
            </a:endParaRPr>
          </a:p>
        </p:txBody>
      </p:sp>
      <p:sp>
        <p:nvSpPr>
          <p:cNvPr id="81" name="Google Shape;63;p14"/>
          <p:cNvSpPr/>
          <p:nvPr/>
        </p:nvSpPr>
        <p:spPr>
          <a:xfrm>
            <a:off x="311760" y="2432520"/>
            <a:ext cx="8517240" cy="867600"/>
          </a:xfrm>
          <a:prstGeom prst="rect">
            <a:avLst/>
          </a:prstGeom>
          <a:noFill/>
          <a:ln w="0">
            <a:noFill/>
          </a:ln>
        </p:spPr>
        <p:style>
          <a:lnRef idx="0"/>
          <a:fillRef idx="0"/>
          <a:effectRef idx="0"/>
          <a:fontRef idx="minor"/>
        </p:style>
        <p:txBody>
          <a:bodyPr lIns="90000" rIns="90000" tIns="91440" bIns="91440">
            <a:noAutofit/>
          </a:bodyPr>
          <a:p>
            <a:pPr algn="just">
              <a:lnSpc>
                <a:spcPct val="100000"/>
              </a:lnSpc>
            </a:pPr>
            <a:endParaRPr b="0" lang="tr-TR" sz="1800" spc="-1" strike="noStrike">
              <a:latin typeface="Arial"/>
            </a:endParaRPr>
          </a:p>
          <a:p>
            <a:pPr algn="just">
              <a:lnSpc>
                <a:spcPct val="100000"/>
              </a:lnSpc>
            </a:pPr>
            <a:endParaRPr b="0" lang="tr-TR" sz="1800" spc="-1" strike="noStrike">
              <a:latin typeface="Arial"/>
            </a:endParaRPr>
          </a:p>
          <a:p>
            <a:pPr algn="just">
              <a:lnSpc>
                <a:spcPct val="100000"/>
              </a:lnSpc>
            </a:pPr>
            <a:endParaRPr b="0" lang="tr-TR" sz="1800" spc="-1" strike="noStrike">
              <a:latin typeface="Arial"/>
            </a:endParaRPr>
          </a:p>
          <a:p>
            <a:pPr algn="just">
              <a:lnSpc>
                <a:spcPct val="100000"/>
              </a:lnSpc>
            </a:pPr>
            <a:endParaRPr b="0" lang="tr-TR" sz="1800" spc="-1" strike="noStrike">
              <a:latin typeface="Arial"/>
            </a:endParaRPr>
          </a:p>
          <a:p>
            <a:pPr algn="just">
              <a:lnSpc>
                <a:spcPct val="100000"/>
              </a:lnSpc>
            </a:pPr>
            <a:endParaRPr b="0" lang="tr-TR" sz="1800" spc="-1" strike="noStrike">
              <a:latin typeface="Arial"/>
            </a:endParaRPr>
          </a:p>
          <a:p>
            <a:pPr algn="just">
              <a:lnSpc>
                <a:spcPct val="100000"/>
              </a:lnSpc>
            </a:pPr>
            <a:r>
              <a:rPr b="0" lang="tr" sz="1400" spc="-1" strike="noStrike">
                <a:solidFill>
                  <a:srgbClr val="ffffff"/>
                </a:solidFill>
                <a:latin typeface="Times New Roman"/>
                <a:ea typeface="Times New Roman"/>
              </a:rPr>
              <a:t>Kullanılan Filtreler ve Sinyaller</a:t>
            </a:r>
            <a:endParaRPr b="0" lang="tr-TR" sz="1400" spc="-1" strike="noStrike">
              <a:latin typeface="Arial"/>
            </a:endParaRPr>
          </a:p>
          <a:p>
            <a:pPr algn="just">
              <a:lnSpc>
                <a:spcPct val="100000"/>
              </a:lnSpc>
            </a:pPr>
            <a:endParaRPr b="0" lang="tr-TR" sz="1400" spc="-1" strike="noStrike">
              <a:latin typeface="Arial"/>
            </a:endParaRPr>
          </a:p>
          <a:p>
            <a:pPr algn="just">
              <a:lnSpc>
                <a:spcPct val="100000"/>
              </a:lnSpc>
            </a:pPr>
            <a:r>
              <a:rPr b="0" lang="tr" sz="1200" spc="-1" strike="noStrike">
                <a:solidFill>
                  <a:srgbClr val="ffffff"/>
                </a:solidFill>
                <a:latin typeface="Times New Roman"/>
                <a:ea typeface="Times New Roman"/>
              </a:rPr>
              <a:t>10 Point Moving Avarage Filtre</a:t>
            </a:r>
            <a:endParaRPr b="0" lang="tr-TR" sz="1200" spc="-1" strike="noStrike">
              <a:latin typeface="Arial"/>
            </a:endParaRPr>
          </a:p>
          <a:p>
            <a:pPr algn="just">
              <a:lnSpc>
                <a:spcPct val="100000"/>
              </a:lnSpc>
            </a:pPr>
            <a:r>
              <a:rPr b="0" lang="tr" sz="1200" spc="-1" strike="noStrike">
                <a:solidFill>
                  <a:srgbClr val="ffffff"/>
                </a:solidFill>
                <a:latin typeface="Times New Roman"/>
                <a:ea typeface="Times New Roman"/>
              </a:rPr>
              <a:t>QRS </a:t>
            </a:r>
            <a:endParaRPr b="0" lang="tr-TR" sz="1200" spc="-1" strike="noStrike">
              <a:latin typeface="Arial"/>
            </a:endParaRPr>
          </a:p>
          <a:p>
            <a:pPr algn="just">
              <a:lnSpc>
                <a:spcPct val="100000"/>
              </a:lnSpc>
            </a:pPr>
            <a:r>
              <a:rPr b="0" lang="tr" sz="1200" spc="-1" strike="noStrike">
                <a:solidFill>
                  <a:srgbClr val="ffffff"/>
                </a:solidFill>
                <a:latin typeface="Times New Roman"/>
                <a:ea typeface="Times New Roman"/>
              </a:rPr>
              <a:t>Comb filter</a:t>
            </a:r>
            <a:endParaRPr b="0" lang="tr-TR" sz="1200" spc="-1" strike="noStrike">
              <a:latin typeface="Arial"/>
            </a:endParaRPr>
          </a:p>
          <a:p>
            <a:pPr>
              <a:lnSpc>
                <a:spcPct val="100000"/>
              </a:lnSpc>
              <a:spcBef>
                <a:spcPts val="799"/>
              </a:spcBef>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Google Shape;70;p15"/>
          <p:cNvSpPr/>
          <p:nvPr/>
        </p:nvSpPr>
        <p:spPr>
          <a:xfrm>
            <a:off x="311760" y="444960"/>
            <a:ext cx="8517240" cy="56952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p:txBody>
      </p:sp>
      <p:sp>
        <p:nvSpPr>
          <p:cNvPr id="83" name="Google Shape;72;p15"/>
          <p:cNvSpPr/>
          <p:nvPr/>
        </p:nvSpPr>
        <p:spPr>
          <a:xfrm>
            <a:off x="360000" y="1118520"/>
            <a:ext cx="8469360" cy="12776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tr" sz="1200" spc="-1" strike="noStrike">
                <a:solidFill>
                  <a:srgbClr val="ffffff"/>
                </a:solidFill>
                <a:latin typeface="Times New Roman"/>
                <a:ea typeface="Times New Roman"/>
              </a:rPr>
              <a:t>HEDEF: İşlem yapıcagımız sinyali matlab’a tanımlama ve ekrana yazdırma</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hamsinyal=load('ecg_60hz_200.dat'); </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plot(hamsinyal); title('Ham Sinyal');</a:t>
            </a:r>
            <a:endParaRPr b="0" lang="tr-TR" sz="1200" spc="-1" strike="noStrike">
              <a:latin typeface="Arial"/>
            </a:endParaRPr>
          </a:p>
          <a:p>
            <a:pPr>
              <a:lnSpc>
                <a:spcPct val="100000"/>
              </a:lnSpc>
              <a:tabLst>
                <a:tab algn="l" pos="0"/>
              </a:tabLst>
            </a:pPr>
            <a:endParaRPr b="0" lang="tr-TR" sz="1200" spc="-1" strike="noStrike">
              <a:latin typeface="Arial"/>
            </a:endParaRPr>
          </a:p>
        </p:txBody>
      </p:sp>
      <p:sp>
        <p:nvSpPr>
          <p:cNvPr id="84" name="Google Shape;73;p15"/>
          <p:cNvSpPr/>
          <p:nvPr/>
        </p:nvSpPr>
        <p:spPr>
          <a:xfrm>
            <a:off x="1535040" y="4025160"/>
            <a:ext cx="6495840" cy="36504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tr" sz="1200" spc="-1" strike="noStrike">
                <a:solidFill>
                  <a:srgbClr val="ffffff"/>
                </a:solidFill>
                <a:latin typeface="Times New Roman"/>
                <a:ea typeface="Times New Roman"/>
              </a:rPr>
              <a:t>Image.jpg</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Google Shape;78;p16"/>
          <p:cNvSpPr/>
          <p:nvPr/>
        </p:nvSpPr>
        <p:spPr>
          <a:xfrm>
            <a:off x="311760" y="444960"/>
            <a:ext cx="8517240" cy="56952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86" name="Google Shape;80;p16"/>
          <p:cNvSpPr/>
          <p:nvPr/>
        </p:nvSpPr>
        <p:spPr>
          <a:xfrm>
            <a:off x="311760" y="941400"/>
            <a:ext cx="8517240" cy="264816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200" spc="-1" strike="noStrike">
                <a:solidFill>
                  <a:srgbClr val="ffffff"/>
                </a:solidFill>
                <a:latin typeface="Times New Roman"/>
                <a:ea typeface="Times New Roman"/>
              </a:rPr>
              <a:t>HEDEF: Alınan sinyali “DC” Sinyale çevirme işlemi ve ekrana yazdırma</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dcsizsinyal=(hamsinyal-mean(hamsinyal));</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plot(dcsizsinyal); title('DC Bilesenleri Atilan Sinyal');</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                                                   </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Google Shape;86;p17"/>
          <p:cNvSpPr/>
          <p:nvPr/>
        </p:nvSpPr>
        <p:spPr>
          <a:xfrm>
            <a:off x="311760" y="444960"/>
            <a:ext cx="8517240" cy="56952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p:txBody>
      </p:sp>
      <p:sp>
        <p:nvSpPr>
          <p:cNvPr id="88" name="Google Shape;87;p17"/>
          <p:cNvSpPr/>
          <p:nvPr/>
        </p:nvSpPr>
        <p:spPr>
          <a:xfrm>
            <a:off x="311760" y="930240"/>
            <a:ext cx="8470440" cy="408708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200" spc="-1" strike="noStrike">
                <a:solidFill>
                  <a:srgbClr val="ffffff"/>
                </a:solidFill>
                <a:latin typeface="Times New Roman"/>
                <a:ea typeface="Times New Roman"/>
              </a:rPr>
              <a:t>HEDEF: B ve A adında 2 adet değişken tanımlama B’değiskenimize birler matrisi oluşturuyoruz[1,10] bunun sebebi </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10 Noktalı Hareketli Ortalama Filtre elde edebilmek. A=1;</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B=(1/10)*ones(1,10);</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A=1;</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freqz(B,A); //  Dijital filtrenin frekans yanıtı</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title('10 Point Moving Avarage Filtre');</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avaragefiltrelisinyal=filter(B,A,dcsizsinyal);</a:t>
            </a:r>
            <a:endParaRPr b="0" lang="tr-TR" sz="1200" spc="-1" strike="noStrike">
              <a:latin typeface="Arial"/>
            </a:endParaRPr>
          </a:p>
          <a:p>
            <a:pPr>
              <a:lnSpc>
                <a:spcPct val="100000"/>
              </a:lnSpc>
              <a:tabLst>
                <a:tab algn="l" pos="0"/>
              </a:tabLst>
            </a:pPr>
            <a:r>
              <a:rPr b="0" lang="tr" sz="1200" spc="-1" strike="noStrike">
                <a:solidFill>
                  <a:srgbClr val="ffffff"/>
                </a:solidFill>
                <a:latin typeface="Times New Roman"/>
                <a:ea typeface="Times New Roman"/>
              </a:rPr>
              <a:t>plot(avaragefiltrelisinyal) </a:t>
            </a:r>
            <a:endParaRPr b="0" lang="tr-TR" sz="1200" spc="-1" strike="noStrike">
              <a:latin typeface="Arial"/>
            </a:endParaRPr>
          </a:p>
          <a:p>
            <a:pPr>
              <a:lnSpc>
                <a:spcPct val="100000"/>
              </a:lnSpc>
              <a:tabLst>
                <a:tab algn="l" pos="0"/>
              </a:tabLst>
            </a:pPr>
            <a:endParaRPr b="0" lang="tr-TR" sz="1200" spc="-1" strike="noStrike">
              <a:latin typeface="Arial"/>
            </a:endParaRPr>
          </a:p>
          <a:p>
            <a:pPr>
              <a:lnSpc>
                <a:spcPct val="100000"/>
              </a:lnSpc>
              <a:spcBef>
                <a:spcPts val="1199"/>
              </a:spcBef>
              <a:tabLst>
                <a:tab algn="l" pos="0"/>
              </a:tabLst>
            </a:pPr>
            <a:endParaRPr b="0" lang="tr-TR" sz="1200" spc="-1" strike="noStrike">
              <a:latin typeface="Arial"/>
            </a:endParaRPr>
          </a:p>
          <a:p>
            <a:pPr>
              <a:lnSpc>
                <a:spcPct val="115000"/>
              </a:lnSpc>
              <a:spcBef>
                <a:spcPts val="1199"/>
              </a:spcBef>
              <a:spcAft>
                <a:spcPts val="1199"/>
              </a:spcAft>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93;p18"/>
          <p:cNvSpPr/>
          <p:nvPr/>
        </p:nvSpPr>
        <p:spPr>
          <a:xfrm>
            <a:off x="311760" y="444960"/>
            <a:ext cx="8517240" cy="56952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90" name="Google Shape;94;p18"/>
          <p:cNvSpPr/>
          <p:nvPr/>
        </p:nvSpPr>
        <p:spPr>
          <a:xfrm>
            <a:off x="311760" y="1017720"/>
            <a:ext cx="8517240" cy="3898440"/>
          </a:xfrm>
          <a:prstGeom prst="rect">
            <a:avLst/>
          </a:prstGeom>
          <a:noFill/>
          <a:ln w="0">
            <a:noFill/>
          </a:ln>
        </p:spPr>
        <p:style>
          <a:lnRef idx="0"/>
          <a:fillRef idx="0"/>
          <a:effectRef idx="0"/>
          <a:fontRef idx="minor"/>
        </p:style>
        <p:txBody>
          <a:bodyPr lIns="90000" rIns="90000" tIns="91440" bIns="91440">
            <a:noAutofit/>
          </a:bodyPr>
          <a:p>
            <a:pPr>
              <a:lnSpc>
                <a:spcPct val="50000"/>
              </a:lnSpc>
              <a:tabLst>
                <a:tab algn="l" pos="0"/>
              </a:tabLst>
            </a:pPr>
            <a:r>
              <a:rPr b="0" lang="tr" sz="1200" spc="-1" strike="noStrike">
                <a:solidFill>
                  <a:srgbClr val="ffffff"/>
                </a:solidFill>
                <a:latin typeface="Times New Roman"/>
                <a:ea typeface="Times New Roman"/>
              </a:rPr>
              <a:t>HEDEF:Filtreden Gecmis Sinyal bulabilmek için;</a:t>
            </a:r>
            <a:endParaRPr b="0" lang="tr-TR" sz="1200" spc="-1" strike="noStrike">
              <a:latin typeface="Arial"/>
            </a:endParaRPr>
          </a:p>
          <a:p>
            <a:pPr>
              <a:lnSpc>
                <a:spcPct val="50000"/>
              </a:lnSpc>
              <a:spcBef>
                <a:spcPts val="1199"/>
              </a:spcBef>
              <a:tabLst>
                <a:tab algn="l" pos="0"/>
              </a:tabLst>
            </a:pPr>
            <a:endParaRPr b="0" lang="tr-TR" sz="12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B=conv([1 1],[0.6310 -0.2149 0.1512 -0.1288 0.1227 -0.1288 0.1512 -0.2149 0.6310]);</a:t>
            </a:r>
            <a:endParaRPr b="0" lang="tr-TR" sz="12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A=1;</a:t>
            </a:r>
            <a:endParaRPr b="0" lang="tr-TR" sz="12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freqz(B,A);</a:t>
            </a:r>
            <a:endParaRPr b="0" lang="tr-TR" sz="1200" spc="-1" strike="noStrike">
              <a:latin typeface="Arial"/>
            </a:endParaRPr>
          </a:p>
          <a:p>
            <a:pPr>
              <a:lnSpc>
                <a:spcPct val="6000"/>
              </a:lnSpc>
              <a:spcBef>
                <a:spcPts val="1199"/>
              </a:spcBef>
              <a:tabLst>
                <a:tab algn="l" pos="0"/>
              </a:tabLst>
            </a:pPr>
            <a:endParaRPr b="0" lang="tr-TR" sz="1200" spc="-1" strike="noStrike">
              <a:latin typeface="Arial"/>
            </a:endParaRPr>
          </a:p>
          <a:p>
            <a:pPr>
              <a:lnSpc>
                <a:spcPct val="115000"/>
              </a:lnSpc>
              <a:spcBef>
                <a:spcPts val="1199"/>
              </a:spcBef>
              <a:spcAft>
                <a:spcPts val="1199"/>
              </a:spcAft>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Google Shape;100;p19"/>
          <p:cNvSpPr/>
          <p:nvPr/>
        </p:nvSpPr>
        <p:spPr>
          <a:xfrm>
            <a:off x="311760" y="444960"/>
            <a:ext cx="8517240" cy="56952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92" name="Google Shape;101;p19"/>
          <p:cNvSpPr/>
          <p:nvPr/>
        </p:nvSpPr>
        <p:spPr>
          <a:xfrm>
            <a:off x="311760" y="1017720"/>
            <a:ext cx="8517240" cy="398808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r>
              <a:rPr b="0" lang="tr" sz="1200" spc="-1" strike="noStrike">
                <a:solidFill>
                  <a:srgbClr val="ffffff"/>
                </a:solidFill>
                <a:latin typeface="Times New Roman"/>
                <a:ea typeface="Times New Roman"/>
              </a:rPr>
              <a:t>HEDEF:Comb Filter Uygulamak için bu komutları kullanıyoruz sebebi ayni iki sinyal'den birinin phase shift edilip toplanmasi seklinde uygulanan filtre. sinyallerin aralarindaki phase farki'nin hz karsili ve tam sayi katlari olan frekanslar tam kuvvetlenirken, yarisi ve yarisinin tam sayi katlari olan frekanslar cancel out olurlar. frekans spectrumundaki bu inisli cikisli yapisindan dolayi comb denmistir.</a:t>
            </a:r>
            <a:endParaRPr b="0" lang="tr-TR" sz="1200" spc="-1" strike="noStrike">
              <a:latin typeface="Arial"/>
            </a:endParaRPr>
          </a:p>
          <a:p>
            <a:pPr>
              <a:lnSpc>
                <a:spcPct val="115000"/>
              </a:lnSpc>
              <a:tabLst>
                <a:tab algn="l" pos="0"/>
              </a:tabLst>
            </a:pPr>
            <a:r>
              <a:rPr b="0" lang="tr" sz="1400" spc="-1" strike="noStrike">
                <a:solidFill>
                  <a:srgbClr val="ffffff"/>
                </a:solidFill>
                <a:latin typeface="Times New Roman"/>
                <a:ea typeface="Times New Roman"/>
              </a:rPr>
              <a:t>	</a:t>
            </a:r>
            <a:endParaRPr b="0" lang="tr-TR" sz="14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title('Comb Filter');</a:t>
            </a:r>
            <a:endParaRPr b="0" lang="tr-TR" sz="12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comb=filter(B,A,avaragefiltrelisinyal);</a:t>
            </a:r>
            <a:endParaRPr b="0" lang="tr-TR" sz="1200" spc="-1" strike="noStrike">
              <a:latin typeface="Arial"/>
            </a:endParaRPr>
          </a:p>
          <a:p>
            <a:pPr>
              <a:lnSpc>
                <a:spcPct val="50000"/>
              </a:lnSpc>
              <a:spcBef>
                <a:spcPts val="1199"/>
              </a:spcBef>
              <a:tabLst>
                <a:tab algn="l" pos="0"/>
              </a:tabLst>
            </a:pPr>
            <a:r>
              <a:rPr b="0" lang="tr" sz="1200" spc="-1" strike="noStrike">
                <a:solidFill>
                  <a:srgbClr val="ffffff"/>
                </a:solidFill>
                <a:latin typeface="Times New Roman"/>
                <a:ea typeface="Times New Roman"/>
              </a:rPr>
              <a:t>plot(comb) </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Google Shape;108;p20"/>
          <p:cNvSpPr/>
          <p:nvPr/>
        </p:nvSpPr>
        <p:spPr>
          <a:xfrm>
            <a:off x="311760" y="444960"/>
            <a:ext cx="8517240" cy="569520"/>
          </a:xfrm>
          <a:prstGeom prst="rect">
            <a:avLst/>
          </a:prstGeom>
          <a:noFill/>
          <a:ln w="0">
            <a:noFill/>
          </a:ln>
        </p:spPr>
        <p:style>
          <a:lnRef idx="0"/>
          <a:fillRef idx="0"/>
          <a:effectRef idx="0"/>
          <a:fontRef idx="minor"/>
        </p:style>
        <p:txBody>
          <a:bodyPr lIns="90000" rIns="90000" tIns="91440" bIns="91440">
            <a:norm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94" name="Google Shape;109;p20"/>
          <p:cNvSpPr/>
          <p:nvPr/>
        </p:nvSpPr>
        <p:spPr>
          <a:xfrm>
            <a:off x="311760" y="1017720"/>
            <a:ext cx="8517240" cy="405504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r>
              <a:rPr b="0" lang="tr" sz="1200" spc="-1" strike="noStrike">
                <a:solidFill>
                  <a:srgbClr val="ffffff"/>
                </a:solidFill>
                <a:latin typeface="Times New Roman"/>
                <a:ea typeface="Times New Roman"/>
              </a:rPr>
              <a:t>HEDEF:60Hz ve Harmoniklerini Bastiran Filtreden Gecmis Sinyal bulabilmek için;</a:t>
            </a:r>
            <a:endParaRPr b="0" lang="tr-TR" sz="1200" spc="-1" strike="noStrike">
              <a:latin typeface="Arial"/>
            </a:endParaRPr>
          </a:p>
          <a:p>
            <a:pPr>
              <a:lnSpc>
                <a:spcPct val="115000"/>
              </a:lnSpc>
              <a:spcBef>
                <a:spcPts val="1199"/>
              </a:spcBef>
              <a:tabLst>
                <a:tab algn="l" pos="0"/>
              </a:tabLst>
            </a:pPr>
            <a:endParaRPr b="0" lang="tr-TR" sz="1200" spc="-1" strike="noStrike">
              <a:latin typeface="Arial"/>
            </a:endParaRPr>
          </a:p>
          <a:p>
            <a:pPr>
              <a:lnSpc>
                <a:spcPct val="100000"/>
              </a:lnSpc>
              <a:spcBef>
                <a:spcPts val="1199"/>
              </a:spcBef>
              <a:tabLst>
                <a:tab algn="l" pos="0"/>
              </a:tabLst>
            </a:pPr>
            <a:r>
              <a:rPr b="0" lang="tr" sz="1200" spc="-1" strike="noStrike">
                <a:solidFill>
                  <a:srgbClr val="ffffff"/>
                </a:solidFill>
                <a:latin typeface="Times New Roman"/>
                <a:ea typeface="Times New Roman"/>
              </a:rPr>
              <a:t>title('(60Hz ve Harmoniklerini Bastiran) Filtreden Gecmis Sinyal');</a:t>
            </a:r>
            <a:endParaRPr b="0" lang="tr-TR" sz="1200" spc="-1" strike="noStrike">
              <a:latin typeface="Arial"/>
            </a:endParaRPr>
          </a:p>
          <a:p>
            <a:pPr>
              <a:lnSpc>
                <a:spcPct val="100000"/>
              </a:lnSpc>
              <a:spcBef>
                <a:spcPts val="1199"/>
              </a:spcBef>
              <a:tabLst>
                <a:tab algn="l" pos="0"/>
              </a:tabLst>
            </a:pPr>
            <a:r>
              <a:rPr b="0" lang="tr" sz="1200" spc="-1" strike="noStrike">
                <a:solidFill>
                  <a:srgbClr val="ffffff"/>
                </a:solidFill>
                <a:latin typeface="Times New Roman"/>
                <a:ea typeface="Times New Roman"/>
              </a:rPr>
              <a:t>t=find(comb(1:length(comb),1)&gt;500);</a:t>
            </a:r>
            <a:endParaRPr b="0" lang="tr-TR" sz="1200" spc="-1" strike="noStrike">
              <a:latin typeface="Arial"/>
            </a:endParaRPr>
          </a:p>
          <a:p>
            <a:pPr>
              <a:lnSpc>
                <a:spcPct val="100000"/>
              </a:lnSpc>
              <a:spcBef>
                <a:spcPts val="1199"/>
              </a:spcBef>
              <a:tabLst>
                <a:tab algn="l" pos="0"/>
              </a:tabLst>
            </a:pPr>
            <a:r>
              <a:rPr b="0" lang="tr" sz="1200" spc="-1" strike="noStrike">
                <a:solidFill>
                  <a:srgbClr val="ffffff"/>
                </a:solidFill>
                <a:latin typeface="Times New Roman"/>
                <a:ea typeface="Times New Roman"/>
              </a:rPr>
              <a:t>degerler=comb(t);</a:t>
            </a:r>
            <a:endParaRPr b="0" lang="tr-TR" sz="1200" spc="-1" strike="noStrike">
              <a:latin typeface="Arial"/>
            </a:endParaRPr>
          </a:p>
          <a:p>
            <a:pPr>
              <a:lnSpc>
                <a:spcPct val="100000"/>
              </a:lnSpc>
              <a:spcBef>
                <a:spcPts val="1199"/>
              </a:spcBef>
              <a:tabLst>
                <a:tab algn="l" pos="0"/>
              </a:tabLst>
            </a:pPr>
            <a:r>
              <a:rPr b="0" lang="tr" sz="1200" spc="-1" strike="noStrike">
                <a:solidFill>
                  <a:srgbClr val="ffffff"/>
                </a:solidFill>
                <a:latin typeface="Times New Roman"/>
                <a:ea typeface="Times New Roman"/>
              </a:rPr>
              <a:t>plot(degerler)</a:t>
            </a:r>
            <a:endParaRPr b="0" lang="tr-TR" sz="1200" spc="-1" strike="noStrike">
              <a:latin typeface="Arial"/>
            </a:endParaRPr>
          </a:p>
          <a:p>
            <a:pPr>
              <a:lnSpc>
                <a:spcPct val="50000"/>
              </a:lnSpc>
              <a:spcBef>
                <a:spcPts val="1199"/>
              </a:spcBef>
              <a:tabLst>
                <a:tab algn="l" pos="0"/>
              </a:tabLst>
            </a:pPr>
            <a:endParaRPr b="0" lang="tr-TR" sz="1200" spc="-1" strike="noStrike">
              <a:latin typeface="Arial"/>
            </a:endParaRPr>
          </a:p>
          <a:p>
            <a:pPr>
              <a:lnSpc>
                <a:spcPct val="115000"/>
              </a:lnSpc>
              <a:spcBef>
                <a:spcPts val="1199"/>
              </a:spcBef>
              <a:spcAft>
                <a:spcPts val="1199"/>
              </a:spcAft>
              <a:tabLst>
                <a:tab algn="l" pos="0"/>
              </a:tabLst>
            </a:pP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Google Shape;115;p21"/>
          <p:cNvSpPr/>
          <p:nvPr/>
        </p:nvSpPr>
        <p:spPr>
          <a:xfrm>
            <a:off x="311760" y="444960"/>
            <a:ext cx="8517240" cy="569520"/>
          </a:xfrm>
          <a:prstGeom prst="rect">
            <a:avLst/>
          </a:prstGeom>
          <a:noFill/>
          <a:ln w="0">
            <a:noFill/>
          </a:ln>
        </p:spPr>
        <p:style>
          <a:lnRef idx="0"/>
          <a:fillRef idx="0"/>
          <a:effectRef idx="0"/>
          <a:fontRef idx="minor"/>
        </p:style>
        <p:txBody>
          <a:bodyPr lIns="90000" rIns="90000" tIns="91440" bIns="91440">
            <a:noAutofit/>
          </a:bodyPr>
          <a:p>
            <a:pPr>
              <a:lnSpc>
                <a:spcPct val="100000"/>
              </a:lnSpc>
              <a:tabLst>
                <a:tab algn="l" pos="0"/>
              </a:tabLst>
            </a:pPr>
            <a:r>
              <a:rPr b="0" lang="tr" sz="1400" spc="-1" strike="noStrike">
                <a:solidFill>
                  <a:srgbClr val="ffffff"/>
                </a:solidFill>
                <a:latin typeface="Times New Roman"/>
                <a:ea typeface="Times New Roman"/>
              </a:rPr>
              <a:t>Uygulama Örnekleri ve Detaylı Konu Anlatım</a:t>
            </a:r>
            <a:endParaRPr b="0" lang="tr-TR" sz="1400" spc="-1" strike="noStrike">
              <a:latin typeface="Arial"/>
            </a:endParaRPr>
          </a:p>
          <a:p>
            <a:pPr>
              <a:lnSpc>
                <a:spcPct val="100000"/>
              </a:lnSpc>
              <a:tabLst>
                <a:tab algn="l" pos="0"/>
              </a:tabLst>
            </a:pPr>
            <a:endParaRPr b="0" lang="tr-TR" sz="1400" spc="-1" strike="noStrike">
              <a:latin typeface="Arial"/>
            </a:endParaRPr>
          </a:p>
        </p:txBody>
      </p:sp>
      <p:sp>
        <p:nvSpPr>
          <p:cNvPr id="96" name="Google Shape;117;p21"/>
          <p:cNvSpPr/>
          <p:nvPr/>
        </p:nvSpPr>
        <p:spPr>
          <a:xfrm>
            <a:off x="311760" y="952560"/>
            <a:ext cx="6565320" cy="392400"/>
          </a:xfrm>
          <a:prstGeom prst="rect">
            <a:avLst/>
          </a:prstGeom>
          <a:noFill/>
          <a:ln w="0">
            <a:noFill/>
          </a:ln>
        </p:spPr>
        <p:style>
          <a:lnRef idx="0"/>
          <a:fillRef idx="0"/>
          <a:effectRef idx="0"/>
          <a:fontRef idx="minor"/>
        </p:style>
        <p:txBody>
          <a:bodyPr lIns="90000" rIns="90000" tIns="91440" bIns="91440">
            <a:spAutoFit/>
          </a:bodyPr>
          <a:p>
            <a:pPr>
              <a:lnSpc>
                <a:spcPct val="115000"/>
              </a:lnSpc>
              <a:spcAft>
                <a:spcPts val="1199"/>
              </a:spcAft>
              <a:tabLst>
                <a:tab algn="l" pos="0"/>
              </a:tabLst>
            </a:pPr>
            <a:r>
              <a:rPr b="0" lang="tr" sz="1200" spc="-1" strike="noStrike">
                <a:solidFill>
                  <a:srgbClr val="ffffff"/>
                </a:solidFill>
                <a:latin typeface="Times New Roman"/>
                <a:ea typeface="Times New Roman"/>
              </a:rPr>
              <a:t>HEDEF:Bulduğumuz canny’leri pixel sayımı yapılması.</a:t>
            </a:r>
            <a:r>
              <a:rPr b="0" lang="tr" sz="1200" spc="-1" strike="noStrike">
                <a:solidFill>
                  <a:srgbClr val="000000"/>
                </a:solidFill>
                <a:latin typeface="Times New Roman"/>
                <a:ea typeface="Arial"/>
              </a:rPr>
              <a:t>	</a:t>
            </a:r>
            <a:r>
              <a:rPr b="0" lang="tr" sz="1200" spc="-1" strike="noStrike">
                <a:solidFill>
                  <a:srgbClr val="000000"/>
                </a:solidFill>
                <a:latin typeface="Times New Roman"/>
                <a:ea typeface="Arial"/>
              </a:rPr>
              <a:t>	</a:t>
            </a:r>
            <a:r>
              <a:rPr b="0" lang="tr" sz="1200" spc="-1" strike="noStrike">
                <a:solidFill>
                  <a:srgbClr val="000000"/>
                </a:solidFill>
                <a:latin typeface="Times New Roman"/>
                <a:ea typeface="Arial"/>
              </a:rPr>
              <a:t>	</a:t>
            </a:r>
            <a:endParaRPr b="0" lang="tr-TR" sz="1200" spc="-1" strike="noStrike">
              <a:latin typeface="Arial"/>
            </a:endParaRPr>
          </a:p>
        </p:txBody>
      </p:sp>
      <p:sp>
        <p:nvSpPr>
          <p:cNvPr id="97" name=""/>
          <p:cNvSpPr/>
          <p:nvPr/>
        </p:nvSpPr>
        <p:spPr>
          <a:xfrm>
            <a:off x="360000" y="1509840"/>
            <a:ext cx="8457840" cy="29880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tr-TR" sz="1200" spc="-1" strike="noStrike">
                <a:solidFill>
                  <a:srgbClr val="ffffff"/>
                </a:solidFill>
                <a:latin typeface="Times New Roman"/>
                <a:ea typeface="DejaVu Sans"/>
              </a:rPr>
              <a:t>title('QRS sinyalinin Peak Değerleri')</a:t>
            </a:r>
            <a:endParaRPr b="0" lang="tr-TR" sz="1200" spc="-1" strike="noStrike">
              <a:latin typeface="Arial"/>
            </a:endParaRPr>
          </a:p>
          <a:p>
            <a:pPr>
              <a:lnSpc>
                <a:spcPct val="100000"/>
              </a:lnSpc>
            </a:pPr>
            <a:endParaRPr b="0" lang="tr-TR" sz="1200" spc="-1" strike="noStrike">
              <a:latin typeface="Arial"/>
            </a:endParaRPr>
          </a:p>
          <a:p>
            <a:pPr>
              <a:lnSpc>
                <a:spcPct val="100000"/>
              </a:lnSpc>
            </a:pPr>
            <a:r>
              <a:rPr b="0" lang="tr-TR" sz="1200" spc="-1" strike="noStrike">
                <a:solidFill>
                  <a:srgbClr val="ffffff"/>
                </a:solidFill>
                <a:latin typeface="Times New Roman"/>
                <a:ea typeface="DejaVu Sans"/>
              </a:rPr>
              <a:t>[pks,locs] = findpeaks(comb);</a:t>
            </a:r>
            <a:endParaRPr b="0" lang="tr-TR" sz="1200" spc="-1" strike="noStrike">
              <a:latin typeface="Arial"/>
            </a:endParaRPr>
          </a:p>
          <a:p>
            <a:pPr>
              <a:lnSpc>
                <a:spcPct val="100000"/>
              </a:lnSpc>
            </a:pPr>
            <a:endParaRPr b="0" lang="tr-TR" sz="1200" spc="-1" strike="noStrike">
              <a:latin typeface="Arial"/>
            </a:endParaRPr>
          </a:p>
          <a:p>
            <a:pPr>
              <a:lnSpc>
                <a:spcPct val="100000"/>
              </a:lnSpc>
            </a:pPr>
            <a:r>
              <a:rPr b="0" lang="tr-TR" sz="1200" spc="-1" strike="noStrike">
                <a:solidFill>
                  <a:srgbClr val="ffffff"/>
                </a:solidFill>
                <a:latin typeface="Times New Roman"/>
                <a:ea typeface="DejaVu Sans"/>
              </a:rPr>
              <a:t>plot(degerler);</a:t>
            </a:r>
            <a:endParaRPr b="0" lang="tr-TR" sz="1200" spc="-1" strike="noStrike">
              <a:latin typeface="Arial"/>
            </a:endParaRPr>
          </a:p>
          <a:p>
            <a:pPr>
              <a:lnSpc>
                <a:spcPct val="100000"/>
              </a:lnSpc>
            </a:pPr>
            <a:endParaRPr b="0" lang="tr-TR" sz="1200" spc="-1" strike="noStrike">
              <a:latin typeface="Arial"/>
            </a:endParaRPr>
          </a:p>
          <a:p>
            <a:pPr>
              <a:lnSpc>
                <a:spcPct val="100000"/>
              </a:lnSpc>
            </a:pPr>
            <a:r>
              <a:rPr b="0" lang="tr-TR" sz="1200" spc="-1" strike="noStrike">
                <a:solidFill>
                  <a:srgbClr val="ffffff"/>
                </a:solidFill>
                <a:latin typeface="Times New Roman"/>
                <a:ea typeface="DejaVu Sans"/>
              </a:rPr>
              <a:t>hold on; </a:t>
            </a:r>
            <a:endParaRPr b="0" lang="tr-TR" sz="1200" spc="-1" strike="noStrike">
              <a:latin typeface="Arial"/>
            </a:endParaRPr>
          </a:p>
          <a:p>
            <a:pPr>
              <a:lnSpc>
                <a:spcPct val="100000"/>
              </a:lnSpc>
            </a:pPr>
            <a:endParaRPr b="0" lang="tr-TR" sz="1200" spc="-1" strike="noStrike">
              <a:latin typeface="Arial"/>
            </a:endParaRPr>
          </a:p>
          <a:p>
            <a:pPr>
              <a:lnSpc>
                <a:spcPct val="100000"/>
              </a:lnSpc>
            </a:pPr>
            <a:r>
              <a:rPr b="0" lang="tr-TR" sz="1200" spc="-1" strike="noStrike">
                <a:solidFill>
                  <a:srgbClr val="ffffff"/>
                </a:solidFill>
                <a:latin typeface="Times New Roman"/>
                <a:ea typeface="DejaVu Sans"/>
              </a:rPr>
              <a:t>plot(locs,pks);</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140</TotalTime>
  <Application>LibreOffice/7.1.3.2$Windows_X86_64 LibreOffice_project/47f78053abe362b9384784d31a6e56f8511eb1c1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tr-TR</dc:language>
  <cp:lastModifiedBy/>
  <dcterms:modified xsi:type="dcterms:W3CDTF">2021-06-02T11:17:00Z</dcterms:modified>
  <cp:revision>51</cp:revision>
  <dc:subject/>
  <dc:title/>
</cp:coreProperties>
</file>

<file path=docProps/custom.xml><?xml version="1.0" encoding="utf-8"?>
<Properties xmlns="http://schemas.openxmlformats.org/officeDocument/2006/custom-properties" xmlns:vt="http://schemas.openxmlformats.org/officeDocument/2006/docPropsVTypes"/>
</file>