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tr-TR"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tr-T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tr-TR"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tr-TR"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tr-TR"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tr-T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tr-TR"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tr-TR"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tr-TR"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tr-TR"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tr-TR"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tr-T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tr-T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tr-TR"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tr-T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tr-TR"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tr-TR"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tr-T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tr-TR"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tr-TR"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tr-T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tr-TR"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tr-TR"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tr-T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tr-TR"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tr-T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tr-TR"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tr-TR"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tr-TR"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tr-T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tr-TR"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tr-TR"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tr-TR"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tr-TR"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tr-TR"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tr-T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tr-T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tr-TR"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tr-T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tr-TR"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tr-TR"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tr-T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tr-TR"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tr-TR"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tr-T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tr-TR"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tr-TR"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tr-T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tr-TR" sz="4400" spc="-1" strike="noStrike">
                <a:latin typeface="Arial"/>
              </a:rPr>
              <a:t>Ana başlık metnini düzenlemek için tıklayın</a:t>
            </a:r>
            <a:endParaRPr b="0" lang="tr-TR" sz="44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fontScale="80000"/>
          </a:bodyPr>
          <a:p>
            <a:pPr marL="432000" indent="-324000">
              <a:spcBef>
                <a:spcPts val="1417"/>
              </a:spcBef>
              <a:buClr>
                <a:srgbClr val="ffffff"/>
              </a:buClr>
              <a:buSzPct val="45000"/>
              <a:buFont typeface="Wingdings" charset="2"/>
              <a:buChar char=""/>
            </a:pPr>
            <a:r>
              <a:rPr b="0" lang="tr-TR" sz="3200" spc="-1" strike="noStrike">
                <a:latin typeface="Arial"/>
              </a:rPr>
              <a:t>Anahat metninin biçimini düzenlemek için tıklayın</a:t>
            </a:r>
            <a:endParaRPr b="0" lang="tr-TR" sz="3200" spc="-1" strike="noStrike">
              <a:latin typeface="Arial"/>
            </a:endParaRPr>
          </a:p>
          <a:p>
            <a:pPr lvl="1" marL="864000" indent="-324000">
              <a:spcBef>
                <a:spcPts val="1134"/>
              </a:spcBef>
              <a:buClr>
                <a:srgbClr val="ffffff"/>
              </a:buClr>
              <a:buSzPct val="75000"/>
              <a:buFont typeface="Symbol" charset="2"/>
              <a:buChar char=""/>
            </a:pPr>
            <a:r>
              <a:rPr b="0" lang="tr-TR" sz="2800" spc="-1" strike="noStrike">
                <a:latin typeface="Arial"/>
              </a:rPr>
              <a:t>İkinci Anahat Düzeyi</a:t>
            </a:r>
            <a:endParaRPr b="0" lang="tr-TR" sz="2800" spc="-1" strike="noStrike">
              <a:latin typeface="Arial"/>
            </a:endParaRPr>
          </a:p>
          <a:p>
            <a:pPr lvl="2" marL="1296000" indent="-288000">
              <a:spcBef>
                <a:spcPts val="850"/>
              </a:spcBef>
              <a:buClr>
                <a:srgbClr val="ffffff"/>
              </a:buClr>
              <a:buSzPct val="45000"/>
              <a:buFont typeface="Wingdings" charset="2"/>
              <a:buChar char=""/>
            </a:pPr>
            <a:r>
              <a:rPr b="0" lang="tr-TR" sz="2400" spc="-1" strike="noStrike">
                <a:latin typeface="Arial"/>
              </a:rPr>
              <a:t>Üçüncü Anahat Düzeyi</a:t>
            </a:r>
            <a:endParaRPr b="0" lang="tr-TR" sz="2400" spc="-1" strike="noStrike">
              <a:latin typeface="Arial"/>
            </a:endParaRPr>
          </a:p>
          <a:p>
            <a:pPr lvl="3" marL="1728000" indent="-216000">
              <a:spcBef>
                <a:spcPts val="567"/>
              </a:spcBef>
              <a:buClr>
                <a:srgbClr val="ffffff"/>
              </a:buClr>
              <a:buSzPct val="75000"/>
              <a:buFont typeface="Symbol" charset="2"/>
              <a:buChar char=""/>
            </a:pPr>
            <a:r>
              <a:rPr b="0" lang="tr-TR" sz="2000" spc="-1" strike="noStrike">
                <a:latin typeface="Arial"/>
              </a:rPr>
              <a:t>Dördüncü Anahat Düzeyi</a:t>
            </a:r>
            <a:endParaRPr b="0" lang="tr-TR" sz="2000" spc="-1" strike="noStrike">
              <a:latin typeface="Arial"/>
            </a:endParaRPr>
          </a:p>
          <a:p>
            <a:pPr lvl="4" marL="2160000" indent="-216000">
              <a:spcBef>
                <a:spcPts val="283"/>
              </a:spcBef>
              <a:buClr>
                <a:srgbClr val="ffffff"/>
              </a:buClr>
              <a:buSzPct val="45000"/>
              <a:buFont typeface="Wingdings" charset="2"/>
              <a:buChar char=""/>
            </a:pPr>
            <a:r>
              <a:rPr b="0" lang="tr-TR" sz="2000" spc="-1" strike="noStrike">
                <a:latin typeface="Arial"/>
              </a:rPr>
              <a:t>Beşinci Anahat Düzeyi</a:t>
            </a:r>
            <a:endParaRPr b="0" lang="tr-TR" sz="2000" spc="-1" strike="noStrike">
              <a:latin typeface="Arial"/>
            </a:endParaRPr>
          </a:p>
          <a:p>
            <a:pPr lvl="5" marL="2592000" indent="-216000">
              <a:spcBef>
                <a:spcPts val="283"/>
              </a:spcBef>
              <a:buClr>
                <a:srgbClr val="ffffff"/>
              </a:buClr>
              <a:buSzPct val="45000"/>
              <a:buFont typeface="Wingdings" charset="2"/>
              <a:buChar char=""/>
            </a:pPr>
            <a:r>
              <a:rPr b="0" lang="tr-TR" sz="2000" spc="-1" strike="noStrike">
                <a:latin typeface="Arial"/>
              </a:rPr>
              <a:t>Altıncı Anahat Düzeyi</a:t>
            </a:r>
            <a:endParaRPr b="0" lang="tr-TR" sz="2000" spc="-1" strike="noStrike">
              <a:latin typeface="Arial"/>
            </a:endParaRPr>
          </a:p>
          <a:p>
            <a:pPr lvl="6" marL="3024000" indent="-216000">
              <a:spcBef>
                <a:spcPts val="283"/>
              </a:spcBef>
              <a:buClr>
                <a:srgbClr val="ffffff"/>
              </a:buClr>
              <a:buSzPct val="45000"/>
              <a:buFont typeface="Wingdings" charset="2"/>
              <a:buChar char=""/>
            </a:pPr>
            <a:r>
              <a:rPr b="0" lang="tr-TR" sz="2000" spc="-1" strike="noStrike">
                <a:latin typeface="Arial"/>
              </a:rPr>
              <a:t>Yedinci Anahat Düzeyi</a:t>
            </a:r>
            <a:endParaRPr b="0" lang="tr-T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tr-TR" sz="4400" spc="-1" strike="noStrike">
                <a:latin typeface="Arial"/>
              </a:rPr>
              <a:t>Ana başlık metnini düzenlemek için tıklayın</a:t>
            </a:r>
            <a:endParaRPr b="0" lang="tr-TR" sz="4400" spc="-1" strike="noStrike">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fontScale="88000"/>
          </a:bodyPr>
          <a:p>
            <a:pPr marL="432000" indent="-324000">
              <a:spcBef>
                <a:spcPts val="1417"/>
              </a:spcBef>
              <a:buClr>
                <a:srgbClr val="ffffff"/>
              </a:buClr>
              <a:buSzPct val="45000"/>
              <a:buFont typeface="Wingdings" charset="2"/>
              <a:buChar char=""/>
            </a:pPr>
            <a:r>
              <a:rPr b="0" lang="tr-TR" sz="3200" spc="-1" strike="noStrike">
                <a:latin typeface="Arial"/>
              </a:rPr>
              <a:t>Anahat metninin biçimini düzenlemek için tıklayın</a:t>
            </a:r>
            <a:endParaRPr b="0" lang="tr-TR" sz="3200" spc="-1" strike="noStrike">
              <a:latin typeface="Arial"/>
            </a:endParaRPr>
          </a:p>
          <a:p>
            <a:pPr lvl="1" marL="864000" indent="-324000">
              <a:spcBef>
                <a:spcPts val="1134"/>
              </a:spcBef>
              <a:buClr>
                <a:srgbClr val="ffffff"/>
              </a:buClr>
              <a:buSzPct val="75000"/>
              <a:buFont typeface="Symbol" charset="2"/>
              <a:buChar char=""/>
            </a:pPr>
            <a:r>
              <a:rPr b="0" lang="tr-TR" sz="2800" spc="-1" strike="noStrike">
                <a:latin typeface="Arial"/>
              </a:rPr>
              <a:t>İkinci Anahat Düzeyi</a:t>
            </a:r>
            <a:endParaRPr b="0" lang="tr-TR" sz="2800" spc="-1" strike="noStrike">
              <a:latin typeface="Arial"/>
            </a:endParaRPr>
          </a:p>
          <a:p>
            <a:pPr lvl="2" marL="1296000" indent="-288000">
              <a:spcBef>
                <a:spcPts val="850"/>
              </a:spcBef>
              <a:buClr>
                <a:srgbClr val="ffffff"/>
              </a:buClr>
              <a:buSzPct val="45000"/>
              <a:buFont typeface="Wingdings" charset="2"/>
              <a:buChar char=""/>
            </a:pPr>
            <a:r>
              <a:rPr b="0" lang="tr-TR" sz="2400" spc="-1" strike="noStrike">
                <a:latin typeface="Arial"/>
              </a:rPr>
              <a:t>Üçüncü Anahat Düzeyi</a:t>
            </a:r>
            <a:endParaRPr b="0" lang="tr-TR" sz="2400" spc="-1" strike="noStrike">
              <a:latin typeface="Arial"/>
            </a:endParaRPr>
          </a:p>
          <a:p>
            <a:pPr lvl="3" marL="1728000" indent="-216000">
              <a:spcBef>
                <a:spcPts val="567"/>
              </a:spcBef>
              <a:buClr>
                <a:srgbClr val="ffffff"/>
              </a:buClr>
              <a:buSzPct val="75000"/>
              <a:buFont typeface="Symbol" charset="2"/>
              <a:buChar char=""/>
            </a:pPr>
            <a:r>
              <a:rPr b="0" lang="tr-TR" sz="2000" spc="-1" strike="noStrike">
                <a:latin typeface="Arial"/>
              </a:rPr>
              <a:t>Dördüncü Anahat Düzeyi</a:t>
            </a:r>
            <a:endParaRPr b="0" lang="tr-TR" sz="2000" spc="-1" strike="noStrike">
              <a:latin typeface="Arial"/>
            </a:endParaRPr>
          </a:p>
          <a:p>
            <a:pPr lvl="4" marL="2160000" indent="-216000">
              <a:spcBef>
                <a:spcPts val="283"/>
              </a:spcBef>
              <a:buClr>
                <a:srgbClr val="ffffff"/>
              </a:buClr>
              <a:buSzPct val="45000"/>
              <a:buFont typeface="Wingdings" charset="2"/>
              <a:buChar char=""/>
            </a:pPr>
            <a:r>
              <a:rPr b="0" lang="tr-TR" sz="2000" spc="-1" strike="noStrike">
                <a:latin typeface="Arial"/>
              </a:rPr>
              <a:t>Beşinci Anahat Düzeyi</a:t>
            </a:r>
            <a:endParaRPr b="0" lang="tr-TR" sz="2000" spc="-1" strike="noStrike">
              <a:latin typeface="Arial"/>
            </a:endParaRPr>
          </a:p>
          <a:p>
            <a:pPr lvl="5" marL="2592000" indent="-216000">
              <a:spcBef>
                <a:spcPts val="283"/>
              </a:spcBef>
              <a:buClr>
                <a:srgbClr val="ffffff"/>
              </a:buClr>
              <a:buSzPct val="45000"/>
              <a:buFont typeface="Wingdings" charset="2"/>
              <a:buChar char=""/>
            </a:pPr>
            <a:r>
              <a:rPr b="0" lang="tr-TR" sz="2000" spc="-1" strike="noStrike">
                <a:latin typeface="Arial"/>
              </a:rPr>
              <a:t>Altıncı Anahat Düzeyi</a:t>
            </a:r>
            <a:endParaRPr b="0" lang="tr-TR" sz="2000" spc="-1" strike="noStrike">
              <a:latin typeface="Arial"/>
            </a:endParaRPr>
          </a:p>
          <a:p>
            <a:pPr lvl="6" marL="3024000" indent="-216000">
              <a:spcBef>
                <a:spcPts val="283"/>
              </a:spcBef>
              <a:buClr>
                <a:srgbClr val="ffffff"/>
              </a:buClr>
              <a:buSzPct val="45000"/>
              <a:buFont typeface="Wingdings" charset="2"/>
              <a:buChar char=""/>
            </a:pPr>
            <a:r>
              <a:rPr b="0" lang="tr-TR" sz="2000" spc="-1" strike="noStrike">
                <a:latin typeface="Arial"/>
              </a:rPr>
              <a:t>Yedinci Anahat Düzeyi</a:t>
            </a:r>
            <a:endParaRPr b="0" lang="tr-T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Google Shape;54;p13"/>
          <p:cNvSpPr/>
          <p:nvPr/>
        </p:nvSpPr>
        <p:spPr>
          <a:xfrm>
            <a:off x="311760" y="744480"/>
            <a:ext cx="8518320" cy="2050560"/>
          </a:xfrm>
          <a:prstGeom prst="rect">
            <a:avLst/>
          </a:prstGeom>
          <a:noFill/>
          <a:ln w="0">
            <a:noFill/>
          </a:ln>
        </p:spPr>
        <p:style>
          <a:lnRef idx="0"/>
          <a:fillRef idx="0"/>
          <a:effectRef idx="0"/>
          <a:fontRef idx="minor"/>
        </p:style>
        <p:txBody>
          <a:bodyPr lIns="90000" rIns="90000" tIns="91440" bIns="91440" anchor="b">
            <a:normAutofit/>
          </a:bodyPr>
          <a:p>
            <a:pPr algn="ctr">
              <a:lnSpc>
                <a:spcPct val="100000"/>
              </a:lnSpc>
              <a:tabLst>
                <a:tab algn="l" pos="0"/>
              </a:tabLst>
            </a:pPr>
            <a:r>
              <a:rPr b="0" lang="tr" sz="5200" spc="-1" strike="noStrike">
                <a:solidFill>
                  <a:srgbClr val="ffffff"/>
                </a:solidFill>
                <a:latin typeface="Arial"/>
                <a:ea typeface="Arial"/>
              </a:rPr>
              <a:t>EKG SİNYAL  ANALİZİ</a:t>
            </a:r>
            <a:endParaRPr b="0" lang="tr-TR" sz="5200" spc="-1" strike="noStrike">
              <a:latin typeface="Arial"/>
            </a:endParaRPr>
          </a:p>
        </p:txBody>
      </p:sp>
      <p:sp>
        <p:nvSpPr>
          <p:cNvPr id="77" name="Google Shape;55;p13"/>
          <p:cNvSpPr/>
          <p:nvPr/>
        </p:nvSpPr>
        <p:spPr>
          <a:xfrm>
            <a:off x="311760" y="2834280"/>
            <a:ext cx="8518320" cy="790560"/>
          </a:xfrm>
          <a:prstGeom prst="rect">
            <a:avLst/>
          </a:prstGeom>
          <a:noFill/>
          <a:ln w="0">
            <a:noFill/>
          </a:ln>
        </p:spPr>
        <p:style>
          <a:lnRef idx="0"/>
          <a:fillRef idx="0"/>
          <a:effectRef idx="0"/>
          <a:fontRef idx="minor"/>
        </p:style>
        <p:txBody>
          <a:bodyPr lIns="90000" rIns="90000" tIns="91440" bIns="91440">
            <a:normAutofit/>
          </a:bodyPr>
          <a:p>
            <a:pPr algn="ctr">
              <a:lnSpc>
                <a:spcPct val="100000"/>
              </a:lnSpc>
              <a:tabLst>
                <a:tab algn="l" pos="0"/>
              </a:tabLst>
            </a:pPr>
            <a:r>
              <a:rPr b="0" lang="tr" sz="2800" spc="-1" strike="noStrike">
                <a:solidFill>
                  <a:srgbClr val="adadad"/>
                </a:solidFill>
                <a:latin typeface="Arial"/>
                <a:ea typeface="Arial"/>
              </a:rPr>
              <a:t>ilkan kızılkaya 16008117043</a:t>
            </a:r>
            <a:endParaRPr b="0" lang="tr-TR"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Google Shape;123;p22"/>
          <p:cNvSpPr/>
          <p:nvPr/>
        </p:nvSpPr>
        <p:spPr>
          <a:xfrm>
            <a:off x="311760" y="444960"/>
            <a:ext cx="8518320" cy="570600"/>
          </a:xfrm>
          <a:prstGeom prst="rect">
            <a:avLst/>
          </a:prstGeom>
          <a:noFill/>
          <a:ln w="0">
            <a:noFill/>
          </a:ln>
        </p:spPr>
        <p:style>
          <a:lnRef idx="0"/>
          <a:fillRef idx="0"/>
          <a:effectRef idx="0"/>
          <a:fontRef idx="minor"/>
        </p:style>
        <p:txBody>
          <a:bodyPr lIns="90000" rIns="90000" tIns="91440" bIns="91440">
            <a:normAutofit/>
          </a:bodyPr>
          <a:p>
            <a:pPr>
              <a:lnSpc>
                <a:spcPct val="100000"/>
              </a:lnSpc>
              <a:tabLst>
                <a:tab algn="l" pos="0"/>
              </a:tabLst>
            </a:pPr>
            <a:r>
              <a:rPr b="0" lang="tr" sz="1400" spc="-1" strike="noStrike">
                <a:solidFill>
                  <a:srgbClr val="ffffff"/>
                </a:solidFill>
                <a:latin typeface="Times New Roman"/>
                <a:ea typeface="Times New Roman"/>
              </a:rPr>
              <a:t>Uygulama Örnekleri ve Detaylı Konu Anlatım</a:t>
            </a:r>
            <a:endParaRPr b="0" lang="tr-TR" sz="1400" spc="-1" strike="noStrike">
              <a:latin typeface="Arial"/>
            </a:endParaRPr>
          </a:p>
          <a:p>
            <a:pPr>
              <a:lnSpc>
                <a:spcPct val="100000"/>
              </a:lnSpc>
              <a:tabLst>
                <a:tab algn="l" pos="0"/>
              </a:tabLst>
            </a:pPr>
            <a:endParaRPr b="0" lang="tr-TR" sz="1400" spc="-1" strike="noStrike">
              <a:latin typeface="Arial"/>
            </a:endParaRPr>
          </a:p>
        </p:txBody>
      </p:sp>
      <p:sp>
        <p:nvSpPr>
          <p:cNvPr id="99" name="Google Shape;124;p22"/>
          <p:cNvSpPr/>
          <p:nvPr/>
        </p:nvSpPr>
        <p:spPr>
          <a:xfrm>
            <a:off x="311760" y="1080000"/>
            <a:ext cx="8518320" cy="3870720"/>
          </a:xfrm>
          <a:prstGeom prst="rect">
            <a:avLst/>
          </a:prstGeom>
          <a:noFill/>
          <a:ln w="0">
            <a:noFill/>
          </a:ln>
        </p:spPr>
        <p:style>
          <a:lnRef idx="0"/>
          <a:fillRef idx="0"/>
          <a:effectRef idx="0"/>
          <a:fontRef idx="minor"/>
        </p:style>
      </p:sp>
      <p:sp>
        <p:nvSpPr>
          <p:cNvPr id="100" name="Google Shape;125;p22"/>
          <p:cNvSpPr/>
          <p:nvPr/>
        </p:nvSpPr>
        <p:spPr>
          <a:xfrm>
            <a:off x="311760" y="900000"/>
            <a:ext cx="6566400" cy="3455640"/>
          </a:xfrm>
          <a:prstGeom prst="rect">
            <a:avLst/>
          </a:prstGeom>
          <a:noFill/>
          <a:ln w="0">
            <a:noFill/>
          </a:ln>
        </p:spPr>
        <p:style>
          <a:lnRef idx="0"/>
          <a:fillRef idx="0"/>
          <a:effectRef idx="0"/>
          <a:fontRef idx="minor"/>
        </p:style>
        <p:txBody>
          <a:bodyPr lIns="90000" rIns="90000" tIns="91440" bIns="91440">
            <a:spAutoFit/>
          </a:bodyPr>
          <a:p>
            <a:pPr>
              <a:lnSpc>
                <a:spcPct val="115000"/>
              </a:lnSpc>
              <a:tabLst>
                <a:tab algn="l" pos="0"/>
              </a:tabLst>
            </a:pPr>
            <a:r>
              <a:rPr b="0" lang="tr" sz="1200" spc="-1" strike="noStrike">
                <a:solidFill>
                  <a:srgbClr val="ffffff"/>
                </a:solidFill>
                <a:latin typeface="Times New Roman"/>
                <a:ea typeface="Times New Roman"/>
              </a:rPr>
              <a:t>HEDEF:Peak değerleri işaretlenmiş QRS siyalleri bulma ve gösterme</a:t>
            </a:r>
            <a:endParaRPr b="0" lang="tr-TR" sz="1200" spc="-1" strike="noStrike">
              <a:latin typeface="Arial"/>
            </a:endParaRPr>
          </a:p>
          <a:p>
            <a:pPr>
              <a:lnSpc>
                <a:spcPct val="115000"/>
              </a:lnSpc>
              <a:tabLst>
                <a:tab algn="l" pos="0"/>
              </a:tabLst>
            </a:pPr>
            <a:endParaRPr b="0" lang="tr-TR" sz="1200" spc="-1" strike="noStrike">
              <a:latin typeface="Arial"/>
            </a:endParaRPr>
          </a:p>
          <a:p>
            <a:pPr>
              <a:lnSpc>
                <a:spcPct val="115000"/>
              </a:lnSpc>
              <a:tabLst>
                <a:tab algn="l" pos="0"/>
              </a:tabLst>
            </a:pPr>
            <a:r>
              <a:rPr b="0" lang="tr" sz="1200" spc="-1" strike="noStrike">
                <a:solidFill>
                  <a:srgbClr val="ffffff"/>
                </a:solidFill>
                <a:latin typeface="Times New Roman"/>
                <a:ea typeface="Times New Roman"/>
              </a:rPr>
              <a:t>title('Peak değerleri işaretlenmiş QRS siyali ');</a:t>
            </a:r>
            <a:endParaRPr b="0" lang="tr-TR" sz="1200" spc="-1" strike="noStrike">
              <a:latin typeface="Arial"/>
            </a:endParaRPr>
          </a:p>
          <a:p>
            <a:pPr>
              <a:lnSpc>
                <a:spcPct val="115000"/>
              </a:lnSpc>
              <a:tabLst>
                <a:tab algn="l" pos="0"/>
              </a:tabLst>
            </a:pPr>
            <a:r>
              <a:rPr b="0" lang="tr" sz="1200" spc="-1" strike="noStrike">
                <a:solidFill>
                  <a:srgbClr val="ffffff"/>
                </a:solidFill>
                <a:latin typeface="Times New Roman"/>
                <a:ea typeface="Times New Roman"/>
              </a:rPr>
              <a:t>hold off</a:t>
            </a:r>
            <a:endParaRPr b="0" lang="tr-TR" sz="1200" spc="-1" strike="noStrike">
              <a:latin typeface="Arial"/>
            </a:endParaRPr>
          </a:p>
          <a:p>
            <a:pPr>
              <a:lnSpc>
                <a:spcPct val="115000"/>
              </a:lnSpc>
              <a:tabLst>
                <a:tab algn="l" pos="0"/>
              </a:tabLst>
            </a:pPr>
            <a:r>
              <a:rPr b="0" lang="tr" sz="1200" spc="-1" strike="noStrike">
                <a:solidFill>
                  <a:srgbClr val="ffffff"/>
                </a:solidFill>
                <a:latin typeface="Times New Roman"/>
                <a:ea typeface="Times New Roman"/>
              </a:rPr>
              <a:t>beat_count=0; </a:t>
            </a:r>
            <a:endParaRPr b="0" lang="tr-TR" sz="1200" spc="-1" strike="noStrike">
              <a:latin typeface="Arial"/>
            </a:endParaRPr>
          </a:p>
          <a:p>
            <a:pPr>
              <a:lnSpc>
                <a:spcPct val="115000"/>
              </a:lnSpc>
              <a:tabLst>
                <a:tab algn="l" pos="0"/>
              </a:tabLst>
            </a:pPr>
            <a:r>
              <a:rPr b="0" lang="tr" sz="1200" spc="-1" strike="noStrike">
                <a:solidFill>
                  <a:srgbClr val="ffffff"/>
                </a:solidFill>
                <a:latin typeface="Times New Roman"/>
                <a:ea typeface="Times New Roman"/>
              </a:rPr>
              <a:t>for k=2:length(degerler)-1</a:t>
            </a:r>
            <a:endParaRPr b="0" lang="tr-TR" sz="1200" spc="-1" strike="noStrike">
              <a:latin typeface="Arial"/>
            </a:endParaRPr>
          </a:p>
          <a:p>
            <a:pPr>
              <a:lnSpc>
                <a:spcPct val="115000"/>
              </a:lnSpc>
              <a:tabLst>
                <a:tab algn="l" pos="0"/>
              </a:tabLst>
            </a:pPr>
            <a:endParaRPr b="0" lang="tr-TR" sz="1200" spc="-1" strike="noStrike">
              <a:latin typeface="Arial"/>
            </a:endParaRPr>
          </a:p>
          <a:p>
            <a:pPr>
              <a:lnSpc>
                <a:spcPct val="115000"/>
              </a:lnSpc>
              <a:tabLst>
                <a:tab algn="l" pos="0"/>
              </a:tabLst>
            </a:pPr>
            <a:r>
              <a:rPr b="0" lang="tr" sz="1200" spc="-1" strike="noStrike">
                <a:solidFill>
                  <a:srgbClr val="ffffff"/>
                </a:solidFill>
                <a:latin typeface="Times New Roman"/>
                <a:ea typeface="Times New Roman"/>
              </a:rPr>
              <a:t>if(degerler(k)&gt; degerler(k-1) &amp; degerler(k) &gt; degerler(k+1) &amp; degerler(k) &gt;1 )</a:t>
            </a:r>
            <a:endParaRPr b="0" lang="tr-TR" sz="1200" spc="-1" strike="noStrike">
              <a:latin typeface="Arial"/>
            </a:endParaRPr>
          </a:p>
          <a:p>
            <a:pPr>
              <a:lnSpc>
                <a:spcPct val="115000"/>
              </a:lnSpc>
              <a:tabLst>
                <a:tab algn="l" pos="0"/>
              </a:tabLst>
            </a:pPr>
            <a:r>
              <a:rPr b="0" lang="tr" sz="1200" spc="-1" strike="noStrike">
                <a:solidFill>
                  <a:srgbClr val="ffffff"/>
                </a:solidFill>
                <a:latin typeface="Times New Roman"/>
                <a:ea typeface="Times New Roman"/>
              </a:rPr>
              <a:t>disp('peak bulundu')</a:t>
            </a:r>
            <a:endParaRPr b="0" lang="tr-TR" sz="1200" spc="-1" strike="noStrike">
              <a:latin typeface="Arial"/>
            </a:endParaRPr>
          </a:p>
          <a:p>
            <a:pPr>
              <a:lnSpc>
                <a:spcPct val="115000"/>
              </a:lnSpc>
              <a:tabLst>
                <a:tab algn="l" pos="0"/>
              </a:tabLst>
            </a:pPr>
            <a:endParaRPr b="0" lang="tr-TR" sz="1200" spc="-1" strike="noStrike">
              <a:latin typeface="Arial"/>
            </a:endParaRPr>
          </a:p>
          <a:p>
            <a:pPr>
              <a:lnSpc>
                <a:spcPct val="115000"/>
              </a:lnSpc>
              <a:tabLst>
                <a:tab algn="l" pos="0"/>
              </a:tabLst>
            </a:pPr>
            <a:r>
              <a:rPr b="0" lang="tr" sz="1200" spc="-1" strike="noStrike">
                <a:solidFill>
                  <a:srgbClr val="ffffff"/>
                </a:solidFill>
                <a:latin typeface="Times New Roman"/>
                <a:ea typeface="Times New Roman"/>
              </a:rPr>
              <a:t>beat_count= beat_count+1;  </a:t>
            </a:r>
            <a:endParaRPr b="0" lang="tr-TR" sz="1200" spc="-1" strike="noStrike">
              <a:latin typeface="Arial"/>
            </a:endParaRPr>
          </a:p>
          <a:p>
            <a:pPr>
              <a:lnSpc>
                <a:spcPct val="115000"/>
              </a:lnSpc>
              <a:tabLst>
                <a:tab algn="l" pos="0"/>
              </a:tabLst>
            </a:pPr>
            <a:r>
              <a:rPr b="0" lang="tr" sz="1200" spc="-1" strike="noStrike">
                <a:solidFill>
                  <a:srgbClr val="ffffff"/>
                </a:solidFill>
                <a:latin typeface="Times New Roman"/>
                <a:ea typeface="Times New Roman"/>
              </a:rPr>
              <a:t>end</a:t>
            </a:r>
            <a:endParaRPr b="0" lang="tr-TR" sz="1200" spc="-1" strike="noStrike">
              <a:latin typeface="Arial"/>
            </a:endParaRPr>
          </a:p>
          <a:p>
            <a:pPr>
              <a:lnSpc>
                <a:spcPct val="115000"/>
              </a:lnSpc>
              <a:tabLst>
                <a:tab algn="l" pos="0"/>
              </a:tabLst>
            </a:pPr>
            <a:r>
              <a:rPr b="0" lang="tr" sz="1200" spc="-1" strike="noStrike">
                <a:solidFill>
                  <a:srgbClr val="ffffff"/>
                </a:solidFill>
                <a:latin typeface="Times New Roman"/>
                <a:ea typeface="Times New Roman"/>
              </a:rPr>
              <a:t>end</a:t>
            </a:r>
            <a:endParaRPr b="0" lang="tr-TR" sz="1200" spc="-1" strike="noStrike">
              <a:latin typeface="Arial"/>
            </a:endParaRPr>
          </a:p>
          <a:p>
            <a:pPr>
              <a:lnSpc>
                <a:spcPct val="115000"/>
              </a:lnSpc>
              <a:tabLst>
                <a:tab algn="l" pos="0"/>
              </a:tabLst>
            </a:pPr>
            <a:endParaRPr b="0" lang="tr-TR" sz="1200" spc="-1" strike="noStrike">
              <a:latin typeface="Arial"/>
            </a:endParaRPr>
          </a:p>
          <a:p>
            <a:pPr>
              <a:lnSpc>
                <a:spcPct val="100000"/>
              </a:lnSpc>
              <a:spcBef>
                <a:spcPts val="1199"/>
              </a:spcBef>
              <a:tabLst>
                <a:tab algn="l" pos="0"/>
              </a:tabLst>
            </a:pPr>
            <a:endParaRPr b="0" lang="tr-TR" sz="1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Google Shape;141;p24"/>
          <p:cNvSpPr/>
          <p:nvPr/>
        </p:nvSpPr>
        <p:spPr>
          <a:xfrm>
            <a:off x="325080" y="444960"/>
            <a:ext cx="8505000" cy="57060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0" lang="tr" sz="1400" spc="-1" strike="noStrike">
                <a:solidFill>
                  <a:srgbClr val="ffffff"/>
                </a:solidFill>
                <a:latin typeface="Times New Roman"/>
                <a:ea typeface="Times New Roman"/>
              </a:rPr>
              <a:t>Uygulama Örnekleri ve Detaylı Konu Anlatım</a:t>
            </a:r>
            <a:endParaRPr b="0" lang="tr-TR" sz="1400" spc="-1" strike="noStrike">
              <a:latin typeface="Arial"/>
            </a:endParaRPr>
          </a:p>
          <a:p>
            <a:pPr>
              <a:lnSpc>
                <a:spcPct val="100000"/>
              </a:lnSpc>
              <a:tabLst>
                <a:tab algn="l" pos="0"/>
              </a:tabLst>
            </a:pPr>
            <a:endParaRPr b="0" lang="tr-TR" sz="1400" spc="-1" strike="noStrike">
              <a:latin typeface="Arial"/>
            </a:endParaRPr>
          </a:p>
        </p:txBody>
      </p:sp>
      <p:pic>
        <p:nvPicPr>
          <p:cNvPr id="102" name="" descr=""/>
          <p:cNvPicPr/>
          <p:nvPr/>
        </p:nvPicPr>
        <p:blipFill>
          <a:blip r:embed="rId1"/>
          <a:stretch/>
        </p:blipFill>
        <p:spPr>
          <a:xfrm>
            <a:off x="383040" y="1080000"/>
            <a:ext cx="8436600" cy="34196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Google Shape;60;p14"/>
          <p:cNvSpPr/>
          <p:nvPr/>
        </p:nvSpPr>
        <p:spPr>
          <a:xfrm>
            <a:off x="311760" y="444960"/>
            <a:ext cx="8518320" cy="570600"/>
          </a:xfrm>
          <a:prstGeom prst="rect">
            <a:avLst/>
          </a:prstGeom>
          <a:noFill/>
          <a:ln w="0">
            <a:noFill/>
          </a:ln>
        </p:spPr>
        <p:style>
          <a:lnRef idx="0"/>
          <a:fillRef idx="0"/>
          <a:effectRef idx="0"/>
          <a:fontRef idx="minor"/>
        </p:style>
        <p:txBody>
          <a:bodyPr lIns="90000" rIns="90000" tIns="91440" bIns="91440">
            <a:normAutofit/>
          </a:bodyPr>
          <a:p>
            <a:pPr algn="just">
              <a:lnSpc>
                <a:spcPct val="100000"/>
              </a:lnSpc>
            </a:pPr>
            <a:r>
              <a:rPr b="0" lang="tr" sz="1400" spc="-1" strike="noStrike">
                <a:solidFill>
                  <a:srgbClr val="ffffff"/>
                </a:solidFill>
                <a:latin typeface="Times New Roman"/>
                <a:ea typeface="Arial"/>
              </a:rPr>
              <a:t>EKG Sinyalin Önemi ?</a:t>
            </a:r>
            <a:endParaRPr b="0" lang="tr-TR" sz="1400" spc="-1" strike="noStrike">
              <a:latin typeface="Arial"/>
            </a:endParaRPr>
          </a:p>
        </p:txBody>
      </p:sp>
      <p:sp>
        <p:nvSpPr>
          <p:cNvPr id="79" name="Google Shape;61;p14"/>
          <p:cNvSpPr/>
          <p:nvPr/>
        </p:nvSpPr>
        <p:spPr>
          <a:xfrm>
            <a:off x="311760" y="1098000"/>
            <a:ext cx="8518320" cy="1197000"/>
          </a:xfrm>
          <a:prstGeom prst="rect">
            <a:avLst/>
          </a:prstGeom>
          <a:noFill/>
          <a:ln w="0">
            <a:noFill/>
          </a:ln>
        </p:spPr>
        <p:style>
          <a:lnRef idx="0"/>
          <a:fillRef idx="0"/>
          <a:effectRef idx="0"/>
          <a:fontRef idx="minor"/>
        </p:style>
        <p:txBody>
          <a:bodyPr lIns="90000" rIns="90000" tIns="91440" bIns="91440">
            <a:noAutofit/>
          </a:bodyPr>
          <a:p>
            <a:pPr algn="just">
              <a:lnSpc>
                <a:spcPct val="100000"/>
              </a:lnSpc>
            </a:pPr>
            <a:r>
              <a:rPr b="0" lang="tr" sz="1200" spc="-1" strike="noStrike">
                <a:solidFill>
                  <a:srgbClr val="ffffff"/>
                </a:solidFill>
                <a:latin typeface="Times New Roman"/>
                <a:ea typeface="Times New Roman"/>
              </a:rPr>
              <a:t>EKG ne için kullanılır? - Doğrudan doğruya kalp kasının kasılma şeklini gösterir. - Kalbin ritim ve iletim bozuklukları belirlenir - Koroner yetmezliği veya infarktüs tanısı konulabilir. </a:t>
            </a:r>
            <a:endParaRPr b="0" lang="tr-TR" sz="1200" spc="-1" strike="noStrike">
              <a:latin typeface="Arial"/>
            </a:endParaRPr>
          </a:p>
          <a:p>
            <a:pPr>
              <a:lnSpc>
                <a:spcPct val="115000"/>
              </a:lnSpc>
              <a:spcBef>
                <a:spcPts val="799"/>
              </a:spcBef>
              <a:spcAft>
                <a:spcPts val="1199"/>
              </a:spcAft>
              <a:tabLst>
                <a:tab algn="l" pos="0"/>
              </a:tabLst>
            </a:pPr>
            <a:endParaRPr b="0" lang="tr-TR" sz="1200" spc="-1" strike="noStrike">
              <a:latin typeface="Arial"/>
            </a:endParaRPr>
          </a:p>
        </p:txBody>
      </p:sp>
      <p:sp>
        <p:nvSpPr>
          <p:cNvPr id="80" name="Google Shape;62;p14"/>
          <p:cNvSpPr/>
          <p:nvPr/>
        </p:nvSpPr>
        <p:spPr>
          <a:xfrm>
            <a:off x="311760" y="1825560"/>
            <a:ext cx="8518320" cy="710280"/>
          </a:xfrm>
          <a:prstGeom prst="rect">
            <a:avLst/>
          </a:prstGeom>
          <a:noFill/>
          <a:ln w="0">
            <a:noFill/>
          </a:ln>
        </p:spPr>
        <p:style>
          <a:lnRef idx="0"/>
          <a:fillRef idx="0"/>
          <a:effectRef idx="0"/>
          <a:fontRef idx="minor"/>
        </p:style>
        <p:txBody>
          <a:bodyPr lIns="90000" rIns="90000" tIns="91440" bIns="91440">
            <a:spAutoFit/>
          </a:bodyPr>
          <a:p>
            <a:pPr algn="just">
              <a:lnSpc>
                <a:spcPct val="100000"/>
              </a:lnSpc>
            </a:pPr>
            <a:r>
              <a:rPr b="0" lang="tr" sz="1400" spc="-1" strike="noStrike">
                <a:solidFill>
                  <a:srgbClr val="ffffff"/>
                </a:solidFill>
                <a:latin typeface="Times New Roman"/>
                <a:ea typeface="Times New Roman"/>
              </a:rPr>
              <a:t>Kullanılan Filtreler ve Sinyaller</a:t>
            </a:r>
            <a:endParaRPr b="0" lang="tr-TR" sz="1400" spc="-1" strike="noStrike">
              <a:latin typeface="Arial"/>
            </a:endParaRPr>
          </a:p>
          <a:p>
            <a:pPr>
              <a:lnSpc>
                <a:spcPct val="100000"/>
              </a:lnSpc>
              <a:spcBef>
                <a:spcPts val="799"/>
              </a:spcBef>
              <a:tabLst>
                <a:tab algn="l" pos="0"/>
              </a:tabLst>
            </a:pPr>
            <a:endParaRPr b="0" lang="tr-TR" sz="1400" spc="-1" strike="noStrike">
              <a:latin typeface="Arial"/>
            </a:endParaRPr>
          </a:p>
        </p:txBody>
      </p:sp>
      <p:sp>
        <p:nvSpPr>
          <p:cNvPr id="81" name="Google Shape;63;p14"/>
          <p:cNvSpPr/>
          <p:nvPr/>
        </p:nvSpPr>
        <p:spPr>
          <a:xfrm>
            <a:off x="311760" y="2432520"/>
            <a:ext cx="8518320" cy="868680"/>
          </a:xfrm>
          <a:prstGeom prst="rect">
            <a:avLst/>
          </a:prstGeom>
          <a:noFill/>
          <a:ln w="0">
            <a:noFill/>
          </a:ln>
        </p:spPr>
        <p:style>
          <a:lnRef idx="0"/>
          <a:fillRef idx="0"/>
          <a:effectRef idx="0"/>
          <a:fontRef idx="minor"/>
        </p:style>
        <p:txBody>
          <a:bodyPr lIns="90000" rIns="90000" tIns="91440" bIns="91440">
            <a:noAutofit/>
          </a:bodyPr>
          <a:p>
            <a:pPr algn="just">
              <a:lnSpc>
                <a:spcPct val="100000"/>
              </a:lnSpc>
            </a:pPr>
            <a:r>
              <a:rPr b="0" lang="tr" sz="1200" spc="-1" strike="noStrike">
                <a:solidFill>
                  <a:srgbClr val="ffffff"/>
                </a:solidFill>
                <a:latin typeface="Times New Roman"/>
                <a:ea typeface="Times New Roman"/>
              </a:rPr>
              <a:t>10 Point Moving Avarage Filtre</a:t>
            </a:r>
            <a:endParaRPr b="0" lang="tr-TR" sz="1200" spc="-1" strike="noStrike">
              <a:latin typeface="Arial"/>
            </a:endParaRPr>
          </a:p>
          <a:p>
            <a:pPr algn="just">
              <a:lnSpc>
                <a:spcPct val="100000"/>
              </a:lnSpc>
            </a:pPr>
            <a:r>
              <a:rPr b="0" lang="tr" sz="1200" spc="-1" strike="noStrike">
                <a:solidFill>
                  <a:srgbClr val="ffffff"/>
                </a:solidFill>
                <a:latin typeface="Times New Roman"/>
                <a:ea typeface="Times New Roman"/>
              </a:rPr>
              <a:t>QRS sinyali</a:t>
            </a:r>
            <a:endParaRPr b="0" lang="tr-TR" sz="1200" spc="-1" strike="noStrike">
              <a:latin typeface="Arial"/>
            </a:endParaRPr>
          </a:p>
          <a:p>
            <a:pPr algn="just">
              <a:lnSpc>
                <a:spcPct val="100000"/>
              </a:lnSpc>
            </a:pPr>
            <a:r>
              <a:rPr b="0" lang="tr" sz="1200" spc="-1" strike="noStrike">
                <a:solidFill>
                  <a:srgbClr val="ffffff"/>
                </a:solidFill>
                <a:latin typeface="Times New Roman"/>
                <a:ea typeface="Times New Roman"/>
              </a:rPr>
              <a:t>DC Bilesenleri Atilan Sinyal</a:t>
            </a:r>
            <a:endParaRPr b="0" lang="tr-TR" sz="1200" spc="-1" strike="noStrike">
              <a:latin typeface="Arial"/>
            </a:endParaRPr>
          </a:p>
          <a:p>
            <a:pPr>
              <a:lnSpc>
                <a:spcPct val="100000"/>
              </a:lnSpc>
              <a:spcBef>
                <a:spcPts val="799"/>
              </a:spcBef>
              <a:tabLst>
                <a:tab algn="l" pos="0"/>
              </a:tabLst>
            </a:pPr>
            <a:endParaRPr b="0" lang="tr-TR"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Google Shape;70;p15"/>
          <p:cNvSpPr/>
          <p:nvPr/>
        </p:nvSpPr>
        <p:spPr>
          <a:xfrm>
            <a:off x="311760" y="444960"/>
            <a:ext cx="8518320" cy="570600"/>
          </a:xfrm>
          <a:prstGeom prst="rect">
            <a:avLst/>
          </a:prstGeom>
          <a:noFill/>
          <a:ln w="0">
            <a:noFill/>
          </a:ln>
        </p:spPr>
        <p:style>
          <a:lnRef idx="0"/>
          <a:fillRef idx="0"/>
          <a:effectRef idx="0"/>
          <a:fontRef idx="minor"/>
        </p:style>
        <p:txBody>
          <a:bodyPr lIns="90000" rIns="90000" tIns="91440" bIns="91440">
            <a:normAutofit/>
          </a:bodyPr>
          <a:p>
            <a:pPr>
              <a:lnSpc>
                <a:spcPct val="100000"/>
              </a:lnSpc>
              <a:tabLst>
                <a:tab algn="l" pos="0"/>
              </a:tabLst>
            </a:pPr>
            <a:r>
              <a:rPr b="0" lang="tr" sz="1400" spc="-1" strike="noStrike">
                <a:solidFill>
                  <a:srgbClr val="ffffff"/>
                </a:solidFill>
                <a:latin typeface="Times New Roman"/>
                <a:ea typeface="Times New Roman"/>
              </a:rPr>
              <a:t>Uygulama Örnekleri ve Detaylı Konu Anlatım</a:t>
            </a:r>
            <a:endParaRPr b="0" lang="tr-TR" sz="1400" spc="-1" strike="noStrike">
              <a:latin typeface="Arial"/>
            </a:endParaRPr>
          </a:p>
        </p:txBody>
      </p:sp>
      <p:sp>
        <p:nvSpPr>
          <p:cNvPr id="83" name="Google Shape;72;p15"/>
          <p:cNvSpPr/>
          <p:nvPr/>
        </p:nvSpPr>
        <p:spPr>
          <a:xfrm>
            <a:off x="360000" y="1118520"/>
            <a:ext cx="8470440" cy="127764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r>
              <a:rPr b="0" lang="tr" sz="1200" spc="-1" strike="noStrike">
                <a:solidFill>
                  <a:srgbClr val="ffffff"/>
                </a:solidFill>
                <a:latin typeface="Times New Roman"/>
                <a:ea typeface="Times New Roman"/>
              </a:rPr>
              <a:t>HEDEF: İşlem yapıcagımız sinyali matlab’a tanımlama ve ekrana yazdırma</a:t>
            </a:r>
            <a:endParaRPr b="0" lang="tr-TR" sz="1200" spc="-1" strike="noStrike">
              <a:latin typeface="Arial"/>
            </a:endParaRPr>
          </a:p>
          <a:p>
            <a:pPr>
              <a:lnSpc>
                <a:spcPct val="100000"/>
              </a:lnSpc>
              <a:tabLst>
                <a:tab algn="l" pos="0"/>
              </a:tabLst>
            </a:pPr>
            <a:endParaRPr b="0" lang="tr-TR" sz="1200" spc="-1" strike="noStrike">
              <a:latin typeface="Arial"/>
            </a:endParaRPr>
          </a:p>
          <a:p>
            <a:pPr>
              <a:lnSpc>
                <a:spcPct val="100000"/>
              </a:lnSpc>
              <a:tabLst>
                <a:tab algn="l" pos="0"/>
              </a:tabLst>
            </a:pPr>
            <a:r>
              <a:rPr b="0" lang="tr" sz="1200" spc="-1" strike="noStrike">
                <a:solidFill>
                  <a:srgbClr val="ffffff"/>
                </a:solidFill>
                <a:latin typeface="Times New Roman"/>
                <a:ea typeface="Times New Roman"/>
              </a:rPr>
              <a:t>hamsinyal=load('ecg_60hz_200.dat'); </a:t>
            </a:r>
            <a:endParaRPr b="0" lang="tr-TR" sz="1200" spc="-1" strike="noStrike">
              <a:latin typeface="Arial"/>
            </a:endParaRPr>
          </a:p>
          <a:p>
            <a:pPr>
              <a:lnSpc>
                <a:spcPct val="100000"/>
              </a:lnSpc>
              <a:tabLst>
                <a:tab algn="l" pos="0"/>
              </a:tabLst>
            </a:pPr>
            <a:endParaRPr b="0" lang="tr-TR" sz="1200" spc="-1" strike="noStrike">
              <a:latin typeface="Arial"/>
            </a:endParaRPr>
          </a:p>
          <a:p>
            <a:pPr>
              <a:lnSpc>
                <a:spcPct val="100000"/>
              </a:lnSpc>
              <a:tabLst>
                <a:tab algn="l" pos="0"/>
              </a:tabLst>
            </a:pPr>
            <a:r>
              <a:rPr b="0" lang="tr" sz="1200" spc="-1" strike="noStrike">
                <a:solidFill>
                  <a:srgbClr val="ffffff"/>
                </a:solidFill>
                <a:latin typeface="Times New Roman"/>
                <a:ea typeface="Times New Roman"/>
              </a:rPr>
              <a:t>plot(hamsinyal); title('Ham Sinyal');</a:t>
            </a:r>
            <a:endParaRPr b="0" lang="tr-TR" sz="1200" spc="-1" strike="noStrike">
              <a:latin typeface="Arial"/>
            </a:endParaRPr>
          </a:p>
          <a:p>
            <a:pPr>
              <a:lnSpc>
                <a:spcPct val="100000"/>
              </a:lnSpc>
              <a:tabLst>
                <a:tab algn="l" pos="0"/>
              </a:tabLst>
            </a:pPr>
            <a:endParaRPr b="0" lang="tr-TR" sz="1200" spc="-1" strike="noStrike">
              <a:latin typeface="Arial"/>
            </a:endParaRPr>
          </a:p>
        </p:txBody>
      </p:sp>
      <p:sp>
        <p:nvSpPr>
          <p:cNvPr id="84" name="Google Shape;73;p15"/>
          <p:cNvSpPr/>
          <p:nvPr/>
        </p:nvSpPr>
        <p:spPr>
          <a:xfrm>
            <a:off x="1535040" y="4025160"/>
            <a:ext cx="6496920" cy="36504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r>
              <a:rPr b="0" lang="tr" sz="1200" spc="-1" strike="noStrike">
                <a:solidFill>
                  <a:srgbClr val="ffffff"/>
                </a:solidFill>
                <a:latin typeface="Times New Roman"/>
                <a:ea typeface="Times New Roman"/>
              </a:rPr>
              <a:t>Image.jpg</a:t>
            </a:r>
            <a:endParaRPr b="0" lang="tr-TR"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Google Shape;78;p16"/>
          <p:cNvSpPr/>
          <p:nvPr/>
        </p:nvSpPr>
        <p:spPr>
          <a:xfrm>
            <a:off x="311760" y="444960"/>
            <a:ext cx="8518320" cy="57060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0" lang="tr" sz="1400" spc="-1" strike="noStrike">
                <a:solidFill>
                  <a:srgbClr val="ffffff"/>
                </a:solidFill>
                <a:latin typeface="Times New Roman"/>
                <a:ea typeface="Times New Roman"/>
              </a:rPr>
              <a:t>Uygulama Örnekleri ve Detaylı Konu Anlatım</a:t>
            </a:r>
            <a:endParaRPr b="0" lang="tr-TR" sz="1400" spc="-1" strike="noStrike">
              <a:latin typeface="Arial"/>
            </a:endParaRPr>
          </a:p>
          <a:p>
            <a:pPr>
              <a:lnSpc>
                <a:spcPct val="100000"/>
              </a:lnSpc>
              <a:tabLst>
                <a:tab algn="l" pos="0"/>
              </a:tabLst>
            </a:pPr>
            <a:endParaRPr b="0" lang="tr-TR" sz="1400" spc="-1" strike="noStrike">
              <a:latin typeface="Arial"/>
            </a:endParaRPr>
          </a:p>
        </p:txBody>
      </p:sp>
      <p:sp>
        <p:nvSpPr>
          <p:cNvPr id="86" name="Google Shape;80;p16"/>
          <p:cNvSpPr/>
          <p:nvPr/>
        </p:nvSpPr>
        <p:spPr>
          <a:xfrm>
            <a:off x="311760" y="941400"/>
            <a:ext cx="8518320" cy="264924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0" lang="tr" sz="1200" spc="-1" strike="noStrike">
                <a:solidFill>
                  <a:srgbClr val="ffffff"/>
                </a:solidFill>
                <a:latin typeface="Times New Roman"/>
                <a:ea typeface="Times New Roman"/>
              </a:rPr>
              <a:t>HEDEF: Alınan sinyali “DC” Sinyale çevirme işlemi ve ekrana yazdırma</a:t>
            </a:r>
            <a:endParaRPr b="0" lang="tr-TR" sz="1200" spc="-1" strike="noStrike">
              <a:latin typeface="Arial"/>
            </a:endParaRPr>
          </a:p>
          <a:p>
            <a:pPr>
              <a:lnSpc>
                <a:spcPct val="100000"/>
              </a:lnSpc>
              <a:tabLst>
                <a:tab algn="l" pos="0"/>
              </a:tabLst>
            </a:pPr>
            <a:endParaRPr b="0" lang="tr-TR" sz="1200" spc="-1" strike="noStrike">
              <a:latin typeface="Arial"/>
            </a:endParaRPr>
          </a:p>
          <a:p>
            <a:pPr>
              <a:lnSpc>
                <a:spcPct val="100000"/>
              </a:lnSpc>
              <a:tabLst>
                <a:tab algn="l" pos="0"/>
              </a:tabLst>
            </a:pPr>
            <a:r>
              <a:rPr b="0" lang="tr" sz="1200" spc="-1" strike="noStrike">
                <a:solidFill>
                  <a:srgbClr val="ffffff"/>
                </a:solidFill>
                <a:latin typeface="Times New Roman"/>
                <a:ea typeface="Times New Roman"/>
              </a:rPr>
              <a:t>dcsizsinyal=(hamsinyal-mean(hamsinyal));</a:t>
            </a:r>
            <a:endParaRPr b="0" lang="tr-TR" sz="1200" spc="-1" strike="noStrike">
              <a:latin typeface="Arial"/>
            </a:endParaRPr>
          </a:p>
          <a:p>
            <a:pPr>
              <a:lnSpc>
                <a:spcPct val="100000"/>
              </a:lnSpc>
              <a:tabLst>
                <a:tab algn="l" pos="0"/>
              </a:tabLst>
            </a:pPr>
            <a:endParaRPr b="0" lang="tr-TR" sz="1200" spc="-1" strike="noStrike">
              <a:latin typeface="Arial"/>
            </a:endParaRPr>
          </a:p>
          <a:p>
            <a:pPr>
              <a:lnSpc>
                <a:spcPct val="100000"/>
              </a:lnSpc>
              <a:tabLst>
                <a:tab algn="l" pos="0"/>
              </a:tabLst>
            </a:pPr>
            <a:r>
              <a:rPr b="0" lang="tr" sz="1200" spc="-1" strike="noStrike">
                <a:solidFill>
                  <a:srgbClr val="ffffff"/>
                </a:solidFill>
                <a:latin typeface="Times New Roman"/>
                <a:ea typeface="Times New Roman"/>
              </a:rPr>
              <a:t>plot(dcsizsinyal); title('DC Bilesenleri Atilan Sinyal');</a:t>
            </a:r>
            <a:endParaRPr b="0" lang="tr-TR" sz="1200" spc="-1" strike="noStrike">
              <a:latin typeface="Arial"/>
            </a:endParaRPr>
          </a:p>
          <a:p>
            <a:pPr>
              <a:lnSpc>
                <a:spcPct val="100000"/>
              </a:lnSpc>
              <a:tabLst>
                <a:tab algn="l" pos="0"/>
              </a:tabLst>
            </a:pPr>
            <a:r>
              <a:rPr b="0" lang="tr" sz="1200" spc="-1" strike="noStrike">
                <a:solidFill>
                  <a:srgbClr val="ffffff"/>
                </a:solidFill>
                <a:latin typeface="Times New Roman"/>
                <a:ea typeface="Times New Roman"/>
              </a:rPr>
              <a:t>                                                   </a:t>
            </a:r>
            <a:endParaRPr b="0" lang="tr-TR" sz="1200" spc="-1" strike="noStrike">
              <a:latin typeface="Arial"/>
            </a:endParaRPr>
          </a:p>
          <a:p>
            <a:pPr>
              <a:lnSpc>
                <a:spcPct val="100000"/>
              </a:lnSpc>
              <a:tabLst>
                <a:tab algn="l" pos="0"/>
              </a:tabLst>
            </a:pPr>
            <a:endParaRPr b="0" lang="tr-TR" sz="1200" spc="-1" strike="noStrike">
              <a:latin typeface="Arial"/>
            </a:endParaRPr>
          </a:p>
          <a:p>
            <a:pPr>
              <a:lnSpc>
                <a:spcPct val="100000"/>
              </a:lnSpc>
              <a:tabLst>
                <a:tab algn="l" pos="0"/>
              </a:tabLst>
            </a:pPr>
            <a:endParaRPr b="0" lang="tr-TR" sz="1200" spc="-1" strike="noStrike">
              <a:latin typeface="Arial"/>
            </a:endParaRPr>
          </a:p>
          <a:p>
            <a:pPr>
              <a:lnSpc>
                <a:spcPct val="100000"/>
              </a:lnSpc>
              <a:tabLst>
                <a:tab algn="l" pos="0"/>
              </a:tabLst>
            </a:pPr>
            <a:endParaRPr b="0" lang="tr-TR"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Google Shape;86;p17"/>
          <p:cNvSpPr/>
          <p:nvPr/>
        </p:nvSpPr>
        <p:spPr>
          <a:xfrm>
            <a:off x="311760" y="444960"/>
            <a:ext cx="8518320" cy="570600"/>
          </a:xfrm>
          <a:prstGeom prst="rect">
            <a:avLst/>
          </a:prstGeom>
          <a:noFill/>
          <a:ln w="0">
            <a:noFill/>
          </a:ln>
        </p:spPr>
        <p:style>
          <a:lnRef idx="0"/>
          <a:fillRef idx="0"/>
          <a:effectRef idx="0"/>
          <a:fontRef idx="minor"/>
        </p:style>
        <p:txBody>
          <a:bodyPr lIns="90000" rIns="90000" tIns="91440" bIns="91440">
            <a:normAutofit/>
          </a:bodyPr>
          <a:p>
            <a:pPr>
              <a:lnSpc>
                <a:spcPct val="100000"/>
              </a:lnSpc>
              <a:tabLst>
                <a:tab algn="l" pos="0"/>
              </a:tabLst>
            </a:pPr>
            <a:r>
              <a:rPr b="0" lang="tr" sz="1400" spc="-1" strike="noStrike">
                <a:solidFill>
                  <a:srgbClr val="ffffff"/>
                </a:solidFill>
                <a:latin typeface="Times New Roman"/>
                <a:ea typeface="Times New Roman"/>
              </a:rPr>
              <a:t>Uygulama Örnekleri ve Detaylı Konu Anlatım</a:t>
            </a:r>
            <a:endParaRPr b="0" lang="tr-TR" sz="1400" spc="-1" strike="noStrike">
              <a:latin typeface="Arial"/>
            </a:endParaRPr>
          </a:p>
        </p:txBody>
      </p:sp>
      <p:sp>
        <p:nvSpPr>
          <p:cNvPr id="88" name="Google Shape;87;p17"/>
          <p:cNvSpPr/>
          <p:nvPr/>
        </p:nvSpPr>
        <p:spPr>
          <a:xfrm>
            <a:off x="311760" y="930240"/>
            <a:ext cx="8471520" cy="408816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0" lang="tr" sz="1200" spc="-1" strike="noStrike">
                <a:solidFill>
                  <a:srgbClr val="ffffff"/>
                </a:solidFill>
                <a:latin typeface="Times New Roman"/>
                <a:ea typeface="Times New Roman"/>
              </a:rPr>
              <a:t>HEDEF: B ve A adında 2 adet değişken tanımlama B’değiskenimize birler matrisi oluşturuyoruz[1,10] bunun sebebi </a:t>
            </a:r>
            <a:endParaRPr b="0" lang="tr-TR" sz="1200" spc="-1" strike="noStrike">
              <a:latin typeface="Arial"/>
            </a:endParaRPr>
          </a:p>
          <a:p>
            <a:pPr>
              <a:lnSpc>
                <a:spcPct val="100000"/>
              </a:lnSpc>
              <a:tabLst>
                <a:tab algn="l" pos="0"/>
              </a:tabLst>
            </a:pPr>
            <a:r>
              <a:rPr b="0" lang="tr" sz="1200" spc="-1" strike="noStrike">
                <a:solidFill>
                  <a:srgbClr val="ffffff"/>
                </a:solidFill>
                <a:latin typeface="Times New Roman"/>
                <a:ea typeface="Times New Roman"/>
              </a:rPr>
              <a:t>10 Noktalı Hareketli Ortalama Filtre elde edebilmek. A=1;</a:t>
            </a:r>
            <a:endParaRPr b="0" lang="tr-TR" sz="1200" spc="-1" strike="noStrike">
              <a:latin typeface="Arial"/>
            </a:endParaRPr>
          </a:p>
          <a:p>
            <a:pPr>
              <a:lnSpc>
                <a:spcPct val="100000"/>
              </a:lnSpc>
              <a:tabLst>
                <a:tab algn="l" pos="0"/>
              </a:tabLst>
            </a:pPr>
            <a:endParaRPr b="0" lang="tr-TR" sz="1200" spc="-1" strike="noStrike">
              <a:latin typeface="Arial"/>
            </a:endParaRPr>
          </a:p>
          <a:p>
            <a:pPr>
              <a:lnSpc>
                <a:spcPct val="100000"/>
              </a:lnSpc>
              <a:tabLst>
                <a:tab algn="l" pos="0"/>
              </a:tabLst>
            </a:pPr>
            <a:r>
              <a:rPr b="0" lang="tr" sz="1200" spc="-1" strike="noStrike">
                <a:solidFill>
                  <a:srgbClr val="ffffff"/>
                </a:solidFill>
                <a:latin typeface="Times New Roman"/>
                <a:ea typeface="Times New Roman"/>
              </a:rPr>
              <a:t>B=(1/10)*ones(1,10);</a:t>
            </a:r>
            <a:endParaRPr b="0" lang="tr-TR" sz="1200" spc="-1" strike="noStrike">
              <a:latin typeface="Arial"/>
            </a:endParaRPr>
          </a:p>
          <a:p>
            <a:pPr>
              <a:lnSpc>
                <a:spcPct val="100000"/>
              </a:lnSpc>
              <a:tabLst>
                <a:tab algn="l" pos="0"/>
              </a:tabLst>
            </a:pPr>
            <a:r>
              <a:rPr b="0" lang="tr" sz="1200" spc="-1" strike="noStrike">
                <a:solidFill>
                  <a:srgbClr val="ffffff"/>
                </a:solidFill>
                <a:latin typeface="Times New Roman"/>
                <a:ea typeface="Times New Roman"/>
              </a:rPr>
              <a:t>A=1;</a:t>
            </a:r>
            <a:endParaRPr b="0" lang="tr-TR" sz="1200" spc="-1" strike="noStrike">
              <a:latin typeface="Arial"/>
            </a:endParaRPr>
          </a:p>
          <a:p>
            <a:pPr>
              <a:lnSpc>
                <a:spcPct val="100000"/>
              </a:lnSpc>
              <a:tabLst>
                <a:tab algn="l" pos="0"/>
              </a:tabLst>
            </a:pPr>
            <a:r>
              <a:rPr b="0" lang="tr" sz="1200" spc="-1" strike="noStrike">
                <a:solidFill>
                  <a:srgbClr val="ffffff"/>
                </a:solidFill>
                <a:latin typeface="Times New Roman"/>
                <a:ea typeface="Times New Roman"/>
              </a:rPr>
              <a:t>freqz(B,A); //  Dijital filtrenin frekans yanıtı</a:t>
            </a:r>
            <a:endParaRPr b="0" lang="tr-TR" sz="1200" spc="-1" strike="noStrike">
              <a:latin typeface="Arial"/>
            </a:endParaRPr>
          </a:p>
          <a:p>
            <a:pPr>
              <a:lnSpc>
                <a:spcPct val="100000"/>
              </a:lnSpc>
              <a:tabLst>
                <a:tab algn="l" pos="0"/>
              </a:tabLst>
            </a:pPr>
            <a:r>
              <a:rPr b="0" lang="tr" sz="1200" spc="-1" strike="noStrike">
                <a:solidFill>
                  <a:srgbClr val="ffffff"/>
                </a:solidFill>
                <a:latin typeface="Times New Roman"/>
                <a:ea typeface="Times New Roman"/>
              </a:rPr>
              <a:t>title('10 Point Moving Avarage Filtre');</a:t>
            </a:r>
            <a:endParaRPr b="0" lang="tr-TR" sz="1200" spc="-1" strike="noStrike">
              <a:latin typeface="Arial"/>
            </a:endParaRPr>
          </a:p>
          <a:p>
            <a:pPr>
              <a:lnSpc>
                <a:spcPct val="100000"/>
              </a:lnSpc>
              <a:tabLst>
                <a:tab algn="l" pos="0"/>
              </a:tabLst>
            </a:pPr>
            <a:r>
              <a:rPr b="0" lang="tr" sz="1200" spc="-1" strike="noStrike">
                <a:solidFill>
                  <a:srgbClr val="ffffff"/>
                </a:solidFill>
                <a:latin typeface="Times New Roman"/>
                <a:ea typeface="Times New Roman"/>
              </a:rPr>
              <a:t>avaragefiltrelisinyal=filter(B,A,dcsizsinyal);</a:t>
            </a:r>
            <a:endParaRPr b="0" lang="tr-TR" sz="1200" spc="-1" strike="noStrike">
              <a:latin typeface="Arial"/>
            </a:endParaRPr>
          </a:p>
          <a:p>
            <a:pPr>
              <a:lnSpc>
                <a:spcPct val="100000"/>
              </a:lnSpc>
              <a:tabLst>
                <a:tab algn="l" pos="0"/>
              </a:tabLst>
            </a:pPr>
            <a:r>
              <a:rPr b="0" lang="tr" sz="1200" spc="-1" strike="noStrike">
                <a:solidFill>
                  <a:srgbClr val="ffffff"/>
                </a:solidFill>
                <a:latin typeface="Times New Roman"/>
                <a:ea typeface="Times New Roman"/>
              </a:rPr>
              <a:t>plot(avaragefiltrelisinyal) </a:t>
            </a:r>
            <a:endParaRPr b="0" lang="tr-TR" sz="1200" spc="-1" strike="noStrike">
              <a:latin typeface="Arial"/>
            </a:endParaRPr>
          </a:p>
          <a:p>
            <a:pPr>
              <a:lnSpc>
                <a:spcPct val="100000"/>
              </a:lnSpc>
              <a:tabLst>
                <a:tab algn="l" pos="0"/>
              </a:tabLst>
            </a:pPr>
            <a:endParaRPr b="0" lang="tr-TR" sz="1200" spc="-1" strike="noStrike">
              <a:latin typeface="Arial"/>
            </a:endParaRPr>
          </a:p>
          <a:p>
            <a:pPr>
              <a:lnSpc>
                <a:spcPct val="100000"/>
              </a:lnSpc>
              <a:spcBef>
                <a:spcPts val="1199"/>
              </a:spcBef>
              <a:tabLst>
                <a:tab algn="l" pos="0"/>
              </a:tabLst>
            </a:pPr>
            <a:endParaRPr b="0" lang="tr-TR" sz="1200" spc="-1" strike="noStrike">
              <a:latin typeface="Arial"/>
            </a:endParaRPr>
          </a:p>
          <a:p>
            <a:pPr>
              <a:lnSpc>
                <a:spcPct val="115000"/>
              </a:lnSpc>
              <a:spcBef>
                <a:spcPts val="1199"/>
              </a:spcBef>
              <a:spcAft>
                <a:spcPts val="1199"/>
              </a:spcAft>
              <a:tabLst>
                <a:tab algn="l" pos="0"/>
              </a:tabLst>
            </a:pPr>
            <a:endParaRPr b="0" lang="tr-TR"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Google Shape;93;p18"/>
          <p:cNvSpPr/>
          <p:nvPr/>
        </p:nvSpPr>
        <p:spPr>
          <a:xfrm>
            <a:off x="311760" y="444960"/>
            <a:ext cx="8518320" cy="57060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0" lang="tr" sz="1400" spc="-1" strike="noStrike">
                <a:solidFill>
                  <a:srgbClr val="ffffff"/>
                </a:solidFill>
                <a:latin typeface="Times New Roman"/>
                <a:ea typeface="Times New Roman"/>
              </a:rPr>
              <a:t>Uygulama Örnekleri ve Detaylı Konu Anlatım</a:t>
            </a:r>
            <a:endParaRPr b="0" lang="tr-TR" sz="1400" spc="-1" strike="noStrike">
              <a:latin typeface="Arial"/>
            </a:endParaRPr>
          </a:p>
          <a:p>
            <a:pPr>
              <a:lnSpc>
                <a:spcPct val="100000"/>
              </a:lnSpc>
              <a:tabLst>
                <a:tab algn="l" pos="0"/>
              </a:tabLst>
            </a:pPr>
            <a:endParaRPr b="0" lang="tr-TR" sz="1400" spc="-1" strike="noStrike">
              <a:latin typeface="Arial"/>
            </a:endParaRPr>
          </a:p>
        </p:txBody>
      </p:sp>
      <p:sp>
        <p:nvSpPr>
          <p:cNvPr id="90" name="Google Shape;94;p18"/>
          <p:cNvSpPr/>
          <p:nvPr/>
        </p:nvSpPr>
        <p:spPr>
          <a:xfrm>
            <a:off x="311760" y="1017720"/>
            <a:ext cx="8518320" cy="3899520"/>
          </a:xfrm>
          <a:prstGeom prst="rect">
            <a:avLst/>
          </a:prstGeom>
          <a:noFill/>
          <a:ln w="0">
            <a:noFill/>
          </a:ln>
        </p:spPr>
        <p:style>
          <a:lnRef idx="0"/>
          <a:fillRef idx="0"/>
          <a:effectRef idx="0"/>
          <a:fontRef idx="minor"/>
        </p:style>
        <p:txBody>
          <a:bodyPr lIns="90000" rIns="90000" tIns="91440" bIns="91440">
            <a:noAutofit/>
          </a:bodyPr>
          <a:p>
            <a:pPr>
              <a:lnSpc>
                <a:spcPct val="50000"/>
              </a:lnSpc>
              <a:tabLst>
                <a:tab algn="l" pos="0"/>
              </a:tabLst>
            </a:pPr>
            <a:r>
              <a:rPr b="0" lang="tr" sz="1200" spc="-1" strike="noStrike">
                <a:solidFill>
                  <a:srgbClr val="ffffff"/>
                </a:solidFill>
                <a:latin typeface="Times New Roman"/>
                <a:ea typeface="Times New Roman"/>
              </a:rPr>
              <a:t>HEDEF:Filtreden Gecmis Sinyal bulabilmek için;</a:t>
            </a:r>
            <a:endParaRPr b="0" lang="tr-TR" sz="1200" spc="-1" strike="noStrike">
              <a:latin typeface="Arial"/>
            </a:endParaRPr>
          </a:p>
          <a:p>
            <a:pPr>
              <a:lnSpc>
                <a:spcPct val="50000"/>
              </a:lnSpc>
              <a:spcBef>
                <a:spcPts val="1199"/>
              </a:spcBef>
              <a:tabLst>
                <a:tab algn="l" pos="0"/>
              </a:tabLst>
            </a:pPr>
            <a:endParaRPr b="0" lang="tr-TR" sz="1200" spc="-1" strike="noStrike">
              <a:latin typeface="Arial"/>
            </a:endParaRPr>
          </a:p>
          <a:p>
            <a:pPr>
              <a:lnSpc>
                <a:spcPct val="50000"/>
              </a:lnSpc>
              <a:spcBef>
                <a:spcPts val="1199"/>
              </a:spcBef>
              <a:tabLst>
                <a:tab algn="l" pos="0"/>
              </a:tabLst>
            </a:pPr>
            <a:r>
              <a:rPr b="0" lang="tr" sz="1200" spc="-1" strike="noStrike">
                <a:solidFill>
                  <a:srgbClr val="ffffff"/>
                </a:solidFill>
                <a:latin typeface="Times New Roman"/>
                <a:ea typeface="Times New Roman"/>
              </a:rPr>
              <a:t>B=conv([1 1],[0.6310 -0.2149 0.1512 -0.1288 0.1227 -0.1288 0.1512 -0.2149 0.6310]);</a:t>
            </a:r>
            <a:endParaRPr b="0" lang="tr-TR" sz="1200" spc="-1" strike="noStrike">
              <a:latin typeface="Arial"/>
            </a:endParaRPr>
          </a:p>
          <a:p>
            <a:pPr>
              <a:lnSpc>
                <a:spcPct val="50000"/>
              </a:lnSpc>
              <a:spcBef>
                <a:spcPts val="1199"/>
              </a:spcBef>
              <a:tabLst>
                <a:tab algn="l" pos="0"/>
              </a:tabLst>
            </a:pPr>
            <a:r>
              <a:rPr b="0" lang="tr" sz="1200" spc="-1" strike="noStrike">
                <a:solidFill>
                  <a:srgbClr val="ffffff"/>
                </a:solidFill>
                <a:latin typeface="Times New Roman"/>
                <a:ea typeface="Times New Roman"/>
              </a:rPr>
              <a:t>A=1;</a:t>
            </a:r>
            <a:endParaRPr b="0" lang="tr-TR" sz="1200" spc="-1" strike="noStrike">
              <a:latin typeface="Arial"/>
            </a:endParaRPr>
          </a:p>
          <a:p>
            <a:pPr>
              <a:lnSpc>
                <a:spcPct val="50000"/>
              </a:lnSpc>
              <a:spcBef>
                <a:spcPts val="1199"/>
              </a:spcBef>
              <a:tabLst>
                <a:tab algn="l" pos="0"/>
              </a:tabLst>
            </a:pPr>
            <a:r>
              <a:rPr b="0" lang="tr" sz="1200" spc="-1" strike="noStrike">
                <a:solidFill>
                  <a:srgbClr val="ffffff"/>
                </a:solidFill>
                <a:latin typeface="Times New Roman"/>
                <a:ea typeface="Times New Roman"/>
              </a:rPr>
              <a:t>freqz(B,A);</a:t>
            </a:r>
            <a:endParaRPr b="0" lang="tr-TR" sz="1200" spc="-1" strike="noStrike">
              <a:latin typeface="Arial"/>
            </a:endParaRPr>
          </a:p>
          <a:p>
            <a:pPr>
              <a:lnSpc>
                <a:spcPct val="6000"/>
              </a:lnSpc>
              <a:spcBef>
                <a:spcPts val="1199"/>
              </a:spcBef>
              <a:tabLst>
                <a:tab algn="l" pos="0"/>
              </a:tabLst>
            </a:pPr>
            <a:endParaRPr b="0" lang="tr-TR" sz="1200" spc="-1" strike="noStrike">
              <a:latin typeface="Arial"/>
            </a:endParaRPr>
          </a:p>
          <a:p>
            <a:pPr>
              <a:lnSpc>
                <a:spcPct val="115000"/>
              </a:lnSpc>
              <a:spcBef>
                <a:spcPts val="1199"/>
              </a:spcBef>
              <a:spcAft>
                <a:spcPts val="1199"/>
              </a:spcAft>
              <a:tabLst>
                <a:tab algn="l" pos="0"/>
              </a:tabLst>
            </a:pPr>
            <a:endParaRPr b="0" lang="tr-TR"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Google Shape;100;p19"/>
          <p:cNvSpPr/>
          <p:nvPr/>
        </p:nvSpPr>
        <p:spPr>
          <a:xfrm>
            <a:off x="311760" y="444960"/>
            <a:ext cx="8518320" cy="57060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0" lang="tr" sz="1400" spc="-1" strike="noStrike">
                <a:solidFill>
                  <a:srgbClr val="ffffff"/>
                </a:solidFill>
                <a:latin typeface="Times New Roman"/>
                <a:ea typeface="Times New Roman"/>
              </a:rPr>
              <a:t>Uygulama Örnekleri ve Detaylı Konu Anlatım</a:t>
            </a:r>
            <a:endParaRPr b="0" lang="tr-TR" sz="1400" spc="-1" strike="noStrike">
              <a:latin typeface="Arial"/>
            </a:endParaRPr>
          </a:p>
          <a:p>
            <a:pPr>
              <a:lnSpc>
                <a:spcPct val="100000"/>
              </a:lnSpc>
              <a:tabLst>
                <a:tab algn="l" pos="0"/>
              </a:tabLst>
            </a:pPr>
            <a:endParaRPr b="0" lang="tr-TR" sz="1400" spc="-1" strike="noStrike">
              <a:latin typeface="Arial"/>
            </a:endParaRPr>
          </a:p>
        </p:txBody>
      </p:sp>
      <p:sp>
        <p:nvSpPr>
          <p:cNvPr id="92" name="Google Shape;101;p19"/>
          <p:cNvSpPr/>
          <p:nvPr/>
        </p:nvSpPr>
        <p:spPr>
          <a:xfrm>
            <a:off x="311760" y="1017720"/>
            <a:ext cx="8518320" cy="3989160"/>
          </a:xfrm>
          <a:prstGeom prst="rect">
            <a:avLst/>
          </a:prstGeom>
          <a:noFill/>
          <a:ln w="0">
            <a:noFill/>
          </a:ln>
        </p:spPr>
        <p:style>
          <a:lnRef idx="0"/>
          <a:fillRef idx="0"/>
          <a:effectRef idx="0"/>
          <a:fontRef idx="minor"/>
        </p:style>
        <p:txBody>
          <a:bodyPr lIns="90000" rIns="90000" tIns="91440" bIns="91440">
            <a:normAutofit/>
          </a:bodyPr>
          <a:p>
            <a:pPr>
              <a:lnSpc>
                <a:spcPct val="115000"/>
              </a:lnSpc>
              <a:tabLst>
                <a:tab algn="l" pos="0"/>
              </a:tabLst>
            </a:pPr>
            <a:r>
              <a:rPr b="0" lang="tr" sz="1200" spc="-1" strike="noStrike">
                <a:solidFill>
                  <a:srgbClr val="ffffff"/>
                </a:solidFill>
                <a:latin typeface="Times New Roman"/>
                <a:ea typeface="Times New Roman"/>
              </a:rPr>
              <a:t>HEDEF:Comb Filter Uygulamak için bu komutları kullanıyoruz sebebi ayni iki sinyal'den birinin phase shift edilip toplanmasi seklinde uygulanan filtre. sinyallerin aralarindaki phase farki'nin hz karsili ve tam sayi katlari olan frekanslar tam kuvvetlenirken, yarisi ve yarisinin tam sayi katlari olan frekanslar cancel out olurlar. frekans spectrumundaki bu inisli cikisli yapisindan dolayi comb denmistir.</a:t>
            </a:r>
            <a:endParaRPr b="0" lang="tr-TR" sz="1200" spc="-1" strike="noStrike">
              <a:latin typeface="Arial"/>
            </a:endParaRPr>
          </a:p>
          <a:p>
            <a:pPr>
              <a:lnSpc>
                <a:spcPct val="115000"/>
              </a:lnSpc>
              <a:tabLst>
                <a:tab algn="l" pos="0"/>
              </a:tabLst>
            </a:pPr>
            <a:r>
              <a:rPr b="0" lang="tr" sz="1400" spc="-1" strike="noStrike">
                <a:solidFill>
                  <a:srgbClr val="ffffff"/>
                </a:solidFill>
                <a:latin typeface="Times New Roman"/>
                <a:ea typeface="Times New Roman"/>
              </a:rPr>
              <a:t>	</a:t>
            </a:r>
            <a:endParaRPr b="0" lang="tr-TR" sz="1400" spc="-1" strike="noStrike">
              <a:latin typeface="Arial"/>
            </a:endParaRPr>
          </a:p>
          <a:p>
            <a:pPr>
              <a:lnSpc>
                <a:spcPct val="50000"/>
              </a:lnSpc>
              <a:spcBef>
                <a:spcPts val="1199"/>
              </a:spcBef>
              <a:tabLst>
                <a:tab algn="l" pos="0"/>
              </a:tabLst>
            </a:pPr>
            <a:r>
              <a:rPr b="0" lang="tr" sz="1200" spc="-1" strike="noStrike">
                <a:solidFill>
                  <a:srgbClr val="ffffff"/>
                </a:solidFill>
                <a:latin typeface="Times New Roman"/>
                <a:ea typeface="Times New Roman"/>
              </a:rPr>
              <a:t>title('Comb Filter');</a:t>
            </a:r>
            <a:endParaRPr b="0" lang="tr-TR" sz="1200" spc="-1" strike="noStrike">
              <a:latin typeface="Arial"/>
            </a:endParaRPr>
          </a:p>
          <a:p>
            <a:pPr>
              <a:lnSpc>
                <a:spcPct val="50000"/>
              </a:lnSpc>
              <a:spcBef>
                <a:spcPts val="1199"/>
              </a:spcBef>
              <a:tabLst>
                <a:tab algn="l" pos="0"/>
              </a:tabLst>
            </a:pPr>
            <a:r>
              <a:rPr b="0" lang="tr" sz="1200" spc="-1" strike="noStrike">
                <a:solidFill>
                  <a:srgbClr val="ffffff"/>
                </a:solidFill>
                <a:latin typeface="Times New Roman"/>
                <a:ea typeface="Times New Roman"/>
              </a:rPr>
              <a:t>comb=filter(B,A,avaragefiltrelisinyal);</a:t>
            </a:r>
            <a:endParaRPr b="0" lang="tr-TR" sz="1200" spc="-1" strike="noStrike">
              <a:latin typeface="Arial"/>
            </a:endParaRPr>
          </a:p>
          <a:p>
            <a:pPr>
              <a:lnSpc>
                <a:spcPct val="50000"/>
              </a:lnSpc>
              <a:spcBef>
                <a:spcPts val="1199"/>
              </a:spcBef>
              <a:tabLst>
                <a:tab algn="l" pos="0"/>
              </a:tabLst>
            </a:pPr>
            <a:r>
              <a:rPr b="0" lang="tr" sz="1200" spc="-1" strike="noStrike">
                <a:solidFill>
                  <a:srgbClr val="ffffff"/>
                </a:solidFill>
                <a:latin typeface="Times New Roman"/>
                <a:ea typeface="Times New Roman"/>
              </a:rPr>
              <a:t>plot(comb) </a:t>
            </a:r>
            <a:endParaRPr b="0" lang="tr-TR" sz="1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Google Shape;108;p20"/>
          <p:cNvSpPr/>
          <p:nvPr/>
        </p:nvSpPr>
        <p:spPr>
          <a:xfrm>
            <a:off x="311760" y="444960"/>
            <a:ext cx="8518320" cy="570600"/>
          </a:xfrm>
          <a:prstGeom prst="rect">
            <a:avLst/>
          </a:prstGeom>
          <a:noFill/>
          <a:ln w="0">
            <a:noFill/>
          </a:ln>
        </p:spPr>
        <p:style>
          <a:lnRef idx="0"/>
          <a:fillRef idx="0"/>
          <a:effectRef idx="0"/>
          <a:fontRef idx="minor"/>
        </p:style>
        <p:txBody>
          <a:bodyPr lIns="90000" rIns="90000" tIns="91440" bIns="91440">
            <a:normAutofit/>
          </a:bodyPr>
          <a:p>
            <a:pPr>
              <a:lnSpc>
                <a:spcPct val="100000"/>
              </a:lnSpc>
              <a:tabLst>
                <a:tab algn="l" pos="0"/>
              </a:tabLst>
            </a:pPr>
            <a:r>
              <a:rPr b="0" lang="tr" sz="1400" spc="-1" strike="noStrike">
                <a:solidFill>
                  <a:srgbClr val="ffffff"/>
                </a:solidFill>
                <a:latin typeface="Times New Roman"/>
                <a:ea typeface="Times New Roman"/>
              </a:rPr>
              <a:t>Uygulama Örnekleri ve Detaylı Konu Anlatım</a:t>
            </a:r>
            <a:endParaRPr b="0" lang="tr-TR" sz="1400" spc="-1" strike="noStrike">
              <a:latin typeface="Arial"/>
            </a:endParaRPr>
          </a:p>
          <a:p>
            <a:pPr>
              <a:lnSpc>
                <a:spcPct val="100000"/>
              </a:lnSpc>
              <a:tabLst>
                <a:tab algn="l" pos="0"/>
              </a:tabLst>
            </a:pPr>
            <a:endParaRPr b="0" lang="tr-TR" sz="1400" spc="-1" strike="noStrike">
              <a:latin typeface="Arial"/>
            </a:endParaRPr>
          </a:p>
          <a:p>
            <a:pPr>
              <a:lnSpc>
                <a:spcPct val="100000"/>
              </a:lnSpc>
              <a:tabLst>
                <a:tab algn="l" pos="0"/>
              </a:tabLst>
            </a:pPr>
            <a:endParaRPr b="0" lang="tr-TR" sz="1400" spc="-1" strike="noStrike">
              <a:latin typeface="Arial"/>
            </a:endParaRPr>
          </a:p>
        </p:txBody>
      </p:sp>
      <p:sp>
        <p:nvSpPr>
          <p:cNvPr id="94" name="Google Shape;109;p20"/>
          <p:cNvSpPr/>
          <p:nvPr/>
        </p:nvSpPr>
        <p:spPr>
          <a:xfrm>
            <a:off x="311760" y="1017720"/>
            <a:ext cx="8518320" cy="4056120"/>
          </a:xfrm>
          <a:prstGeom prst="rect">
            <a:avLst/>
          </a:prstGeom>
          <a:noFill/>
          <a:ln w="0">
            <a:noFill/>
          </a:ln>
        </p:spPr>
        <p:style>
          <a:lnRef idx="0"/>
          <a:fillRef idx="0"/>
          <a:effectRef idx="0"/>
          <a:fontRef idx="minor"/>
        </p:style>
        <p:txBody>
          <a:bodyPr lIns="90000" rIns="90000" tIns="91440" bIns="91440">
            <a:normAutofit/>
          </a:bodyPr>
          <a:p>
            <a:pPr>
              <a:lnSpc>
                <a:spcPct val="115000"/>
              </a:lnSpc>
              <a:tabLst>
                <a:tab algn="l" pos="0"/>
              </a:tabLst>
            </a:pPr>
            <a:r>
              <a:rPr b="0" lang="tr" sz="1200" spc="-1" strike="noStrike">
                <a:solidFill>
                  <a:srgbClr val="ffffff"/>
                </a:solidFill>
                <a:latin typeface="Times New Roman"/>
                <a:ea typeface="Times New Roman"/>
              </a:rPr>
              <a:t>HEDEF:60Hz ve Harmoniklerini Bastiran Filtreden Gecmis Sinyal bulabilmek için;</a:t>
            </a:r>
            <a:endParaRPr b="0" lang="tr-TR" sz="1200" spc="-1" strike="noStrike">
              <a:latin typeface="Arial"/>
            </a:endParaRPr>
          </a:p>
          <a:p>
            <a:pPr>
              <a:lnSpc>
                <a:spcPct val="115000"/>
              </a:lnSpc>
              <a:spcBef>
                <a:spcPts val="1199"/>
              </a:spcBef>
              <a:tabLst>
                <a:tab algn="l" pos="0"/>
              </a:tabLst>
            </a:pPr>
            <a:endParaRPr b="0" lang="tr-TR" sz="1200" spc="-1" strike="noStrike">
              <a:latin typeface="Arial"/>
            </a:endParaRPr>
          </a:p>
          <a:p>
            <a:pPr>
              <a:lnSpc>
                <a:spcPct val="100000"/>
              </a:lnSpc>
              <a:spcBef>
                <a:spcPts val="1199"/>
              </a:spcBef>
              <a:tabLst>
                <a:tab algn="l" pos="0"/>
              </a:tabLst>
            </a:pPr>
            <a:r>
              <a:rPr b="0" lang="tr" sz="1200" spc="-1" strike="noStrike">
                <a:solidFill>
                  <a:srgbClr val="ffffff"/>
                </a:solidFill>
                <a:latin typeface="Times New Roman"/>
                <a:ea typeface="Times New Roman"/>
              </a:rPr>
              <a:t>title('(60Hz ve Harmoniklerini Bastiran) Filtreden Gecmis Sinyal');</a:t>
            </a:r>
            <a:endParaRPr b="0" lang="tr-TR" sz="1200" spc="-1" strike="noStrike">
              <a:latin typeface="Arial"/>
            </a:endParaRPr>
          </a:p>
          <a:p>
            <a:pPr>
              <a:lnSpc>
                <a:spcPct val="100000"/>
              </a:lnSpc>
              <a:spcBef>
                <a:spcPts val="1199"/>
              </a:spcBef>
              <a:tabLst>
                <a:tab algn="l" pos="0"/>
              </a:tabLst>
            </a:pPr>
            <a:r>
              <a:rPr b="0" lang="tr" sz="1200" spc="-1" strike="noStrike">
                <a:solidFill>
                  <a:srgbClr val="ffffff"/>
                </a:solidFill>
                <a:latin typeface="Times New Roman"/>
                <a:ea typeface="Times New Roman"/>
              </a:rPr>
              <a:t>t=find(comb(1:length(comb),1)&gt;500);</a:t>
            </a:r>
            <a:endParaRPr b="0" lang="tr-TR" sz="1200" spc="-1" strike="noStrike">
              <a:latin typeface="Arial"/>
            </a:endParaRPr>
          </a:p>
          <a:p>
            <a:pPr>
              <a:lnSpc>
                <a:spcPct val="100000"/>
              </a:lnSpc>
              <a:spcBef>
                <a:spcPts val="1199"/>
              </a:spcBef>
              <a:tabLst>
                <a:tab algn="l" pos="0"/>
              </a:tabLst>
            </a:pPr>
            <a:r>
              <a:rPr b="0" lang="tr" sz="1200" spc="-1" strike="noStrike">
                <a:solidFill>
                  <a:srgbClr val="ffffff"/>
                </a:solidFill>
                <a:latin typeface="Times New Roman"/>
                <a:ea typeface="Times New Roman"/>
              </a:rPr>
              <a:t>degerler=comb(t);</a:t>
            </a:r>
            <a:endParaRPr b="0" lang="tr-TR" sz="1200" spc="-1" strike="noStrike">
              <a:latin typeface="Arial"/>
            </a:endParaRPr>
          </a:p>
          <a:p>
            <a:pPr>
              <a:lnSpc>
                <a:spcPct val="100000"/>
              </a:lnSpc>
              <a:spcBef>
                <a:spcPts val="1199"/>
              </a:spcBef>
              <a:tabLst>
                <a:tab algn="l" pos="0"/>
              </a:tabLst>
            </a:pPr>
            <a:r>
              <a:rPr b="0" lang="tr" sz="1200" spc="-1" strike="noStrike">
                <a:solidFill>
                  <a:srgbClr val="ffffff"/>
                </a:solidFill>
                <a:latin typeface="Times New Roman"/>
                <a:ea typeface="Times New Roman"/>
              </a:rPr>
              <a:t>plot(degerler)</a:t>
            </a:r>
            <a:endParaRPr b="0" lang="tr-TR" sz="1200" spc="-1" strike="noStrike">
              <a:latin typeface="Arial"/>
            </a:endParaRPr>
          </a:p>
          <a:p>
            <a:pPr>
              <a:lnSpc>
                <a:spcPct val="50000"/>
              </a:lnSpc>
              <a:spcBef>
                <a:spcPts val="1199"/>
              </a:spcBef>
              <a:tabLst>
                <a:tab algn="l" pos="0"/>
              </a:tabLst>
            </a:pPr>
            <a:endParaRPr b="0" lang="tr-TR" sz="1200" spc="-1" strike="noStrike">
              <a:latin typeface="Arial"/>
            </a:endParaRPr>
          </a:p>
          <a:p>
            <a:pPr>
              <a:lnSpc>
                <a:spcPct val="115000"/>
              </a:lnSpc>
              <a:spcBef>
                <a:spcPts val="1199"/>
              </a:spcBef>
              <a:spcAft>
                <a:spcPts val="1199"/>
              </a:spcAft>
              <a:tabLst>
                <a:tab algn="l" pos="0"/>
              </a:tabLst>
            </a:pPr>
            <a:endParaRPr b="0" lang="tr-TR"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Google Shape;115;p21"/>
          <p:cNvSpPr/>
          <p:nvPr/>
        </p:nvSpPr>
        <p:spPr>
          <a:xfrm>
            <a:off x="311760" y="444960"/>
            <a:ext cx="8518320" cy="57060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0" lang="tr" sz="1400" spc="-1" strike="noStrike">
                <a:solidFill>
                  <a:srgbClr val="ffffff"/>
                </a:solidFill>
                <a:latin typeface="Times New Roman"/>
                <a:ea typeface="Times New Roman"/>
              </a:rPr>
              <a:t>Uygulama Örnekleri ve Detaylı Konu Anlatım</a:t>
            </a:r>
            <a:endParaRPr b="0" lang="tr-TR" sz="1400" spc="-1" strike="noStrike">
              <a:latin typeface="Arial"/>
            </a:endParaRPr>
          </a:p>
          <a:p>
            <a:pPr>
              <a:lnSpc>
                <a:spcPct val="100000"/>
              </a:lnSpc>
              <a:tabLst>
                <a:tab algn="l" pos="0"/>
              </a:tabLst>
            </a:pPr>
            <a:endParaRPr b="0" lang="tr-TR" sz="1400" spc="-1" strike="noStrike">
              <a:latin typeface="Arial"/>
            </a:endParaRPr>
          </a:p>
        </p:txBody>
      </p:sp>
      <p:sp>
        <p:nvSpPr>
          <p:cNvPr id="96" name="Google Shape;117;p21"/>
          <p:cNvSpPr/>
          <p:nvPr/>
        </p:nvSpPr>
        <p:spPr>
          <a:xfrm>
            <a:off x="311760" y="952560"/>
            <a:ext cx="6566400" cy="392400"/>
          </a:xfrm>
          <a:prstGeom prst="rect">
            <a:avLst/>
          </a:prstGeom>
          <a:noFill/>
          <a:ln w="0">
            <a:noFill/>
          </a:ln>
        </p:spPr>
        <p:style>
          <a:lnRef idx="0"/>
          <a:fillRef idx="0"/>
          <a:effectRef idx="0"/>
          <a:fontRef idx="minor"/>
        </p:style>
        <p:txBody>
          <a:bodyPr lIns="90000" rIns="90000" tIns="91440" bIns="91440">
            <a:spAutoFit/>
          </a:bodyPr>
          <a:p>
            <a:pPr>
              <a:lnSpc>
                <a:spcPct val="115000"/>
              </a:lnSpc>
              <a:spcAft>
                <a:spcPts val="1199"/>
              </a:spcAft>
              <a:tabLst>
                <a:tab algn="l" pos="0"/>
              </a:tabLst>
            </a:pPr>
            <a:r>
              <a:rPr b="0" lang="tr" sz="1200" spc="-1" strike="noStrike">
                <a:solidFill>
                  <a:srgbClr val="ffffff"/>
                </a:solidFill>
                <a:latin typeface="Times New Roman"/>
                <a:ea typeface="Times New Roman"/>
              </a:rPr>
              <a:t>HEDEF:Bulduğumuz canny’leri pixel sayımı yapılması.</a:t>
            </a:r>
            <a:r>
              <a:rPr b="0" lang="tr" sz="1200" spc="-1" strike="noStrike">
                <a:solidFill>
                  <a:srgbClr val="000000"/>
                </a:solidFill>
                <a:latin typeface="Times New Roman"/>
                <a:ea typeface="Arial"/>
              </a:rPr>
              <a:t>	</a:t>
            </a:r>
            <a:r>
              <a:rPr b="0" lang="tr" sz="1200" spc="-1" strike="noStrike">
                <a:solidFill>
                  <a:srgbClr val="000000"/>
                </a:solidFill>
                <a:latin typeface="Times New Roman"/>
                <a:ea typeface="Arial"/>
              </a:rPr>
              <a:t>	</a:t>
            </a:r>
            <a:r>
              <a:rPr b="0" lang="tr" sz="1200" spc="-1" strike="noStrike">
                <a:solidFill>
                  <a:srgbClr val="000000"/>
                </a:solidFill>
                <a:latin typeface="Times New Roman"/>
                <a:ea typeface="Arial"/>
              </a:rPr>
              <a:t>	</a:t>
            </a:r>
            <a:endParaRPr b="0" lang="tr-TR" sz="1200" spc="-1" strike="noStrike">
              <a:latin typeface="Arial"/>
            </a:endParaRPr>
          </a:p>
        </p:txBody>
      </p:sp>
      <p:sp>
        <p:nvSpPr>
          <p:cNvPr id="97" name=""/>
          <p:cNvSpPr/>
          <p:nvPr/>
        </p:nvSpPr>
        <p:spPr>
          <a:xfrm>
            <a:off x="360000" y="1509840"/>
            <a:ext cx="8458920" cy="29890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tr-TR" sz="1200" spc="-1" strike="noStrike">
                <a:solidFill>
                  <a:srgbClr val="ffffff"/>
                </a:solidFill>
                <a:latin typeface="Times New Roman"/>
                <a:ea typeface="DejaVu Sans"/>
              </a:rPr>
              <a:t>title('QRS sinyalinin Peak Değerleri')</a:t>
            </a:r>
            <a:endParaRPr b="0" lang="tr-TR" sz="1200" spc="-1" strike="noStrike">
              <a:latin typeface="Arial"/>
            </a:endParaRPr>
          </a:p>
          <a:p>
            <a:pPr>
              <a:lnSpc>
                <a:spcPct val="100000"/>
              </a:lnSpc>
            </a:pPr>
            <a:endParaRPr b="0" lang="tr-TR" sz="1200" spc="-1" strike="noStrike">
              <a:latin typeface="Arial"/>
            </a:endParaRPr>
          </a:p>
          <a:p>
            <a:pPr>
              <a:lnSpc>
                <a:spcPct val="100000"/>
              </a:lnSpc>
            </a:pPr>
            <a:r>
              <a:rPr b="0" lang="tr-TR" sz="1200" spc="-1" strike="noStrike">
                <a:solidFill>
                  <a:srgbClr val="ffffff"/>
                </a:solidFill>
                <a:latin typeface="Times New Roman"/>
                <a:ea typeface="DejaVu Sans"/>
              </a:rPr>
              <a:t>[pks,locs] = findpeaks(comb);</a:t>
            </a:r>
            <a:endParaRPr b="0" lang="tr-TR" sz="1200" spc="-1" strike="noStrike">
              <a:latin typeface="Arial"/>
            </a:endParaRPr>
          </a:p>
          <a:p>
            <a:pPr>
              <a:lnSpc>
                <a:spcPct val="100000"/>
              </a:lnSpc>
            </a:pPr>
            <a:endParaRPr b="0" lang="tr-TR" sz="1200" spc="-1" strike="noStrike">
              <a:latin typeface="Arial"/>
            </a:endParaRPr>
          </a:p>
          <a:p>
            <a:pPr>
              <a:lnSpc>
                <a:spcPct val="100000"/>
              </a:lnSpc>
            </a:pPr>
            <a:r>
              <a:rPr b="0" lang="tr-TR" sz="1200" spc="-1" strike="noStrike">
                <a:solidFill>
                  <a:srgbClr val="ffffff"/>
                </a:solidFill>
                <a:latin typeface="Times New Roman"/>
                <a:ea typeface="DejaVu Sans"/>
              </a:rPr>
              <a:t>plot(degerler);</a:t>
            </a:r>
            <a:endParaRPr b="0" lang="tr-TR" sz="1200" spc="-1" strike="noStrike">
              <a:latin typeface="Arial"/>
            </a:endParaRPr>
          </a:p>
          <a:p>
            <a:pPr>
              <a:lnSpc>
                <a:spcPct val="100000"/>
              </a:lnSpc>
            </a:pPr>
            <a:endParaRPr b="0" lang="tr-TR" sz="1200" spc="-1" strike="noStrike">
              <a:latin typeface="Arial"/>
            </a:endParaRPr>
          </a:p>
          <a:p>
            <a:pPr>
              <a:lnSpc>
                <a:spcPct val="100000"/>
              </a:lnSpc>
            </a:pPr>
            <a:r>
              <a:rPr b="0" lang="tr-TR" sz="1200" spc="-1" strike="noStrike">
                <a:solidFill>
                  <a:srgbClr val="ffffff"/>
                </a:solidFill>
                <a:latin typeface="Times New Roman"/>
                <a:ea typeface="DejaVu Sans"/>
              </a:rPr>
              <a:t>hold on; </a:t>
            </a:r>
            <a:endParaRPr b="0" lang="tr-TR" sz="1200" spc="-1" strike="noStrike">
              <a:latin typeface="Arial"/>
            </a:endParaRPr>
          </a:p>
          <a:p>
            <a:pPr>
              <a:lnSpc>
                <a:spcPct val="100000"/>
              </a:lnSpc>
            </a:pPr>
            <a:endParaRPr b="0" lang="tr-TR" sz="1200" spc="-1" strike="noStrike">
              <a:latin typeface="Arial"/>
            </a:endParaRPr>
          </a:p>
          <a:p>
            <a:pPr>
              <a:lnSpc>
                <a:spcPct val="100000"/>
              </a:lnSpc>
            </a:pPr>
            <a:r>
              <a:rPr b="0" lang="tr-TR" sz="1200" spc="-1" strike="noStrike">
                <a:solidFill>
                  <a:srgbClr val="ffffff"/>
                </a:solidFill>
                <a:latin typeface="Times New Roman"/>
                <a:ea typeface="DejaVu Sans"/>
              </a:rPr>
              <a:t>plot(locs,pks);</a:t>
            </a:r>
            <a:endParaRPr b="0" lang="tr-TR"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98</TotalTime>
  <Application>LibreOffice/7.1.2.2$Windows_X86_64 LibreOffice_project/8a45595d069ef5570103caea1b71cc9d82b2aae4</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tr-TR</dc:language>
  <cp:lastModifiedBy/>
  <dcterms:modified xsi:type="dcterms:W3CDTF">2021-05-19T00:18:34Z</dcterms:modified>
  <cp:revision>35</cp:revision>
  <dc:subject/>
  <dc:title/>
</cp:coreProperties>
</file>

<file path=docProps/custom.xml><?xml version="1.0" encoding="utf-8"?>
<Properties xmlns="http://schemas.openxmlformats.org/officeDocument/2006/custom-properties" xmlns:vt="http://schemas.openxmlformats.org/officeDocument/2006/docPropsVTypes"/>
</file>