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b2834096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3b2834096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43b2834096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3b2834096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3b2834096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43b2834096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3b2834096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3b2834096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43b2834096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3b2834096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3b2834096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43b2834096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b283409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3b283409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43b283409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3b2834096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3b2834096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43b2834096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3b283409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43b283409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43b2834096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3b2834096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3b2834096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43b2834096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b2834096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3b2834096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43b2834096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3b2834096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3b2834096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43b2834096_0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8B8B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8B8B8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8B8B8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80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800"/>
              </a:spcBef>
              <a:spcAft>
                <a:spcPts val="0"/>
              </a:spcAft>
              <a:buClr>
                <a:srgbClr val="8B8B8B"/>
              </a:buClr>
              <a:buSzPts val="1067"/>
              <a:buFont typeface="Arial"/>
              <a:buNone/>
              <a:defRPr b="0" i="0" sz="1067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None/>
              <a:defRPr b="0" i="0" sz="29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3"/>
              <a:buFont typeface="Arial"/>
              <a:buNone/>
              <a:defRPr b="0" i="0" sz="5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723" y="511751"/>
            <a:ext cx="3655647" cy="5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Half_Page_Text">
  <p:cSld name="2_Half_Page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4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12" lvl="2" marL="13716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636906" y="6322204"/>
            <a:ext cx="4622389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2021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58059" y="2945302"/>
            <a:ext cx="6275883" cy="96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">
  <p:cSld name="Bulle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64083" lvl="0" marL="457200" marR="0" rtl="0" algn="l"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2134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956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443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94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33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">
  <p:cSld name="Bulle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65760" lvl="0" marL="457200" marR="0" rtl="0" algn="l"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7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  <a:defRPr b="0" i="0" sz="21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5119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  <a:defRPr b="0" i="0" sz="19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Title only">
  <p:cSld name="Bullet_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gradFill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216" y="432000"/>
            <a:ext cx="1254896" cy="7802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625997" y="5057599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None/>
              <a:defRPr b="0" i="0" sz="1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9F9F9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9F9F9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9F9F9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800"/>
              </a:spcBef>
              <a:spcAft>
                <a:spcPts val="0"/>
              </a:spcAft>
              <a:buClr>
                <a:srgbClr val="9F9F9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800"/>
              </a:spcBef>
              <a:spcAft>
                <a:spcPts val="0"/>
              </a:spcAft>
              <a:buClr>
                <a:srgbClr val="9F9F9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9F9F9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9F9F9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625997" y="5377595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None/>
              <a:defRPr b="0" i="0" sz="1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625997" y="5697591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None/>
              <a:defRPr b="0" i="0" sz="1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4" type="body"/>
          </p:nvPr>
        </p:nvSpPr>
        <p:spPr>
          <a:xfrm>
            <a:off x="617725" y="4281951"/>
            <a:ext cx="11070167" cy="398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610"/>
              <a:buFont typeface="Arial"/>
              <a:buNone/>
              <a:defRPr b="0" i="0" sz="2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type="ctrTitle"/>
          </p:nvPr>
        </p:nvSpPr>
        <p:spPr>
          <a:xfrm>
            <a:off x="567688" y="3519969"/>
            <a:ext cx="11120203" cy="85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6900"/>
              <a:buFont typeface="Arial"/>
              <a:buNone/>
              <a:defRPr b="0" i="0" sz="69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636906" y="6322204"/>
            <a:ext cx="4534733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2021  Cisco and/or its affiliates. All rights reserved.   Cisco Confidential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1354277" y="6323876"/>
            <a:ext cx="298049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11351425" y="6323880"/>
            <a:ext cx="294070" cy="206022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7823344" y="6322206"/>
            <a:ext cx="3544024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2021  Cisco and/or its affiliates. All rights reserved.   Cisco Confidential</a:t>
            </a:r>
            <a:endParaRPr/>
          </a:p>
        </p:txBody>
      </p:sp>
      <p:pic>
        <p:nvPicPr>
          <p:cNvPr descr="C:\Users\spius\Pictures\cisco logo blue gradient.png" id="35" name="Google Shape;35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2233" y="6167697"/>
            <a:ext cx="575083" cy="3535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/>
          <p:nvPr/>
        </p:nvSpPr>
        <p:spPr>
          <a:xfrm>
            <a:off x="11351425" y="6323880"/>
            <a:ext cx="294070" cy="206022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7823344" y="6322206"/>
            <a:ext cx="3544024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2017  Cisco and/or its affiliates. All rights reserved.   Cisco Confidential</a:t>
            </a:r>
            <a:endParaRPr/>
          </a:p>
        </p:txBody>
      </p:sp>
      <p:pic>
        <p:nvPicPr>
          <p:cNvPr descr="C:\Users\spius\Pictures\cisco logo blue gradient.png" id="43" name="Google Shape;43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2233" y="6167697"/>
            <a:ext cx="575083" cy="3535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3" type="body"/>
          </p:nvPr>
        </p:nvSpPr>
        <p:spPr>
          <a:xfrm>
            <a:off x="565052" y="5218855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/>
              <a:t>August 2022</a:t>
            </a:r>
            <a:endParaRPr/>
          </a:p>
        </p:txBody>
      </p:sp>
      <p:sp>
        <p:nvSpPr>
          <p:cNvPr id="58" name="Google Shape;58;p11"/>
          <p:cNvSpPr txBox="1"/>
          <p:nvPr>
            <p:ph idx="4" type="body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Font typeface="Arial"/>
              <a:buNone/>
            </a:pPr>
            <a:r>
              <a:rPr lang="en-US"/>
              <a:t>Khizar Saud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type="ctrTitle"/>
          </p:nvPr>
        </p:nvSpPr>
        <p:spPr>
          <a:xfrm>
            <a:off x="567687" y="3296223"/>
            <a:ext cx="111201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en-US" sz="5300">
                <a:solidFill>
                  <a:schemeClr val="dk2"/>
                </a:solidFill>
              </a:rPr>
              <a:t>Test Log Analyzer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00" y="1442200"/>
            <a:ext cx="61055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6752887" y="875205"/>
            <a:ext cx="567000" cy="567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7319875" y="958600"/>
            <a:ext cx="48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Dashboard-Result Filter Button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6488850" y="1442200"/>
            <a:ext cx="4319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This is a useful tool inside the UI which can filter the table as the user desires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EX: If user desires to see only failed </a:t>
            </a:r>
            <a:r>
              <a:rPr lang="en-US" sz="2400">
                <a:solidFill>
                  <a:schemeClr val="dk2"/>
                </a:solidFill>
              </a:rPr>
              <a:t>test cases</a:t>
            </a:r>
            <a:r>
              <a:rPr lang="en-US" sz="2400">
                <a:solidFill>
                  <a:schemeClr val="dk2"/>
                </a:solidFill>
              </a:rPr>
              <a:t>, the table will change to display only failed </a:t>
            </a:r>
            <a:r>
              <a:rPr lang="en-US" sz="2400">
                <a:solidFill>
                  <a:schemeClr val="dk2"/>
                </a:solidFill>
              </a:rPr>
              <a:t>test cases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EX: If user desires to see only script issues that occurred in the table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00" y="2909875"/>
            <a:ext cx="61626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2200" y="4066675"/>
            <a:ext cx="3271712" cy="260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7268387" y="1487584"/>
            <a:ext cx="567000" cy="56700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7835375" y="1547875"/>
            <a:ext cx="2685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Backend Operations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-34138" l="0" r="0" t="0"/>
          <a:stretch/>
        </p:blipFill>
        <p:spPr>
          <a:xfrm>
            <a:off x="736400" y="2481775"/>
            <a:ext cx="4676775" cy="25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6488850" y="2238850"/>
            <a:ext cx="431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Python for backend analysis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Flask how the application runs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CSS/JS/HTML - Design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6796637" y="1260834"/>
            <a:ext cx="567000" cy="567000"/>
          </a:xfrm>
          <a:prstGeom prst="ellipse">
            <a:avLst/>
          </a:prstGeom>
          <a:solidFill>
            <a:srgbClr val="4C11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FFFFFF"/>
                </a:solidFill>
              </a:rPr>
              <a:t>4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7363625" y="1321125"/>
            <a:ext cx="2963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Features In Development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1" y="1909771"/>
            <a:ext cx="477202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6796625" y="2137350"/>
            <a:ext cx="4319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Database integration where collected result is sent to database in JSON format for storage if user desires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Integrate to Cisco servers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Ability to enter text as input for file location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Fine tune results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78950" y="2209800"/>
            <a:ext cx="58311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2968AF"/>
                </a:solidFill>
              </a:rPr>
              <a:t>Demonstration</a:t>
            </a:r>
            <a:endParaRPr sz="5700">
              <a:solidFill>
                <a:srgbClr val="676767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1612951" y="1965161"/>
            <a:ext cx="3179448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2"/>
                </a:solidFill>
              </a:rPr>
              <a:t>Topics</a:t>
            </a:r>
            <a:endParaRPr sz="5067">
              <a:solidFill>
                <a:schemeClr val="dk2"/>
              </a:solidFill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6790487" y="1141994"/>
            <a:ext cx="566991" cy="5669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507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6790487" y="2173455"/>
            <a:ext cx="566991" cy="56699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8" name="Google Shape;68;p12"/>
          <p:cNvSpPr/>
          <p:nvPr/>
        </p:nvSpPr>
        <p:spPr>
          <a:xfrm>
            <a:off x="7357484" y="1240823"/>
            <a:ext cx="40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Problem Statement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7399609" y="2268995"/>
            <a:ext cx="400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Primary Goal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6832612" y="3145509"/>
            <a:ext cx="567000" cy="567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7399600" y="3205800"/>
            <a:ext cx="268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</a:rPr>
              <a:t>Design Approach</a:t>
            </a:r>
            <a:endParaRPr b="1" sz="1700">
              <a:solidFill>
                <a:schemeClr val="dk2"/>
              </a:solidFill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6832612" y="4024059"/>
            <a:ext cx="567000" cy="56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FFFFFF"/>
                </a:solidFill>
              </a:rPr>
              <a:t>4</a:t>
            </a:r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7399600" y="4084350"/>
            <a:ext cx="296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</a:rPr>
              <a:t>Demo</a:t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849" y="0"/>
            <a:ext cx="2154150" cy="23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06625" y="1660851"/>
            <a:ext cx="110364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During a regression run PREG team spends a lot of valuable time manually analyzing log files to </a:t>
            </a:r>
            <a:r>
              <a:rPr lang="en-US" sz="2400">
                <a:solidFill>
                  <a:schemeClr val="dk2"/>
                </a:solidFill>
              </a:rPr>
              <a:t>figure</a:t>
            </a:r>
            <a:r>
              <a:rPr lang="en-US" sz="2400">
                <a:solidFill>
                  <a:schemeClr val="dk2"/>
                </a:solidFill>
              </a:rPr>
              <a:t> out which </a:t>
            </a:r>
            <a:r>
              <a:rPr lang="en-US" sz="2400">
                <a:solidFill>
                  <a:schemeClr val="dk2"/>
                </a:solidFill>
              </a:rPr>
              <a:t>test case</a:t>
            </a:r>
            <a:r>
              <a:rPr lang="en-US" sz="2400">
                <a:solidFill>
                  <a:schemeClr val="dk2"/>
                </a:solidFill>
              </a:rPr>
              <a:t> failed, where the error </a:t>
            </a:r>
            <a:r>
              <a:rPr lang="en-US" sz="2400">
                <a:solidFill>
                  <a:schemeClr val="dk2"/>
                </a:solidFill>
              </a:rPr>
              <a:t>occurred</a:t>
            </a:r>
            <a:r>
              <a:rPr lang="en-US" sz="2400">
                <a:solidFill>
                  <a:schemeClr val="dk2"/>
                </a:solidFill>
              </a:rPr>
              <a:t> </a:t>
            </a:r>
            <a:r>
              <a:rPr lang="en-US" sz="2400">
                <a:solidFill>
                  <a:schemeClr val="dk2"/>
                </a:solidFill>
              </a:rPr>
              <a:t>, and </a:t>
            </a:r>
            <a:r>
              <a:rPr lang="en-US" sz="2400">
                <a:solidFill>
                  <a:schemeClr val="dk2"/>
                </a:solidFill>
              </a:rPr>
              <a:t>the type of error. We want to minimize the amount of time spent and the possibility of human error.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532338" y="433686"/>
            <a:ext cx="11127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2"/>
                </a:solidFill>
              </a:rPr>
              <a:t>Problem Statement</a:t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850" y="3927275"/>
            <a:ext cx="18859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350" y="3927266"/>
            <a:ext cx="1763100" cy="178090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3463862" y="638119"/>
            <a:ext cx="567000" cy="56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507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4294967295" type="ctrTitle"/>
          </p:nvPr>
        </p:nvSpPr>
        <p:spPr>
          <a:xfrm>
            <a:off x="605997" y="116684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2"/>
                </a:solidFill>
              </a:rPr>
              <a:t>Primary goal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15886" y="943096"/>
            <a:ext cx="11092800" cy="5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304775" spcFirstLastPara="1" rIns="304775" wrap="square" tIns="3047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2"/>
                </a:solidFill>
              </a:rPr>
              <a:t>Create a quick, simple, easy to use UI which will save engineers time by </a:t>
            </a:r>
            <a:r>
              <a:rPr lang="en-US" sz="2400">
                <a:solidFill>
                  <a:schemeClr val="dk2"/>
                </a:solidFill>
              </a:rPr>
              <a:t>analyzing</a:t>
            </a:r>
            <a:r>
              <a:rPr lang="en-US" sz="2400">
                <a:solidFill>
                  <a:schemeClr val="dk2"/>
                </a:solidFill>
              </a:rPr>
              <a:t> the </a:t>
            </a:r>
            <a:r>
              <a:rPr lang="en-US" sz="2400">
                <a:solidFill>
                  <a:schemeClr val="dk2"/>
                </a:solidFill>
              </a:rPr>
              <a:t>log file</a:t>
            </a:r>
            <a:r>
              <a:rPr lang="en-US" sz="2400">
                <a:solidFill>
                  <a:schemeClr val="dk2"/>
                </a:solidFill>
              </a:rPr>
              <a:t> automatically and give you a tabular view of the results.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41300" lvl="2" marL="125666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67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2" marL="125666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67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-115410" y="196196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138" y="2143675"/>
            <a:ext cx="5372274" cy="38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4275387" y="32108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8950" y="2209800"/>
            <a:ext cx="58311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2968AF"/>
                </a:solidFill>
              </a:rPr>
              <a:t>Design approach</a:t>
            </a:r>
            <a:endParaRPr sz="5700">
              <a:solidFill>
                <a:srgbClr val="676767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100" name="Google Shape;100;p15"/>
          <p:cNvSpPr/>
          <p:nvPr/>
        </p:nvSpPr>
        <p:spPr>
          <a:xfrm>
            <a:off x="6790487" y="1141994"/>
            <a:ext cx="567000" cy="56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507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790487" y="2173455"/>
            <a:ext cx="567000" cy="567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357484" y="1240823"/>
            <a:ext cx="40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Main Page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7399609" y="2268995"/>
            <a:ext cx="400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Dashboard/Buttons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832612" y="3145509"/>
            <a:ext cx="567000" cy="56700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399600" y="3205800"/>
            <a:ext cx="268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Backend Operations</a:t>
            </a:r>
            <a:endParaRPr b="1" sz="1700"/>
          </a:p>
        </p:txBody>
      </p:sp>
      <p:sp>
        <p:nvSpPr>
          <p:cNvPr id="106" name="Google Shape;106;p15"/>
          <p:cNvSpPr/>
          <p:nvPr/>
        </p:nvSpPr>
        <p:spPr>
          <a:xfrm>
            <a:off x="6832612" y="4024059"/>
            <a:ext cx="567000" cy="567000"/>
          </a:xfrm>
          <a:prstGeom prst="ellipse">
            <a:avLst/>
          </a:prstGeom>
          <a:solidFill>
            <a:srgbClr val="4C11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FFFFFF"/>
                </a:solidFill>
              </a:rPr>
              <a:t>4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7399600" y="4084350"/>
            <a:ext cx="296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Features In Development</a:t>
            </a:r>
            <a:endParaRPr b="1" sz="170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50" y="3652200"/>
            <a:ext cx="4330925" cy="31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2711000" y="1824234"/>
            <a:ext cx="567000" cy="567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FFFFFF"/>
                </a:solidFill>
              </a:rPr>
              <a:t>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6790487" y="1141994"/>
            <a:ext cx="567000" cy="56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507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357484" y="1240823"/>
            <a:ext cx="40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Main Page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3237"/>
            <a:ext cx="6113074" cy="407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6304800" y="249335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428875" y="2369275"/>
            <a:ext cx="431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Created a simple UI which takes a zip file as input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Once upload is clicked the the analysis commence</a:t>
            </a:r>
            <a:r>
              <a:rPr lang="en-US" sz="2400"/>
              <a:t>s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6752887" y="1130505"/>
            <a:ext cx="567000" cy="567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7319875" y="1213900"/>
            <a:ext cx="342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Dashboard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812350" y="2459500"/>
            <a:ext cx="39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6428875" y="2369275"/>
            <a:ext cx="4319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Once upload is clicked we are taken to the result page which displays various types of information pertinent to the job file which was uploaded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0" y="66875"/>
            <a:ext cx="58311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2968AF"/>
                </a:solidFill>
              </a:rPr>
              <a:t>Dashboard</a:t>
            </a:r>
            <a:endParaRPr sz="5700">
              <a:solidFill>
                <a:srgbClr val="2968AF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2968AF"/>
                </a:solidFill>
              </a:rPr>
              <a:t>Overview</a:t>
            </a:r>
            <a:endParaRPr sz="5700">
              <a:solidFill>
                <a:srgbClr val="2968AF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2800"/>
            <a:ext cx="6124073" cy="2490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6752887" y="1130505"/>
            <a:ext cx="567000" cy="567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7319875" y="1213900"/>
            <a:ext cx="48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Dashboard- Detailed Reason button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812350" y="2459500"/>
            <a:ext cx="39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428875" y="2369275"/>
            <a:ext cx="4319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When clicked this button asks for user input in a form of a number which </a:t>
            </a:r>
            <a:r>
              <a:rPr lang="en-US" sz="2400">
                <a:solidFill>
                  <a:schemeClr val="dk2"/>
                </a:solidFill>
              </a:rPr>
              <a:t>correlates</a:t>
            </a:r>
            <a:r>
              <a:rPr lang="en-US" sz="2400">
                <a:solidFill>
                  <a:schemeClr val="dk2"/>
                </a:solidFill>
              </a:rPr>
              <a:t> to each </a:t>
            </a:r>
            <a:r>
              <a:rPr lang="en-US" sz="2400">
                <a:solidFill>
                  <a:schemeClr val="dk2"/>
                </a:solidFill>
              </a:rPr>
              <a:t>test case. 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Displays a detailed error message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025" y="1830850"/>
            <a:ext cx="30956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238" y="2555500"/>
            <a:ext cx="42672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013" y="4163475"/>
            <a:ext cx="40576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575" y="6047675"/>
            <a:ext cx="5853676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00" y="1657350"/>
            <a:ext cx="2428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050" y="2257425"/>
            <a:ext cx="42481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00" y="3609975"/>
            <a:ext cx="6090524" cy="18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6752887" y="875205"/>
            <a:ext cx="567000" cy="567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7319875" y="875200"/>
            <a:ext cx="48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Dashboard- Test case log Button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488850" y="1442200"/>
            <a:ext cx="43197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When clicked this button asks for user input in a form of a number which correlates to each test case. 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Displays logs of each test case 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If user needs to go back to the table a button has been created to bring back the table view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Search functionality to find all </a:t>
            </a:r>
            <a:r>
              <a:rPr lang="en-US" sz="2400">
                <a:solidFill>
                  <a:schemeClr val="dk2"/>
                </a:solidFill>
              </a:rPr>
              <a:t>occurrences</a:t>
            </a:r>
            <a:r>
              <a:rPr lang="en-US" sz="2400">
                <a:solidFill>
                  <a:schemeClr val="dk2"/>
                </a:solidFill>
              </a:rPr>
              <a:t> of keywords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theme 2015 16x9">
  <a:themeElements>
    <a:clrScheme name="Custom 112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