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6E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14C98-56A1-86D4-9C46-57546C9688F6}" v="2" dt="2023-11-24T12:17:09.426"/>
    <p1510:client id="{BA1F3879-D03C-D48C-0299-5BA844691947}" v="121" dt="2023-11-10T13:21:39.104"/>
    <p1510:client id="{BC40C49D-A902-4179-A10D-EC9879800094}" v="304" dt="2023-11-10T13:10:37.967"/>
    <p1510:client id="{DB5E638A-89DF-AEF1-B0FE-A3E03D649171}" v="1351" dt="2023-11-17T13:22:52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649AD0A-34C4-42C7-9981-7D23D4C5E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099BE5-34CB-45EB-9584-812C2D2B6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B193-0C51-4BE5-8F71-FFF6FE9C94E0}" type="datetime1">
              <a:rPr lang="hu-HU" smtClean="0"/>
              <a:t>2023. 11. 24.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B2B5481-C16D-4023-9FE5-E1C5A9676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66A82F-9A66-4453-AD6C-51CCC906B8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9BC7-9E5F-48F3-9BA9-C4C2F71AA2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71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CC17-50A4-419C-8568-440448B03130}" type="datetime1">
              <a:rPr lang="hu-HU" smtClean="0"/>
              <a:pPr/>
              <a:t>2023. 11. 24.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43C5-FEFA-49C6-8560-B9B2A3B326A1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115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43C5-FEFA-49C6-8560-B9B2A3B326A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68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43C5-FEFA-49C6-8560-B9B2A3B326A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03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C3A47C7-4D5D-4BB9-88E9-76FB11B1B185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grpSp>
        <p:nvGrpSpPr>
          <p:cNvPr id="7" name="Csoport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zabadkézi sokszög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zabadkézi sokszög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48CDA-12B7-4A5C-97EC-D49500FB8D3C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522D8-6E2A-4F46-90CD-810560157381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34A3F-C0EF-46C7-AD2A-26E9BF8F0659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753DE86-0617-421C-BF87-E3DEEBE86CCE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Szabadkézi sokszög 6" title="Körülvágási jel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CF1AB2-012B-41A4-9D32-B1351ADB5355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52249-8F22-4B35-BE34-A76549D30F4A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40C06-E1FD-4928-8179-FFC4E23F64C0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1383B-29D1-4E3D-82D5-422A2360A287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BAADDF6-2C1D-4670-B189-D8FA051F509F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4F140AF-A9CA-4E5E-A6D4-BFB8883DEF54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3905ACB-ED0C-47FD-BDF4-A5046D93C7E9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Oldalsáv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/>
              <a:t>WHILE CIKLUS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Készítette: </a:t>
            </a:r>
            <a:r>
              <a:rPr lang="hu-HU" dirty="0" err="1"/>
              <a:t>Tukarcs</a:t>
            </a:r>
            <a:r>
              <a:rPr lang="hu-HU" dirty="0"/>
              <a:t> Alex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F303D0-4B17-4E5F-13F6-DD9F65CE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while</a:t>
            </a:r>
            <a:r>
              <a:rPr lang="hu-HU" dirty="0"/>
              <a:t> ciklus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44481-CED2-8F7F-CF9E-1A4AC9F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717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sz="4000" dirty="0"/>
            </a:br>
            <a:r>
              <a:rPr lang="hu-HU" sz="2400" dirty="0">
                <a:solidFill>
                  <a:schemeClr val="tx1"/>
                </a:solidFill>
                <a:ea typeface="+mn-lt"/>
                <a:cs typeface="+mn-lt"/>
              </a:rPr>
              <a:t>A </a:t>
            </a:r>
            <a:r>
              <a:rPr lang="hu-HU" sz="2400" dirty="0" err="1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while</a:t>
            </a:r>
            <a:r>
              <a:rPr lang="hu-HU" sz="2400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 ciklus</a:t>
            </a:r>
            <a:r>
              <a:rPr lang="hu-HU" sz="2400" dirty="0">
                <a:solidFill>
                  <a:schemeClr val="tx1"/>
                </a:solidFill>
                <a:ea typeface="+mn-lt"/>
                <a:cs typeface="+mn-lt"/>
              </a:rPr>
              <a:t> a C# programozási nyelv egy olyan ciklusszerkezete, amely addig ismétlődik, amíg a megadott feltétel igaz. A ciklusmag (a ciklus törzse) mindig addig </a:t>
            </a:r>
            <a:r>
              <a:rPr lang="hu-HU" sz="2400" dirty="0" err="1">
                <a:solidFill>
                  <a:schemeClr val="tx1"/>
                </a:solidFill>
                <a:ea typeface="+mn-lt"/>
                <a:cs typeface="+mn-lt"/>
              </a:rPr>
              <a:t>hajtódik</a:t>
            </a:r>
            <a:r>
              <a:rPr lang="hu-HU" sz="2400" dirty="0">
                <a:solidFill>
                  <a:schemeClr val="tx1"/>
                </a:solidFill>
                <a:ea typeface="+mn-lt"/>
                <a:cs typeface="+mn-lt"/>
              </a:rPr>
              <a:t> végre, amíg a feltétel igaz. Amint a feltétel hamis lesz, a ciklus véget ér, és a program folytatja a kód végrehajtását a ciklus után.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Kép 4" descr="C# Logo - SVG, PNG Download">
            <a:extLst>
              <a:ext uri="{FF2B5EF4-FFF2-40B4-BE49-F238E27FC236}">
                <a16:creationId xmlns:a16="http://schemas.microsoft.com/office/drawing/2014/main" id="{44D8CFFB-BEE3-CB0D-5102-C433C783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278F23-8E81-4E41-C0F6-AB27CC40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Számláló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44246-CCA1-6DFE-AD69-5993287B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73547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3200" dirty="0">
                <a:solidFill>
                  <a:srgbClr val="191B0E"/>
                </a:solidFill>
                <a:ea typeface="+mn-lt"/>
                <a:cs typeface="+mn-lt"/>
              </a:rPr>
              <a:t>Amíg a számláló kisebb vagy egyenlő 5-tel</a:t>
            </a:r>
            <a:endParaRPr lang="hu-HU" sz="320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4DD5B1E6-4739-6776-E4FE-748DD44A9FB5}"/>
              </a:ext>
            </a:extLst>
          </p:cNvPr>
          <p:cNvSpPr/>
          <p:nvPr/>
        </p:nvSpPr>
        <p:spPr>
          <a:xfrm>
            <a:off x="1372724" y="4188499"/>
            <a:ext cx="5305245" cy="21566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66929E5-7242-24D7-737A-436BC889DF5B}"/>
              </a:ext>
            </a:extLst>
          </p:cNvPr>
          <p:cNvSpPr txBox="1"/>
          <p:nvPr/>
        </p:nvSpPr>
        <p:spPr>
          <a:xfrm>
            <a:off x="1801545" y="4974254"/>
            <a:ext cx="44397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err="1">
                <a:solidFill>
                  <a:srgbClr val="2E95D3"/>
                </a:solidFill>
                <a:ea typeface="+mn-lt"/>
                <a:cs typeface="+mn-lt"/>
              </a:rPr>
              <a:t>while</a:t>
            </a:r>
            <a:r>
              <a:rPr lang="hu-HU" sz="3200" dirty="0">
                <a:solidFill>
                  <a:srgbClr val="FFFFFF"/>
                </a:solidFill>
                <a:ea typeface="+mn-lt"/>
                <a:cs typeface="+mn-lt"/>
              </a:rPr>
              <a:t> (i &lt;= </a:t>
            </a:r>
            <a:r>
              <a:rPr lang="hu-HU" sz="3200" dirty="0">
                <a:solidFill>
                  <a:srgbClr val="DF3079"/>
                </a:solidFill>
                <a:ea typeface="+mn-lt"/>
                <a:cs typeface="+mn-lt"/>
              </a:rPr>
              <a:t>5</a:t>
            </a:r>
            <a:r>
              <a:rPr lang="hu-HU" sz="3200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  <a:endParaRPr lang="hu-HU" sz="3200">
              <a:ea typeface="+mn-lt"/>
              <a:cs typeface="+mn-lt"/>
            </a:endParaRPr>
          </a:p>
        </p:txBody>
      </p:sp>
      <p:pic>
        <p:nvPicPr>
          <p:cNvPr id="4" name="Kép 3" descr="C# Logo - SVG, PNG Download">
            <a:extLst>
              <a:ext uri="{FF2B5EF4-FFF2-40B4-BE49-F238E27FC236}">
                <a16:creationId xmlns:a16="http://schemas.microsoft.com/office/drawing/2014/main" id="{7283AF84-4D77-AA07-DA82-51F47169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4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9E4E7035-3F26-785E-1398-F0DEC123E841}"/>
              </a:ext>
            </a:extLst>
          </p:cNvPr>
          <p:cNvSpPr/>
          <p:nvPr/>
        </p:nvSpPr>
        <p:spPr>
          <a:xfrm>
            <a:off x="1171441" y="4246008"/>
            <a:ext cx="5305245" cy="21566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39267C-120A-1A51-B355-E6A8D2E8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317" y="671423"/>
            <a:ext cx="9601200" cy="1485900"/>
          </a:xfrm>
        </p:spPr>
        <p:txBody>
          <a:bodyPr/>
          <a:lstStyle/>
          <a:p>
            <a:r>
              <a:rPr lang="hu-HU" dirty="0"/>
              <a:t>Páros számok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F5FFEE-6AEB-3EE5-20DE-4BAE5E65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17" y="2055962"/>
            <a:ext cx="9601200" cy="19567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sz="3200" dirty="0">
                <a:ea typeface="+mn-lt"/>
                <a:cs typeface="+mn-lt"/>
              </a:rPr>
              <a:t>Páros számok számlálója inicializálása </a:t>
            </a:r>
            <a:endParaRPr lang="hu-HU" sz="3200"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sz="3200" dirty="0">
                <a:ea typeface="+mn-lt"/>
                <a:cs typeface="+mn-lt"/>
              </a:rPr>
              <a:t>Amíg a páros számok számlálója kisebb vagy egyenlő 10-tel </a:t>
            </a:r>
            <a:br>
              <a:rPr lang="hu-HU" sz="3200" dirty="0">
                <a:ea typeface="+mn-lt"/>
                <a:cs typeface="+mn-lt"/>
              </a:rPr>
            </a:br>
            <a:endParaRPr lang="hu-HU" sz="3200" dirty="0">
              <a:ea typeface="+mn-lt"/>
              <a:cs typeface="+mn-lt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67ACB3-D86B-A568-4633-6FFF8574C4C7}"/>
              </a:ext>
            </a:extLst>
          </p:cNvPr>
          <p:cNvSpPr txBox="1"/>
          <p:nvPr/>
        </p:nvSpPr>
        <p:spPr>
          <a:xfrm>
            <a:off x="1515128" y="4787353"/>
            <a:ext cx="540099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>
                <a:solidFill>
                  <a:srgbClr val="E9950C"/>
                </a:solidFill>
                <a:ea typeface="+mn-lt"/>
                <a:cs typeface="+mn-lt"/>
              </a:rPr>
              <a:t>int</a:t>
            </a:r>
            <a:r>
              <a:rPr lang="hu-HU" sz="3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hu-HU" sz="3200" err="1">
                <a:solidFill>
                  <a:srgbClr val="FFFFFF"/>
                </a:solidFill>
                <a:ea typeface="+mn-lt"/>
                <a:cs typeface="+mn-lt"/>
              </a:rPr>
              <a:t>evenNumber</a:t>
            </a:r>
            <a:r>
              <a:rPr lang="hu-HU" sz="3200" dirty="0">
                <a:solidFill>
                  <a:srgbClr val="FFFFFF"/>
                </a:solidFill>
                <a:ea typeface="+mn-lt"/>
                <a:cs typeface="+mn-lt"/>
              </a:rPr>
              <a:t> = </a:t>
            </a:r>
            <a:r>
              <a:rPr lang="hu-HU" sz="3200" dirty="0">
                <a:solidFill>
                  <a:srgbClr val="DF3079"/>
                </a:solidFill>
                <a:ea typeface="+mn-lt"/>
                <a:cs typeface="+mn-lt"/>
              </a:rPr>
              <a:t>2</a:t>
            </a:r>
            <a:r>
              <a:rPr lang="hu-HU" sz="3200" dirty="0">
                <a:solidFill>
                  <a:srgbClr val="FFFFFF"/>
                </a:solidFill>
                <a:ea typeface="+mn-lt"/>
                <a:cs typeface="+mn-lt"/>
              </a:rPr>
              <a:t>; </a:t>
            </a:r>
            <a:r>
              <a:rPr lang="hu-HU" sz="3200" dirty="0">
                <a:solidFill>
                  <a:srgbClr val="708090"/>
                </a:solidFill>
                <a:ea typeface="+mn-lt"/>
                <a:cs typeface="+mn-lt"/>
              </a:rPr>
              <a:t> </a:t>
            </a:r>
            <a:endParaRPr lang="hu-HU" sz="32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sz="3200" err="1">
                <a:solidFill>
                  <a:srgbClr val="2E95D3"/>
                </a:solidFill>
                <a:ea typeface="+mn-lt"/>
                <a:cs typeface="+mn-lt"/>
              </a:rPr>
              <a:t>while</a:t>
            </a:r>
            <a:r>
              <a:rPr lang="hu-HU" sz="3200" dirty="0">
                <a:solidFill>
                  <a:srgbClr val="FFFFFF"/>
                </a:solidFill>
                <a:ea typeface="+mn-lt"/>
                <a:cs typeface="+mn-lt"/>
              </a:rPr>
              <a:t> (</a:t>
            </a:r>
            <a:r>
              <a:rPr lang="hu-HU" sz="3200" err="1">
                <a:solidFill>
                  <a:srgbClr val="FFFFFF"/>
                </a:solidFill>
                <a:ea typeface="+mn-lt"/>
                <a:cs typeface="+mn-lt"/>
              </a:rPr>
              <a:t>evenNumber</a:t>
            </a:r>
            <a:r>
              <a:rPr lang="hu-HU" sz="3200" dirty="0">
                <a:solidFill>
                  <a:srgbClr val="FFFFFF"/>
                </a:solidFill>
                <a:ea typeface="+mn-lt"/>
                <a:cs typeface="+mn-lt"/>
              </a:rPr>
              <a:t> &lt;= </a:t>
            </a:r>
            <a:r>
              <a:rPr lang="hu-HU" sz="3200" dirty="0">
                <a:solidFill>
                  <a:srgbClr val="DF3079"/>
                </a:solidFill>
                <a:ea typeface="+mn-lt"/>
                <a:cs typeface="+mn-lt"/>
              </a:rPr>
              <a:t>10</a:t>
            </a:r>
            <a:r>
              <a:rPr lang="hu-HU" sz="3200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  <a:endParaRPr lang="hu-HU" sz="3200"/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D5AF37C9-12D9-CC26-8FA1-95AB5790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19BA7D-17E3-05EC-CCFA-1EDA4C266A38}"/>
              </a:ext>
            </a:extLst>
          </p:cNvPr>
          <p:cNvSpPr/>
          <p:nvPr/>
        </p:nvSpPr>
        <p:spPr>
          <a:xfrm>
            <a:off x="1372724" y="4332273"/>
            <a:ext cx="5305245" cy="23722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8DE69E-7B4C-2EC2-2E17-077DA6C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bemenet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DF2150-F929-56CD-698D-B97AA22B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812"/>
            <a:ext cx="9601200" cy="227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3200" dirty="0">
                <a:solidFill>
                  <a:srgbClr val="191B0E"/>
                </a:solidFill>
                <a:ea typeface="+mn-lt"/>
                <a:cs typeface="+mn-lt"/>
              </a:rPr>
              <a:t>Felhasználói bemenet változója inicializálása</a:t>
            </a:r>
            <a:r>
              <a:rPr lang="hu-HU" sz="3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endParaRPr lang="hu-HU" sz="3200" dirty="0">
              <a:solidFill>
                <a:srgbClr val="191B0E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hu-HU" sz="3200" dirty="0">
              <a:solidFill>
                <a:srgbClr val="191B0E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sz="3200" dirty="0">
                <a:solidFill>
                  <a:srgbClr val="191B0E"/>
                </a:solidFill>
                <a:ea typeface="+mn-lt"/>
                <a:cs typeface="+mn-lt"/>
              </a:rPr>
              <a:t>Amíg a felhasználó nem írja be az '</a:t>
            </a:r>
            <a:r>
              <a:rPr lang="hu-HU" sz="3200" dirty="0" err="1">
                <a:solidFill>
                  <a:srgbClr val="191B0E"/>
                </a:solidFill>
                <a:ea typeface="+mn-lt"/>
                <a:cs typeface="+mn-lt"/>
              </a:rPr>
              <a:t>exit</a:t>
            </a:r>
            <a:r>
              <a:rPr lang="hu-HU" sz="3200" dirty="0">
                <a:solidFill>
                  <a:srgbClr val="191B0E"/>
                </a:solidFill>
                <a:ea typeface="+mn-lt"/>
                <a:cs typeface="+mn-lt"/>
              </a:rPr>
              <a:t>'-</a:t>
            </a:r>
            <a:r>
              <a:rPr lang="hu-HU" sz="3200" dirty="0" err="1">
                <a:solidFill>
                  <a:srgbClr val="191B0E"/>
                </a:solidFill>
                <a:ea typeface="+mn-lt"/>
                <a:cs typeface="+mn-lt"/>
              </a:rPr>
              <a:t>et</a:t>
            </a:r>
            <a:endParaRPr lang="hu-HU" sz="320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9BC39F-19D2-330A-7828-23846635B279}"/>
              </a:ext>
            </a:extLst>
          </p:cNvPr>
          <p:cNvSpPr txBox="1"/>
          <p:nvPr/>
        </p:nvSpPr>
        <p:spPr>
          <a:xfrm>
            <a:off x="1834551" y="4853797"/>
            <a:ext cx="492855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000" err="1">
                <a:solidFill>
                  <a:srgbClr val="E9950C"/>
                </a:solidFill>
                <a:ea typeface="+mn-lt"/>
                <a:cs typeface="+mn-lt"/>
              </a:rPr>
              <a:t>string</a:t>
            </a:r>
            <a:r>
              <a:rPr lang="hu-HU" sz="4000" dirty="0">
                <a:solidFill>
                  <a:srgbClr val="FFFFFF"/>
                </a:solidFill>
                <a:ea typeface="+mn-lt"/>
                <a:cs typeface="+mn-lt"/>
              </a:rPr>
              <a:t> input = </a:t>
            </a:r>
            <a:r>
              <a:rPr lang="hu-HU" sz="4000" dirty="0">
                <a:solidFill>
                  <a:srgbClr val="00A67D"/>
                </a:solidFill>
                <a:ea typeface="+mn-lt"/>
                <a:cs typeface="+mn-lt"/>
              </a:rPr>
              <a:t>""</a:t>
            </a:r>
            <a:r>
              <a:rPr lang="hu-HU" sz="4000" dirty="0">
                <a:solidFill>
                  <a:srgbClr val="FFFFFF"/>
                </a:solidFill>
                <a:ea typeface="+mn-lt"/>
                <a:cs typeface="+mn-lt"/>
              </a:rPr>
              <a:t>; </a:t>
            </a:r>
            <a:r>
              <a:rPr lang="hu-HU" sz="4000" dirty="0">
                <a:solidFill>
                  <a:srgbClr val="999999"/>
                </a:solidFill>
                <a:ea typeface="+mn-lt"/>
                <a:cs typeface="+mn-lt"/>
              </a:rPr>
              <a:t> </a:t>
            </a:r>
            <a:endParaRPr lang="hu-HU" sz="40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sz="4000" err="1">
                <a:solidFill>
                  <a:srgbClr val="2E95D3"/>
                </a:solidFill>
                <a:ea typeface="+mn-lt"/>
                <a:cs typeface="+mn-lt"/>
              </a:rPr>
              <a:t>while</a:t>
            </a:r>
            <a:r>
              <a:rPr lang="hu-HU" sz="4000" dirty="0">
                <a:solidFill>
                  <a:srgbClr val="FFFFFF"/>
                </a:solidFill>
                <a:ea typeface="+mn-lt"/>
                <a:cs typeface="+mn-lt"/>
              </a:rPr>
              <a:t> (</a:t>
            </a:r>
            <a:r>
              <a:rPr lang="hu-HU" sz="4000" dirty="0">
                <a:solidFill>
                  <a:schemeClr val="bg1"/>
                </a:solidFill>
                <a:ea typeface="+mn-lt"/>
                <a:cs typeface="+mn-lt"/>
              </a:rPr>
              <a:t>input != </a:t>
            </a:r>
            <a:r>
              <a:rPr lang="hu-HU" sz="4000" dirty="0">
                <a:solidFill>
                  <a:srgbClr val="00A67D"/>
                </a:solidFill>
                <a:ea typeface="+mn-lt"/>
                <a:cs typeface="+mn-lt"/>
              </a:rPr>
              <a:t>"</a:t>
            </a:r>
            <a:r>
              <a:rPr lang="hu-HU" sz="4000" err="1">
                <a:solidFill>
                  <a:srgbClr val="00A67D"/>
                </a:solidFill>
                <a:ea typeface="+mn-lt"/>
                <a:cs typeface="+mn-lt"/>
              </a:rPr>
              <a:t>exit</a:t>
            </a:r>
            <a:r>
              <a:rPr lang="hu-HU" sz="4000" dirty="0">
                <a:solidFill>
                  <a:srgbClr val="00A67D"/>
                </a:solidFill>
                <a:ea typeface="+mn-lt"/>
                <a:cs typeface="+mn-lt"/>
              </a:rPr>
              <a:t>"</a:t>
            </a:r>
            <a:r>
              <a:rPr lang="hu-HU" sz="40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sz="4000">
              <a:solidFill>
                <a:schemeClr val="bg1"/>
              </a:solidFill>
            </a:endParaRPr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9773454B-DE80-815D-6ED5-FA64A1B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B0A622-A94E-2E25-185C-074D4F78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Végtelen ciklus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C34D9E-48AC-24ED-7ECA-5FD3419A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3472"/>
            <a:ext cx="9601200" cy="2488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3200" dirty="0">
                <a:solidFill>
                  <a:srgbClr val="191B0E"/>
                </a:solidFill>
                <a:ea typeface="+mn-lt"/>
                <a:cs typeface="+mn-lt"/>
              </a:rPr>
              <a:t>Ameddig valami igaz. Végtelen ciklust lehet vele készíteni.</a:t>
            </a:r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EE0FAA96-4C4D-D6E4-2F1F-E9B929D2A506}"/>
              </a:ext>
            </a:extLst>
          </p:cNvPr>
          <p:cNvSpPr/>
          <p:nvPr/>
        </p:nvSpPr>
        <p:spPr>
          <a:xfrm>
            <a:off x="1372724" y="4418537"/>
            <a:ext cx="6225395" cy="21566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86F1BD1-5283-7443-8554-32A02BE5D626}"/>
              </a:ext>
            </a:extLst>
          </p:cNvPr>
          <p:cNvSpPr txBox="1"/>
          <p:nvPr/>
        </p:nvSpPr>
        <p:spPr>
          <a:xfrm>
            <a:off x="2424268" y="4895642"/>
            <a:ext cx="68677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5400" err="1">
                <a:solidFill>
                  <a:srgbClr val="2E95D3"/>
                </a:solidFill>
                <a:ea typeface="+mn-lt"/>
                <a:cs typeface="+mn-lt"/>
              </a:rPr>
              <a:t>while</a:t>
            </a:r>
            <a:r>
              <a:rPr lang="hu-HU" sz="5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sz="5400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hu-HU" sz="5400" err="1">
                <a:solidFill>
                  <a:srgbClr val="2E95D3"/>
                </a:solidFill>
                <a:ea typeface="+mn-lt"/>
                <a:cs typeface="+mn-lt"/>
              </a:rPr>
              <a:t>true</a:t>
            </a:r>
            <a:r>
              <a:rPr lang="hu-HU" sz="5400" dirty="0">
                <a:solidFill>
                  <a:srgbClr val="FFFFFF"/>
                </a:solidFill>
                <a:ea typeface="+mn-lt"/>
                <a:cs typeface="+mn-lt"/>
              </a:rPr>
              <a:t>) { </a:t>
            </a:r>
            <a:br>
              <a:rPr lang="hu-HU" sz="5400" dirty="0">
                <a:ea typeface="+mn-lt"/>
                <a:cs typeface="+mn-lt"/>
              </a:rPr>
            </a:br>
            <a:endParaRPr lang="hu-HU" sz="54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374AD967-1A96-C7B1-DA89-11BF3F02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DFD1EE90-4176-D394-AEBD-E6794CC08038}"/>
              </a:ext>
            </a:extLst>
          </p:cNvPr>
          <p:cNvSpPr/>
          <p:nvPr/>
        </p:nvSpPr>
        <p:spPr>
          <a:xfrm>
            <a:off x="980" y="-229711"/>
            <a:ext cx="1006416" cy="7159923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310D8416-AD01-5B93-8375-7A04EAC67F16}"/>
              </a:ext>
            </a:extLst>
          </p:cNvPr>
          <p:cNvSpPr/>
          <p:nvPr/>
        </p:nvSpPr>
        <p:spPr>
          <a:xfrm>
            <a:off x="179404" y="1097366"/>
            <a:ext cx="5736566" cy="559279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8CCDE14-2700-31A0-CB2E-CD9A0154E8E2}"/>
              </a:ext>
            </a:extLst>
          </p:cNvPr>
          <p:cNvSpPr txBox="1"/>
          <p:nvPr/>
        </p:nvSpPr>
        <p:spPr>
          <a:xfrm>
            <a:off x="1407452" y="2174652"/>
            <a:ext cx="810301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600" dirty="0">
                <a:solidFill>
                  <a:srgbClr val="E9950C"/>
                </a:solidFill>
                <a:ea typeface="+mn-lt"/>
                <a:cs typeface="+mn-lt"/>
              </a:rPr>
              <a:t>int</a:t>
            </a:r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 sum = </a:t>
            </a:r>
            <a:r>
              <a:rPr lang="hu-HU" sz="3600" dirty="0">
                <a:solidFill>
                  <a:srgbClr val="DF3079"/>
                </a:solidFill>
                <a:ea typeface="+mn-lt"/>
                <a:cs typeface="+mn-lt"/>
              </a:rPr>
              <a:t>0</a:t>
            </a:r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; </a:t>
            </a:r>
            <a:endParaRPr lang="hu-HU" sz="3600"/>
          </a:p>
          <a:p>
            <a:r>
              <a:rPr lang="hu-HU" sz="3600" dirty="0">
                <a:solidFill>
                  <a:srgbClr val="E9950C"/>
                </a:solidFill>
                <a:ea typeface="+mn-lt"/>
                <a:cs typeface="+mn-lt"/>
              </a:rPr>
              <a:t>int</a:t>
            </a:r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hu-HU" sz="3600" dirty="0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 = </a:t>
            </a:r>
            <a:r>
              <a:rPr lang="hu-HU" sz="3600" dirty="0">
                <a:solidFill>
                  <a:srgbClr val="DF3079"/>
                </a:solidFill>
                <a:ea typeface="+mn-lt"/>
                <a:cs typeface="+mn-lt"/>
              </a:rPr>
              <a:t>1</a:t>
            </a:r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; </a:t>
            </a:r>
            <a:endParaRPr lang="hu-HU" sz="36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sz="3600" dirty="0" err="1">
                <a:solidFill>
                  <a:srgbClr val="2E95D3"/>
                </a:solidFill>
                <a:ea typeface="+mn-lt"/>
                <a:cs typeface="+mn-lt"/>
              </a:rPr>
              <a:t>while</a:t>
            </a:r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 (</a:t>
            </a:r>
            <a:r>
              <a:rPr lang="hu-HU" sz="3600" dirty="0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 &lt;= </a:t>
            </a:r>
            <a:r>
              <a:rPr lang="hu-HU" sz="3600" dirty="0">
                <a:solidFill>
                  <a:srgbClr val="DF3079"/>
                </a:solidFill>
                <a:ea typeface="+mn-lt"/>
                <a:cs typeface="+mn-lt"/>
              </a:rPr>
              <a:t>5</a:t>
            </a:r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) {</a:t>
            </a:r>
            <a:endParaRPr lang="hu-HU" sz="36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        sum += </a:t>
            </a:r>
            <a:r>
              <a:rPr lang="hu-HU" sz="3600" dirty="0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;</a:t>
            </a:r>
            <a:endParaRPr lang="hu-HU" sz="36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     </a:t>
            </a:r>
            <a:r>
              <a:rPr lang="hu-HU" sz="3600" dirty="0">
                <a:solidFill>
                  <a:schemeClr val="bg1"/>
                </a:solidFill>
                <a:ea typeface="+mn-lt"/>
                <a:cs typeface="+mn-lt"/>
              </a:rPr>
              <a:t>   i</a:t>
            </a:r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++; </a:t>
            </a:r>
            <a:endParaRPr lang="hu-HU" sz="3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sz="3600" dirty="0">
                <a:solidFill>
                  <a:srgbClr val="FFFFFF"/>
                </a:solidFill>
                <a:ea typeface="+mn-lt"/>
                <a:cs typeface="+mn-lt"/>
              </a:rPr>
              <a:t>}</a:t>
            </a:r>
            <a:endParaRPr lang="hu-HU" sz="3600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973964CD-52D0-7762-C3D6-ECF80C1B859D}"/>
              </a:ext>
            </a:extLst>
          </p:cNvPr>
          <p:cNvSpPr/>
          <p:nvPr/>
        </p:nvSpPr>
        <p:spPr>
          <a:xfrm>
            <a:off x="6255275" y="1062860"/>
            <a:ext cx="5750943" cy="56646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8FA5B2A-2C6D-4FF2-3094-12DF6730A38A}"/>
              </a:ext>
            </a:extLst>
          </p:cNvPr>
          <p:cNvSpPr txBox="1"/>
          <p:nvPr/>
        </p:nvSpPr>
        <p:spPr>
          <a:xfrm>
            <a:off x="6707691" y="1343957"/>
            <a:ext cx="606005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ea typeface="+mn-lt"/>
                <a:cs typeface="+mn-lt"/>
              </a:rPr>
              <a:t>// Összegzéshez változó inicializálása</a:t>
            </a:r>
            <a:endParaRPr lang="hu-HU" sz="3600">
              <a:solidFill>
                <a:schemeClr val="bg1"/>
              </a:solidFill>
            </a:endParaRPr>
          </a:p>
          <a:p>
            <a:r>
              <a:rPr lang="hu-HU" sz="3600" dirty="0">
                <a:solidFill>
                  <a:schemeClr val="bg1"/>
                </a:solidFill>
                <a:ea typeface="+mn-lt"/>
                <a:cs typeface="+mn-lt"/>
              </a:rPr>
              <a:t>// Számláló inicializálása         </a:t>
            </a:r>
            <a:endParaRPr lang="hu-HU" sz="3600">
              <a:solidFill>
                <a:schemeClr val="bg1"/>
              </a:solidFill>
            </a:endParaRPr>
          </a:p>
          <a:p>
            <a:r>
              <a:rPr lang="hu-HU" sz="3600" dirty="0">
                <a:solidFill>
                  <a:schemeClr val="bg1"/>
                </a:solidFill>
                <a:ea typeface="+mn-lt"/>
                <a:cs typeface="+mn-lt"/>
              </a:rPr>
              <a:t>// Amíg a számláló kisebb vagy egyenlő 5-tel  </a:t>
            </a:r>
            <a:endParaRPr lang="hu-HU" sz="3600">
              <a:solidFill>
                <a:schemeClr val="bg1"/>
              </a:solidFill>
            </a:endParaRPr>
          </a:p>
          <a:p>
            <a:r>
              <a:rPr lang="hu-HU" sz="3600" dirty="0">
                <a:solidFill>
                  <a:schemeClr val="bg1"/>
                </a:solidFill>
                <a:ea typeface="+mn-lt"/>
                <a:cs typeface="+mn-lt"/>
              </a:rPr>
              <a:t>// Az aktuális számot hozzáadjuk az összeghez</a:t>
            </a:r>
            <a:endParaRPr lang="hu-HU" sz="3600">
              <a:solidFill>
                <a:schemeClr val="bg1"/>
              </a:solidFill>
            </a:endParaRPr>
          </a:p>
          <a:p>
            <a:r>
              <a:rPr lang="hu-HU" sz="3600" dirty="0">
                <a:solidFill>
                  <a:schemeClr val="bg1"/>
                </a:solidFill>
                <a:ea typeface="+mn-lt"/>
                <a:cs typeface="+mn-lt"/>
              </a:rPr>
              <a:t>// Növeljük a számlálót</a:t>
            </a:r>
            <a:endParaRPr lang="hu-HU" sz="3600">
              <a:solidFill>
                <a:schemeClr val="bg1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CE7DD5D-EA81-3995-E169-D53F81A757D2}"/>
              </a:ext>
            </a:extLst>
          </p:cNvPr>
          <p:cNvSpPr txBox="1"/>
          <p:nvPr/>
        </p:nvSpPr>
        <p:spPr>
          <a:xfrm>
            <a:off x="1676400" y="33930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/>
              <a:t>Kód</a:t>
            </a:r>
            <a:r>
              <a:rPr lang="en-US" sz="4400" dirty="0"/>
              <a:t>:</a:t>
            </a:r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5733619-15BB-E660-DC72-E7FDAF6D4A89}"/>
              </a:ext>
            </a:extLst>
          </p:cNvPr>
          <p:cNvSpPr txBox="1"/>
          <p:nvPr/>
        </p:nvSpPr>
        <p:spPr>
          <a:xfrm>
            <a:off x="7542361" y="339304"/>
            <a:ext cx="33470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/>
              <a:t>Magyarázat</a:t>
            </a:r>
            <a:r>
              <a:rPr lang="en-US" sz="4400" dirty="0"/>
              <a:t>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1C2F02A-E30F-7B46-E352-3F8CA55D8A5A}"/>
              </a:ext>
            </a:extLst>
          </p:cNvPr>
          <p:cNvSpPr txBox="1"/>
          <p:nvPr/>
        </p:nvSpPr>
        <p:spPr>
          <a:xfrm>
            <a:off x="4350589" y="-5751"/>
            <a:ext cx="3505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619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/>
              <a:t>KÖSZÖNJÜK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Készítette: </a:t>
            </a:r>
            <a:r>
              <a:rPr lang="hu-HU" dirty="0" err="1"/>
              <a:t>Tukarcs</a:t>
            </a:r>
            <a:r>
              <a:rPr lang="hu-HU" dirty="0"/>
              <a:t> Alex, Gábor Dávid, Szakály Ábel, Ali</a:t>
            </a:r>
          </a:p>
        </p:txBody>
      </p:sp>
    </p:spTree>
    <p:extLst>
      <p:ext uri="{BB962C8B-B14F-4D97-AF65-F5344CB8AC3E}">
        <p14:creationId xmlns:p14="http://schemas.microsoft.com/office/powerpoint/2010/main" val="3054669179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Szélesvásznú</PresentationFormat>
  <Paragraphs>1</Paragraphs>
  <Slides>8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Körülvágás</vt:lpstr>
      <vt:lpstr>WHILE CIKLUS</vt:lpstr>
      <vt:lpstr>A while ciklus</vt:lpstr>
      <vt:lpstr>Számláló</vt:lpstr>
      <vt:lpstr>Páros számok</vt:lpstr>
      <vt:lpstr>Felhasználói bemenet</vt:lpstr>
      <vt:lpstr>Végtelen ciklus</vt:lpstr>
      <vt:lpstr>PowerPoint-bemutató</vt:lpstr>
      <vt:lpstr>KÖSZÖNJÜK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460</cp:revision>
  <dcterms:created xsi:type="dcterms:W3CDTF">2023-11-10T12:53:15Z</dcterms:created>
  <dcterms:modified xsi:type="dcterms:W3CDTF">2023-11-24T12:27:54Z</dcterms:modified>
</cp:coreProperties>
</file>