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4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BD287-3B39-47DB-88CD-03A1048ADA55}" v="282" dt="2023-11-24T13:20:2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BE9AB-3A6E-4990-B3A3-D6FE9BF2301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14A4FC-DE98-4A2E-A771-F1AD9DAA68B5}">
      <dgm:prSet/>
      <dgm:spPr/>
      <dgm:t>
        <a:bodyPr/>
        <a:lstStyle/>
        <a:p>
          <a:pPr rtl="0"/>
          <a:r>
            <a:rPr lang="hu-HU" dirty="0">
              <a:latin typeface="Arial" panose="020B0604020202020204"/>
            </a:rPr>
            <a:t>1.Az</a:t>
          </a:r>
          <a:r>
            <a:rPr lang="hu-HU" dirty="0"/>
            <a:t> öröklődés az objektumorientált programozásban a kód </a:t>
          </a:r>
          <a:r>
            <a:rPr lang="hu-HU" dirty="0" err="1"/>
            <a:t>újrafelhasználását</a:t>
          </a:r>
          <a:r>
            <a:rPr lang="hu-HU" dirty="0"/>
            <a:t> teszi lehetővé. </a:t>
          </a:r>
          <a:endParaRPr lang="en-US" dirty="0"/>
        </a:p>
      </dgm:t>
    </dgm:pt>
    <dgm:pt modelId="{A4DAA995-CD6E-41F0-BB7E-E3567C5E5AB7}" type="parTrans" cxnId="{DB4BC774-360E-4D57-B4BE-03564A69A9FC}">
      <dgm:prSet/>
      <dgm:spPr/>
      <dgm:t>
        <a:bodyPr/>
        <a:lstStyle/>
        <a:p>
          <a:endParaRPr lang="en-US"/>
        </a:p>
      </dgm:t>
    </dgm:pt>
    <dgm:pt modelId="{952FE117-6BF9-494A-AB86-27C4E4010C2E}" type="sibTrans" cxnId="{DB4BC774-360E-4D57-B4BE-03564A69A9FC}">
      <dgm:prSet/>
      <dgm:spPr/>
      <dgm:t>
        <a:bodyPr/>
        <a:lstStyle/>
        <a:p>
          <a:endParaRPr lang="en-US"/>
        </a:p>
      </dgm:t>
    </dgm:pt>
    <dgm:pt modelId="{70372050-95CE-47DF-B32F-29F1F249DD7F}">
      <dgm:prSet/>
      <dgm:spPr/>
      <dgm:t>
        <a:bodyPr/>
        <a:lstStyle/>
        <a:p>
          <a:r>
            <a:rPr lang="hu-HU" dirty="0"/>
            <a:t>2.Segíti a gyakran használt metódusok és adatok könnyű integrációját osztályokba. </a:t>
          </a:r>
          <a:endParaRPr lang="en-US" dirty="0"/>
        </a:p>
      </dgm:t>
    </dgm:pt>
    <dgm:pt modelId="{193A02D0-C6C7-4976-94AB-3FA6F88387C1}" type="parTrans" cxnId="{BAF403B1-7B49-43DA-A672-C500377D3468}">
      <dgm:prSet/>
      <dgm:spPr/>
      <dgm:t>
        <a:bodyPr/>
        <a:lstStyle/>
        <a:p>
          <a:endParaRPr lang="en-US"/>
        </a:p>
      </dgm:t>
    </dgm:pt>
    <dgm:pt modelId="{EE094807-536F-4400-8D1A-EAC411EB4E9E}" type="sibTrans" cxnId="{BAF403B1-7B49-43DA-A672-C500377D3468}">
      <dgm:prSet/>
      <dgm:spPr/>
      <dgm:t>
        <a:bodyPr/>
        <a:lstStyle/>
        <a:p>
          <a:endParaRPr lang="en-US"/>
        </a:p>
      </dgm:t>
    </dgm:pt>
    <dgm:pt modelId="{E529AA5E-2290-4739-BDA6-33AE8218676E}">
      <dgm:prSet/>
      <dgm:spPr/>
      <dgm:t>
        <a:bodyPr/>
        <a:lstStyle/>
        <a:p>
          <a:r>
            <a:rPr lang="hu-HU" dirty="0">
              <a:latin typeface="Arial" panose="020B0604020202020204"/>
            </a:rPr>
            <a:t>3</a:t>
          </a:r>
          <a:r>
            <a:rPr lang="hu-HU" dirty="0"/>
            <a:t>.Néhány nyelvben csak egy ősosztály lehet egy osztálynak, másokban több is lehet. </a:t>
          </a:r>
          <a:endParaRPr lang="en-US" dirty="0"/>
        </a:p>
      </dgm:t>
    </dgm:pt>
    <dgm:pt modelId="{B9EDF6A9-D17E-479B-B9AF-3367E5C7BA0B}" type="parTrans" cxnId="{DD9BC95B-9A64-4818-8798-5FCE2C437883}">
      <dgm:prSet/>
      <dgm:spPr/>
      <dgm:t>
        <a:bodyPr/>
        <a:lstStyle/>
        <a:p>
          <a:endParaRPr lang="en-US"/>
        </a:p>
      </dgm:t>
    </dgm:pt>
    <dgm:pt modelId="{C1D89B47-93A9-4F1A-B036-5888E396F7D1}" type="sibTrans" cxnId="{DD9BC95B-9A64-4818-8798-5FCE2C437883}">
      <dgm:prSet/>
      <dgm:spPr/>
      <dgm:t>
        <a:bodyPr/>
        <a:lstStyle/>
        <a:p>
          <a:endParaRPr lang="en-US"/>
        </a:p>
      </dgm:t>
    </dgm:pt>
    <dgm:pt modelId="{1224BA4E-8D0C-46FB-ABEE-B591501FBF36}">
      <dgm:prSet/>
      <dgm:spPr/>
      <dgm:t>
        <a:bodyPr/>
        <a:lstStyle/>
        <a:p>
          <a:r>
            <a:rPr lang="hu-HU" dirty="0"/>
            <a:t>4.Korlátozták az osztályok számát, hogy támogassák a karbantarthatóságot és gyorsítsák a fejlesztést.</a:t>
          </a:r>
          <a:endParaRPr lang="en-US" dirty="0"/>
        </a:p>
      </dgm:t>
    </dgm:pt>
    <dgm:pt modelId="{763DDCF7-0710-4FA6-8D43-C6FD29299CA7}" type="parTrans" cxnId="{2FED2E84-B515-4989-AE0E-26F8FD3AC624}">
      <dgm:prSet/>
      <dgm:spPr/>
      <dgm:t>
        <a:bodyPr/>
        <a:lstStyle/>
        <a:p>
          <a:endParaRPr lang="en-US"/>
        </a:p>
      </dgm:t>
    </dgm:pt>
    <dgm:pt modelId="{C1663CD4-8E12-49E0-BC9D-9FAEA52ACEAD}" type="sibTrans" cxnId="{2FED2E84-B515-4989-AE0E-26F8FD3AC624}">
      <dgm:prSet/>
      <dgm:spPr/>
      <dgm:t>
        <a:bodyPr/>
        <a:lstStyle/>
        <a:p>
          <a:endParaRPr lang="en-US"/>
        </a:p>
      </dgm:t>
    </dgm:pt>
    <dgm:pt modelId="{B1976D10-A853-453D-A307-DCDBDDFB5C9A}" type="pres">
      <dgm:prSet presAssocID="{0EDBE9AB-3A6E-4990-B3A3-D6FE9BF23018}" presName="diagram" presStyleCnt="0">
        <dgm:presLayoutVars>
          <dgm:dir/>
          <dgm:resizeHandles val="exact"/>
        </dgm:presLayoutVars>
      </dgm:prSet>
      <dgm:spPr/>
    </dgm:pt>
    <dgm:pt modelId="{08D25481-9748-4F1F-8058-846DB54A3C9F}" type="pres">
      <dgm:prSet presAssocID="{9914A4FC-DE98-4A2E-A771-F1AD9DAA68B5}" presName="node" presStyleLbl="node1" presStyleIdx="0" presStyleCnt="4">
        <dgm:presLayoutVars>
          <dgm:bulletEnabled val="1"/>
        </dgm:presLayoutVars>
      </dgm:prSet>
      <dgm:spPr/>
    </dgm:pt>
    <dgm:pt modelId="{CFE91D5B-B47D-4310-80DE-579442424003}" type="pres">
      <dgm:prSet presAssocID="{952FE117-6BF9-494A-AB86-27C4E4010C2E}" presName="sibTrans" presStyleLbl="sibTrans2D1" presStyleIdx="0" presStyleCnt="3"/>
      <dgm:spPr/>
    </dgm:pt>
    <dgm:pt modelId="{F8FFD6E6-0380-4301-A70C-BA21E2B37899}" type="pres">
      <dgm:prSet presAssocID="{952FE117-6BF9-494A-AB86-27C4E4010C2E}" presName="connectorText" presStyleLbl="sibTrans2D1" presStyleIdx="0" presStyleCnt="3"/>
      <dgm:spPr/>
    </dgm:pt>
    <dgm:pt modelId="{10E7206E-AF06-4953-9108-F246E300E7F2}" type="pres">
      <dgm:prSet presAssocID="{70372050-95CE-47DF-B32F-29F1F249DD7F}" presName="node" presStyleLbl="node1" presStyleIdx="1" presStyleCnt="4">
        <dgm:presLayoutVars>
          <dgm:bulletEnabled val="1"/>
        </dgm:presLayoutVars>
      </dgm:prSet>
      <dgm:spPr/>
    </dgm:pt>
    <dgm:pt modelId="{931D2071-5FEF-4008-A82D-F17FA506015D}" type="pres">
      <dgm:prSet presAssocID="{EE094807-536F-4400-8D1A-EAC411EB4E9E}" presName="sibTrans" presStyleLbl="sibTrans2D1" presStyleIdx="1" presStyleCnt="3"/>
      <dgm:spPr/>
    </dgm:pt>
    <dgm:pt modelId="{0291D830-4A48-4D40-9EC2-A7F07C3A3689}" type="pres">
      <dgm:prSet presAssocID="{EE094807-536F-4400-8D1A-EAC411EB4E9E}" presName="connectorText" presStyleLbl="sibTrans2D1" presStyleIdx="1" presStyleCnt="3"/>
      <dgm:spPr/>
    </dgm:pt>
    <dgm:pt modelId="{BC804B4B-FF99-4F49-B75C-CF56AE1C3C24}" type="pres">
      <dgm:prSet presAssocID="{E529AA5E-2290-4739-BDA6-33AE8218676E}" presName="node" presStyleLbl="node1" presStyleIdx="2" presStyleCnt="4">
        <dgm:presLayoutVars>
          <dgm:bulletEnabled val="1"/>
        </dgm:presLayoutVars>
      </dgm:prSet>
      <dgm:spPr/>
    </dgm:pt>
    <dgm:pt modelId="{BBFA7406-E074-46A1-ABE5-9CF096742C9F}" type="pres">
      <dgm:prSet presAssocID="{C1D89B47-93A9-4F1A-B036-5888E396F7D1}" presName="sibTrans" presStyleLbl="sibTrans2D1" presStyleIdx="2" presStyleCnt="3"/>
      <dgm:spPr/>
    </dgm:pt>
    <dgm:pt modelId="{37D2CF41-B46A-4C19-8962-763B9357DFA6}" type="pres">
      <dgm:prSet presAssocID="{C1D89B47-93A9-4F1A-B036-5888E396F7D1}" presName="connectorText" presStyleLbl="sibTrans2D1" presStyleIdx="2" presStyleCnt="3"/>
      <dgm:spPr/>
    </dgm:pt>
    <dgm:pt modelId="{8A9E6F06-BC63-4AE1-8A3B-1B075D5152BF}" type="pres">
      <dgm:prSet presAssocID="{1224BA4E-8D0C-46FB-ABEE-B591501FBF36}" presName="node" presStyleLbl="node1" presStyleIdx="3" presStyleCnt="4">
        <dgm:presLayoutVars>
          <dgm:bulletEnabled val="1"/>
        </dgm:presLayoutVars>
      </dgm:prSet>
      <dgm:spPr/>
    </dgm:pt>
  </dgm:ptLst>
  <dgm:cxnLst>
    <dgm:cxn modelId="{4C751F07-2569-4F4E-9A52-851ED389D427}" type="presOf" srcId="{952FE117-6BF9-494A-AB86-27C4E4010C2E}" destId="{F8FFD6E6-0380-4301-A70C-BA21E2B37899}" srcOrd="1" destOrd="0" presId="urn:microsoft.com/office/officeart/2005/8/layout/process5"/>
    <dgm:cxn modelId="{06BAF434-1901-4943-9104-577C83161493}" type="presOf" srcId="{EE094807-536F-4400-8D1A-EAC411EB4E9E}" destId="{0291D830-4A48-4D40-9EC2-A7F07C3A3689}" srcOrd="1" destOrd="0" presId="urn:microsoft.com/office/officeart/2005/8/layout/process5"/>
    <dgm:cxn modelId="{DD9BC95B-9A64-4818-8798-5FCE2C437883}" srcId="{0EDBE9AB-3A6E-4990-B3A3-D6FE9BF23018}" destId="{E529AA5E-2290-4739-BDA6-33AE8218676E}" srcOrd="2" destOrd="0" parTransId="{B9EDF6A9-D17E-479B-B9AF-3367E5C7BA0B}" sibTransId="{C1D89B47-93A9-4F1A-B036-5888E396F7D1}"/>
    <dgm:cxn modelId="{FF2E624F-40C5-44E7-83C9-7D42F235F9BB}" type="presOf" srcId="{9914A4FC-DE98-4A2E-A771-F1AD9DAA68B5}" destId="{08D25481-9748-4F1F-8058-846DB54A3C9F}" srcOrd="0" destOrd="0" presId="urn:microsoft.com/office/officeart/2005/8/layout/process5"/>
    <dgm:cxn modelId="{DB4BC774-360E-4D57-B4BE-03564A69A9FC}" srcId="{0EDBE9AB-3A6E-4990-B3A3-D6FE9BF23018}" destId="{9914A4FC-DE98-4A2E-A771-F1AD9DAA68B5}" srcOrd="0" destOrd="0" parTransId="{A4DAA995-CD6E-41F0-BB7E-E3567C5E5AB7}" sibTransId="{952FE117-6BF9-494A-AB86-27C4E4010C2E}"/>
    <dgm:cxn modelId="{2FED2E84-B515-4989-AE0E-26F8FD3AC624}" srcId="{0EDBE9AB-3A6E-4990-B3A3-D6FE9BF23018}" destId="{1224BA4E-8D0C-46FB-ABEE-B591501FBF36}" srcOrd="3" destOrd="0" parTransId="{763DDCF7-0710-4FA6-8D43-C6FD29299CA7}" sibTransId="{C1663CD4-8E12-49E0-BC9D-9FAEA52ACEAD}"/>
    <dgm:cxn modelId="{D9DC4F84-3534-4C3B-855A-09EA92D12DD6}" type="presOf" srcId="{1224BA4E-8D0C-46FB-ABEE-B591501FBF36}" destId="{8A9E6F06-BC63-4AE1-8A3B-1B075D5152BF}" srcOrd="0" destOrd="0" presId="urn:microsoft.com/office/officeart/2005/8/layout/process5"/>
    <dgm:cxn modelId="{A0CF0698-068B-4A96-A4D4-2B53D225F458}" type="presOf" srcId="{EE094807-536F-4400-8D1A-EAC411EB4E9E}" destId="{931D2071-5FEF-4008-A82D-F17FA506015D}" srcOrd="0" destOrd="0" presId="urn:microsoft.com/office/officeart/2005/8/layout/process5"/>
    <dgm:cxn modelId="{BAF403B1-7B49-43DA-A672-C500377D3468}" srcId="{0EDBE9AB-3A6E-4990-B3A3-D6FE9BF23018}" destId="{70372050-95CE-47DF-B32F-29F1F249DD7F}" srcOrd="1" destOrd="0" parTransId="{193A02D0-C6C7-4976-94AB-3FA6F88387C1}" sibTransId="{EE094807-536F-4400-8D1A-EAC411EB4E9E}"/>
    <dgm:cxn modelId="{DAFE41B4-5C6C-49FB-9A77-3132E3F5C1E7}" type="presOf" srcId="{E529AA5E-2290-4739-BDA6-33AE8218676E}" destId="{BC804B4B-FF99-4F49-B75C-CF56AE1C3C24}" srcOrd="0" destOrd="0" presId="urn:microsoft.com/office/officeart/2005/8/layout/process5"/>
    <dgm:cxn modelId="{89E11CBB-E439-4A9F-9EC7-93F3839F3E89}" type="presOf" srcId="{C1D89B47-93A9-4F1A-B036-5888E396F7D1}" destId="{37D2CF41-B46A-4C19-8962-763B9357DFA6}" srcOrd="1" destOrd="0" presId="urn:microsoft.com/office/officeart/2005/8/layout/process5"/>
    <dgm:cxn modelId="{5426F2CF-A1AD-4EB6-B6F6-834FED16ABD9}" type="presOf" srcId="{952FE117-6BF9-494A-AB86-27C4E4010C2E}" destId="{CFE91D5B-B47D-4310-80DE-579442424003}" srcOrd="0" destOrd="0" presId="urn:microsoft.com/office/officeart/2005/8/layout/process5"/>
    <dgm:cxn modelId="{73381AE3-E36E-44D3-9BFB-F0855694516A}" type="presOf" srcId="{0EDBE9AB-3A6E-4990-B3A3-D6FE9BF23018}" destId="{B1976D10-A853-453D-A307-DCDBDDFB5C9A}" srcOrd="0" destOrd="0" presId="urn:microsoft.com/office/officeart/2005/8/layout/process5"/>
    <dgm:cxn modelId="{313407F1-7521-46C7-A5E5-149E9CD6E73E}" type="presOf" srcId="{70372050-95CE-47DF-B32F-29F1F249DD7F}" destId="{10E7206E-AF06-4953-9108-F246E300E7F2}" srcOrd="0" destOrd="0" presId="urn:microsoft.com/office/officeart/2005/8/layout/process5"/>
    <dgm:cxn modelId="{BD49FAF9-1A4D-409E-8223-E5960CC2A929}" type="presOf" srcId="{C1D89B47-93A9-4F1A-B036-5888E396F7D1}" destId="{BBFA7406-E074-46A1-ABE5-9CF096742C9F}" srcOrd="0" destOrd="0" presId="urn:microsoft.com/office/officeart/2005/8/layout/process5"/>
    <dgm:cxn modelId="{76F78902-1E95-4A53-AEEA-E13464A68356}" type="presParOf" srcId="{B1976D10-A853-453D-A307-DCDBDDFB5C9A}" destId="{08D25481-9748-4F1F-8058-846DB54A3C9F}" srcOrd="0" destOrd="0" presId="urn:microsoft.com/office/officeart/2005/8/layout/process5"/>
    <dgm:cxn modelId="{3E16919A-4D08-4EA2-9628-56F6EFADDDCD}" type="presParOf" srcId="{B1976D10-A853-453D-A307-DCDBDDFB5C9A}" destId="{CFE91D5B-B47D-4310-80DE-579442424003}" srcOrd="1" destOrd="0" presId="urn:microsoft.com/office/officeart/2005/8/layout/process5"/>
    <dgm:cxn modelId="{5A9454E9-9E12-4BA3-A890-F3289E6249D7}" type="presParOf" srcId="{CFE91D5B-B47D-4310-80DE-579442424003}" destId="{F8FFD6E6-0380-4301-A70C-BA21E2B37899}" srcOrd="0" destOrd="0" presId="urn:microsoft.com/office/officeart/2005/8/layout/process5"/>
    <dgm:cxn modelId="{CB302625-C4E6-490C-A64D-708A34EE1ED8}" type="presParOf" srcId="{B1976D10-A853-453D-A307-DCDBDDFB5C9A}" destId="{10E7206E-AF06-4953-9108-F246E300E7F2}" srcOrd="2" destOrd="0" presId="urn:microsoft.com/office/officeart/2005/8/layout/process5"/>
    <dgm:cxn modelId="{1DBA9628-1B00-4F86-B0B4-33DFFCF3B23E}" type="presParOf" srcId="{B1976D10-A853-453D-A307-DCDBDDFB5C9A}" destId="{931D2071-5FEF-4008-A82D-F17FA506015D}" srcOrd="3" destOrd="0" presId="urn:microsoft.com/office/officeart/2005/8/layout/process5"/>
    <dgm:cxn modelId="{0F83366A-094E-45EE-8F29-FDECAFC65DBF}" type="presParOf" srcId="{931D2071-5FEF-4008-A82D-F17FA506015D}" destId="{0291D830-4A48-4D40-9EC2-A7F07C3A3689}" srcOrd="0" destOrd="0" presId="urn:microsoft.com/office/officeart/2005/8/layout/process5"/>
    <dgm:cxn modelId="{3A3D5572-EBE9-466C-A752-CB1462E82D52}" type="presParOf" srcId="{B1976D10-A853-453D-A307-DCDBDDFB5C9A}" destId="{BC804B4B-FF99-4F49-B75C-CF56AE1C3C24}" srcOrd="4" destOrd="0" presId="urn:microsoft.com/office/officeart/2005/8/layout/process5"/>
    <dgm:cxn modelId="{AE8AD18D-263F-49F5-BB4A-DBF89002C916}" type="presParOf" srcId="{B1976D10-A853-453D-A307-DCDBDDFB5C9A}" destId="{BBFA7406-E074-46A1-ABE5-9CF096742C9F}" srcOrd="5" destOrd="0" presId="urn:microsoft.com/office/officeart/2005/8/layout/process5"/>
    <dgm:cxn modelId="{68947343-307E-4426-81E7-DFADA2D41DAF}" type="presParOf" srcId="{BBFA7406-E074-46A1-ABE5-9CF096742C9F}" destId="{37D2CF41-B46A-4C19-8962-763B9357DFA6}" srcOrd="0" destOrd="0" presId="urn:microsoft.com/office/officeart/2005/8/layout/process5"/>
    <dgm:cxn modelId="{72CD21F1-A208-4C46-9EBA-925F354AE43E}" type="presParOf" srcId="{B1976D10-A853-453D-A307-DCDBDDFB5C9A}" destId="{8A9E6F06-BC63-4AE1-8A3B-1B075D5152B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25481-9748-4F1F-8058-846DB54A3C9F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/>
            </a:rPr>
            <a:t>1.Az</a:t>
          </a:r>
          <a:r>
            <a:rPr lang="hu-HU" sz="1400" kern="1200" dirty="0"/>
            <a:t> öröklődés az objektumorientált programozásban a kód </a:t>
          </a:r>
          <a:r>
            <a:rPr lang="hu-HU" sz="1400" kern="1200" dirty="0" err="1"/>
            <a:t>újrafelhasználását</a:t>
          </a:r>
          <a:r>
            <a:rPr lang="hu-HU" sz="1400" kern="1200" dirty="0"/>
            <a:t> teszi lehetővé. </a:t>
          </a:r>
          <a:endParaRPr lang="en-US" sz="1400" kern="1200" dirty="0"/>
        </a:p>
      </dsp:txBody>
      <dsp:txXfrm>
        <a:off x="1493380" y="38542"/>
        <a:ext cx="2028385" cy="1187476"/>
      </dsp:txXfrm>
    </dsp:sp>
    <dsp:sp modelId="{CFE91D5B-B47D-4310-80DE-579442424003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43710" y="475871"/>
        <a:ext cx="311977" cy="312817"/>
      </dsp:txXfrm>
    </dsp:sp>
    <dsp:sp modelId="{10E7206E-AF06-4953-9108-F246E300E7F2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2.Segíti a gyakran használt metódusok és adatok könnyű integrációját osztályokba. </a:t>
          </a:r>
          <a:endParaRPr lang="en-US" sz="1400" kern="1200" dirty="0"/>
        </a:p>
      </dsp:txBody>
      <dsp:txXfrm>
        <a:off x="4436563" y="38542"/>
        <a:ext cx="2028385" cy="1187476"/>
      </dsp:txXfrm>
    </dsp:sp>
    <dsp:sp modelId="{931D2071-5FEF-4008-A82D-F17FA506015D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294348" y="1447962"/>
        <a:ext cx="312817" cy="311977"/>
      </dsp:txXfrm>
    </dsp:sp>
    <dsp:sp modelId="{BC804B4B-FF99-4F49-B75C-CF56AE1C3C24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/>
            </a:rPr>
            <a:t>3</a:t>
          </a:r>
          <a:r>
            <a:rPr lang="hu-HU" sz="1400" kern="1200" dirty="0"/>
            <a:t>.Néhány nyelvben csak egy ősosztály lehet egy osztálynak, másokban több is lehet. </a:t>
          </a:r>
          <a:endParaRPr lang="en-US" sz="1400" kern="1200" dirty="0"/>
        </a:p>
      </dsp:txBody>
      <dsp:txXfrm>
        <a:off x="4436563" y="2140815"/>
        <a:ext cx="2028385" cy="1187476"/>
      </dsp:txXfrm>
    </dsp:sp>
    <dsp:sp modelId="{BBFA7406-E074-46A1-ABE5-9CF096742C9F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02642" y="2578144"/>
        <a:ext cx="311977" cy="312817"/>
      </dsp:txXfrm>
    </dsp:sp>
    <dsp:sp modelId="{8A9E6F06-BC63-4AE1-8A3B-1B075D5152BF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4.Korlátozták az osztályok számát, hogy támogassák a karbantarthatóságot és gyorsítsák a fejlesztést.</a:t>
          </a:r>
          <a:endParaRPr lang="en-US" sz="1400" kern="1200" dirty="0"/>
        </a:p>
      </dsp:txBody>
      <dsp:txXfrm>
        <a:off x="1493380" y="2140815"/>
        <a:ext cx="2028385" cy="118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E210D5-DCF3-48C4-AFC2-E56A498A98F8}" type="datetime1">
              <a:rPr lang="hu-HU" smtClean="0"/>
              <a:t>2023. 11. 24.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B76F72-1760-48D0-8843-7277CDB3F293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84544-D3AD-4189-B597-61453BE04C51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3" name="Szövegdoboz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églalap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zövegdoboz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68FB3-1598-47EB-B325-43980836DD6B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églalap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zövegdoboz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C2DF5-C39A-4C40-927B-29A1407A6768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33C37-6CF6-41FB-8498-1C84A2E9E8A3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7" name="Szövegdoboz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églalap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zövegdoboz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7B271-3219-4800-AD16-42452F8EB585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églalap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5B6EF-B708-4CB3-B4CC-9E1A44F00DF8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0" name="Szövegdoboz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églalap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églalap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zövegdoboz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DC36A-702E-48FB-B78F-D0CC240E9D0E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églalap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B0310-CCE7-49D1-BC3E-E0FDB9A72409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8" name="Szövegdoboz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9C093-28DA-41DB-8A1F-1C3DA20799CB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églalap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zövegdoboz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0C5C6B-99B3-407D-9AAA-192D8579624F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églalap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100918-D76C-417F-9B20-2341189E5A79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  <a:p>
            <a:pPr lvl="5" rtl="0"/>
            <a:r>
              <a:rPr lang="hu-HU" noProof="0"/>
              <a:t>Hatodik szint</a:t>
            </a:r>
          </a:p>
          <a:p>
            <a:pPr lvl="6" rtl="0"/>
            <a:r>
              <a:rPr lang="hu-HU" noProof="0"/>
              <a:t>Hetedik szint</a:t>
            </a:r>
          </a:p>
          <a:p>
            <a:pPr lvl="7" rtl="0"/>
            <a:r>
              <a:rPr lang="hu-HU" noProof="0"/>
              <a:t>Nyolcadik szint</a:t>
            </a:r>
          </a:p>
          <a:p>
            <a:pPr lvl="8" rtl="0"/>
            <a:r>
              <a:rPr lang="hu-HU" noProof="0"/>
              <a:t>Kilencedik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7F39D87-6F3B-4E9C-A2D4-87B27249C862}" type="datetime1">
              <a:rPr lang="hu-HU" noProof="0" smtClean="0"/>
              <a:t>2023. 11. 24.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57" name="Téglalap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113496"/>
            <a:ext cx="6979922" cy="2315503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>
                <a:cs typeface="Arial"/>
              </a:rPr>
              <a:t>Az öröklődés</a:t>
            </a:r>
            <a:endParaRPr lang="hu-HU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D43DA8-B40D-4B4E-5E4D-323112C9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hu-HU" b="1"/>
              <a:t>Mi az az öröklődés ?</a:t>
            </a:r>
            <a:endParaRPr lang="hu-HU"/>
          </a:p>
          <a:p>
            <a:pPr algn="l"/>
            <a:endParaRPr lang="hu-HU">
              <a:cs typeface="Arial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207BD47-CD4D-B6CA-5975-77A7C12DA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483057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879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23D0C8-0D4A-6A4F-9E58-2F59EAC4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hu-HU" sz="2100" b="1">
                <a:cs typeface="Arial"/>
              </a:rPr>
              <a:t>Az öröklődés máshogy elmagyarázva</a:t>
            </a:r>
            <a:endParaRPr lang="hu-HU" sz="21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A9C2C1-0B89-46F0-0934-C0451277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500">
                <a:ea typeface="+mn-lt"/>
                <a:cs typeface="+mn-lt"/>
              </a:rPr>
              <a:t>Az öröklődés az, amikor tulajdonságok vagy jellemzők generációról generációra öröklődnek családtagok között.</a:t>
            </a:r>
            <a:endParaRPr lang="hu-HU" sz="1500">
              <a:cs typeface="Arial"/>
            </a:endParaRP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500">
                <a:ea typeface="+mn-lt"/>
                <a:cs typeface="+mn-lt"/>
              </a:rPr>
              <a:t>Ez a folyamat lehetővé teszi az előző generáció által létrehozott dolgok használatát és továbbfejlesztését a következő generációk számára.</a:t>
            </a: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500">
                <a:ea typeface="+mn-lt"/>
                <a:cs typeface="+mn-lt"/>
              </a:rPr>
              <a:t>Az újabb generációk megtartják az előzőek örökségét, de saját új tulajdonságokkal is bővülnek.</a:t>
            </a:r>
            <a:endParaRPr lang="hu-HU" sz="1500">
              <a:cs typeface="Arial" panose="020B0604020202020204"/>
            </a:endParaRPr>
          </a:p>
        </p:txBody>
      </p:sp>
      <p:pic>
        <p:nvPicPr>
          <p:cNvPr id="4" name="Kép 3" descr="Bevezetés a genetikus algoritmusokba - Programozás-elmélet - Prog.Hu">
            <a:extLst>
              <a:ext uri="{FF2B5EF4-FFF2-40B4-BE49-F238E27FC236}">
                <a16:creationId xmlns:a16="http://schemas.microsoft.com/office/drawing/2014/main" id="{9F51C5C7-2DEC-E416-E6C6-C1BFA6D5A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2534527"/>
            <a:ext cx="4651619" cy="17896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217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8E27BC-4343-02F6-E83F-D5B44CD7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hu-HU" b="1"/>
              <a:t>Öröklés nyelvi alapjai</a:t>
            </a:r>
            <a:endParaRPr lang="hu-HU"/>
          </a:p>
          <a:p>
            <a:pPr algn="l"/>
            <a:endParaRPr lang="hu-HU">
              <a:cs typeface="Arial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841E5-AFB4-458A-34A5-D67F9454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400">
                <a:ea typeface="+mn-lt"/>
                <a:cs typeface="+mn-lt"/>
              </a:rPr>
              <a:t>Az absztrakt osztályok rendelkezhetnek absztrakt metódusokkal.</a:t>
            </a:r>
          </a:p>
          <a:p>
            <a:pPr marL="344170" indent="-344170">
              <a:lnSpc>
                <a:spcPct val="110000"/>
              </a:lnSpc>
              <a:buAutoNum type="arabicPeriod"/>
            </a:pPr>
            <a:endParaRPr lang="hu-HU" sz="14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400">
                <a:ea typeface="+mn-lt"/>
                <a:cs typeface="+mn-lt"/>
              </a:rPr>
              <a:t>Az absztrakt metódus egy olyan metódus, aminek csak a paraméter listáját és nevét definiáljuk, de a konkrét megvalósítását nem.</a:t>
            </a:r>
          </a:p>
          <a:p>
            <a:pPr marL="344170" indent="-344170">
              <a:lnSpc>
                <a:spcPct val="110000"/>
              </a:lnSpc>
              <a:buAutoNum type="arabicPeriod"/>
            </a:pPr>
            <a:endParaRPr lang="hu-HU" sz="14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400">
                <a:ea typeface="+mn-lt"/>
                <a:cs typeface="+mn-lt"/>
              </a:rPr>
              <a:t>Ez akkor jöhet jól, ha a metódus megvalósításának osztályonként eltérőnek kell lennie.</a:t>
            </a:r>
            <a:endParaRPr lang="hu-HU" sz="1400">
              <a:cs typeface="Arial" panose="020B0604020202020204"/>
            </a:endParaRPr>
          </a:p>
        </p:txBody>
      </p:sp>
      <p:pic>
        <p:nvPicPr>
          <p:cNvPr id="4" name="Kép 3" descr="A képen szöveg, elektronika, képernyőkép, szoftver látható&#10;&#10;Automatikusan generált leírás">
            <a:extLst>
              <a:ext uri="{FF2B5EF4-FFF2-40B4-BE49-F238E27FC236}">
                <a16:creationId xmlns:a16="http://schemas.microsoft.com/office/drawing/2014/main" id="{0424807D-D3D4-1245-F2E0-953E714D9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1" t="51438" r="42092" b="37380"/>
          <a:stretch/>
        </p:blipFill>
        <p:spPr>
          <a:xfrm>
            <a:off x="6094766" y="2743962"/>
            <a:ext cx="4651619" cy="137073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5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EDDB3B-AB40-8E81-24EC-325711B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dirty="0"/>
              <a:t>Öröklés nyelvi alapjai</a:t>
            </a:r>
            <a:endParaRPr lang="hu-HU" dirty="0">
              <a:cs typeface="Arial"/>
            </a:endParaRPr>
          </a:p>
          <a:p>
            <a:endParaRPr lang="hu-HU" dirty="0">
              <a:cs typeface="Arial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96AD6-B697-CFDD-22EB-17839E95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67" y="2002955"/>
            <a:ext cx="3753024" cy="3997828"/>
          </a:xfrm>
        </p:spPr>
        <p:txBody>
          <a:bodyPr/>
          <a:lstStyle/>
          <a:p>
            <a:pPr marL="344170" indent="-344170"/>
            <a:br>
              <a:rPr lang="en-US" sz="2800" dirty="0"/>
            </a:br>
            <a:r>
              <a:rPr lang="hu-HU" sz="1600" dirty="0">
                <a:solidFill>
                  <a:srgbClr val="ECECF1"/>
                </a:solidFill>
                <a:ea typeface="+mn-lt"/>
                <a:cs typeface="+mn-lt"/>
              </a:rPr>
              <a:t>1.   Az absztrakt metódusokat a leszármazott osztályokban az "</a:t>
            </a:r>
            <a:r>
              <a:rPr lang="hu-HU" sz="1600" err="1">
                <a:solidFill>
                  <a:srgbClr val="ECECF1"/>
                </a:solidFill>
                <a:ea typeface="+mn-lt"/>
                <a:cs typeface="+mn-lt"/>
              </a:rPr>
              <a:t>override</a:t>
            </a:r>
            <a:r>
              <a:rPr lang="hu-HU" sz="1600" dirty="0">
                <a:solidFill>
                  <a:srgbClr val="ECECF1"/>
                </a:solidFill>
                <a:ea typeface="+mn-lt"/>
                <a:cs typeface="+mn-lt"/>
              </a:rPr>
              <a:t>" kulcsszóval kell megvalósítani, ahogy a virtuális függvényeket is.</a:t>
            </a:r>
          </a:p>
          <a:p>
            <a:pPr marL="344170" indent="-344170"/>
            <a:r>
              <a:rPr lang="hu-HU" sz="1600" dirty="0">
                <a:solidFill>
                  <a:srgbClr val="ECECF1"/>
                </a:solidFill>
                <a:cs typeface="Arial" panose="020B0604020202020204"/>
              </a:rPr>
              <a:t>2.  </a:t>
            </a:r>
            <a:r>
              <a:rPr lang="hu-HU" sz="1600" dirty="0">
                <a:solidFill>
                  <a:srgbClr val="ECECF1"/>
                </a:solidFill>
                <a:ea typeface="+mn-lt"/>
                <a:cs typeface="+mn-lt"/>
              </a:rPr>
              <a:t>A fő eltérés az, hogy az absztrakt metódusokat kötelező felülírni a leszármazott osztályokban, míg a virtuális függvényeket opcionálisan lehet.</a:t>
            </a:r>
            <a:endParaRPr lang="hu-HU" sz="1600" dirty="0">
              <a:solidFill>
                <a:srgbClr val="ECECF1"/>
              </a:solidFill>
              <a:cs typeface="Arial" panose="020B0604020202020204"/>
            </a:endParaRPr>
          </a:p>
        </p:txBody>
      </p:sp>
      <p:pic>
        <p:nvPicPr>
          <p:cNvPr id="4" name="Kép 3" descr="A képen szöveg, elektronika, képernyőkép, szoftver látható&#10;&#10;Automatikusan generált leírás">
            <a:extLst>
              <a:ext uri="{FF2B5EF4-FFF2-40B4-BE49-F238E27FC236}">
                <a16:creationId xmlns:a16="http://schemas.microsoft.com/office/drawing/2014/main" id="{701EA467-83D4-FE09-8D14-B376D0D2A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5" t="62011" r="48430" b="20112"/>
          <a:stretch/>
        </p:blipFill>
        <p:spPr>
          <a:xfrm>
            <a:off x="5547851" y="2208818"/>
            <a:ext cx="6317969" cy="30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3A7D0A4-DEA8-553A-EDBB-52BBE234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hu-HU" b="1"/>
              <a:t>Öröklés nyelvi alapjai</a:t>
            </a:r>
            <a:endParaRPr lang="hu-HU"/>
          </a:p>
          <a:p>
            <a:pPr algn="l"/>
            <a:endParaRPr lang="hu-HU">
              <a:cs typeface="Arial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F32C2E-5546-4DDD-FBA8-7A680A9A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44170">
              <a:buAutoNum type="arabicPeriod"/>
            </a:pPr>
            <a:r>
              <a:rPr lang="hu-HU" sz="1600" dirty="0">
                <a:ea typeface="+mn-lt"/>
                <a:cs typeface="+mn-lt"/>
              </a:rPr>
              <a:t>Ha a leszármazott osztály maga is </a:t>
            </a:r>
            <a:r>
              <a:rPr lang="hu-HU" sz="1600">
                <a:ea typeface="+mn-lt"/>
                <a:cs typeface="+mn-lt"/>
              </a:rPr>
              <a:t>absztakt</a:t>
            </a:r>
            <a:r>
              <a:rPr lang="hu-HU" sz="1600" dirty="0">
                <a:ea typeface="+mn-lt"/>
                <a:cs typeface="+mn-lt"/>
              </a:rPr>
              <a:t>, akkor nem kötelező az </a:t>
            </a:r>
            <a:r>
              <a:rPr lang="hu-HU" sz="1600">
                <a:ea typeface="+mn-lt"/>
                <a:cs typeface="+mn-lt"/>
              </a:rPr>
              <a:t>absztakt</a:t>
            </a:r>
            <a:r>
              <a:rPr lang="hu-HU" sz="1600" dirty="0">
                <a:ea typeface="+mn-lt"/>
                <a:cs typeface="+mn-lt"/>
              </a:rPr>
              <a:t> metódus implementálása.</a:t>
            </a:r>
            <a:endParaRPr lang="hu-HU" sz="1600" dirty="0">
              <a:cs typeface="Arial" panose="020B0604020202020204"/>
            </a:endParaRPr>
          </a:p>
        </p:txBody>
      </p:sp>
      <p:pic>
        <p:nvPicPr>
          <p:cNvPr id="4" name="Kép 3" descr="A képen szöveg, elektronika, képernyőkép, szoftver látható&#10;&#10;Automatikusan generált leírás">
            <a:extLst>
              <a:ext uri="{FF2B5EF4-FFF2-40B4-BE49-F238E27FC236}">
                <a16:creationId xmlns:a16="http://schemas.microsoft.com/office/drawing/2014/main" id="{B1013E7A-3807-CABB-A7B7-1B8C4F16E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70" t="62011" r="41256" b="25140"/>
          <a:stretch/>
        </p:blipFill>
        <p:spPr>
          <a:xfrm>
            <a:off x="5101154" y="2828914"/>
            <a:ext cx="5753038" cy="165119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24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0A8E2C-F8E0-A9F7-7432-79848140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hu-HU" b="1"/>
              <a:t>Öröklés nyelvi alapjai</a:t>
            </a:r>
            <a:endParaRPr lang="hu-HU"/>
          </a:p>
          <a:p>
            <a:pPr algn="l"/>
            <a:endParaRPr lang="hu-HU">
              <a:cs typeface="Arial"/>
            </a:endParaRPr>
          </a:p>
        </p:txBody>
      </p:sp>
      <p:pic>
        <p:nvPicPr>
          <p:cNvPr id="4" name="Kép 3" descr="A képen szöveg, elektronika, képernyőkép, szoftver látható&#10;&#10;Automatikusan generált leírás">
            <a:extLst>
              <a:ext uri="{FF2B5EF4-FFF2-40B4-BE49-F238E27FC236}">
                <a16:creationId xmlns:a16="http://schemas.microsoft.com/office/drawing/2014/main" id="{D1BB93C5-086B-6C35-E1EA-1689F181E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25" t="49877" r="43498" b="18994"/>
          <a:stretch/>
        </p:blipFill>
        <p:spPr>
          <a:xfrm>
            <a:off x="1407429" y="2054869"/>
            <a:ext cx="5634251" cy="399492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4CE2B-510C-B983-0F01-D7E0F064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300" dirty="0">
                <a:ea typeface="+mn-lt"/>
                <a:cs typeface="+mn-lt"/>
              </a:rPr>
              <a:t>A </a:t>
            </a:r>
            <a:r>
              <a:rPr lang="hu-HU" sz="1300" dirty="0" err="1">
                <a:ea typeface="+mn-lt"/>
                <a:cs typeface="+mn-lt"/>
              </a:rPr>
              <a:t>Negyzet</a:t>
            </a:r>
            <a:r>
              <a:rPr lang="hu-HU" sz="1300" dirty="0">
                <a:ea typeface="+mn-lt"/>
                <a:cs typeface="+mn-lt"/>
              </a:rPr>
              <a:t> osztályban az öröklés a </a:t>
            </a:r>
            <a:r>
              <a:rPr lang="hu-HU" sz="1300" dirty="0" err="1">
                <a:ea typeface="+mn-lt"/>
                <a:cs typeface="+mn-lt"/>
              </a:rPr>
              <a:t>Teglalap</a:t>
            </a:r>
            <a:r>
              <a:rPr lang="hu-HU" sz="1300" dirty="0">
                <a:ea typeface="+mn-lt"/>
                <a:cs typeface="+mn-lt"/>
              </a:rPr>
              <a:t> osztályból származik, mert a négyzet tekinthető egy speciális téglalapnak.</a:t>
            </a:r>
            <a:endParaRPr lang="hu-HU" sz="1300" dirty="0">
              <a:cs typeface="Arial"/>
            </a:endParaRP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300" dirty="0">
                <a:ea typeface="+mn-lt"/>
                <a:cs typeface="+mn-lt"/>
              </a:rPr>
              <a:t>Az öröklési lánc lezárásához használjuk a </a:t>
            </a:r>
            <a:r>
              <a:rPr lang="hu-HU" sz="1300" dirty="0" err="1">
                <a:ea typeface="+mn-lt"/>
                <a:cs typeface="+mn-lt"/>
              </a:rPr>
              <a:t>sealed</a:t>
            </a:r>
            <a:r>
              <a:rPr lang="hu-HU" sz="1300" dirty="0">
                <a:ea typeface="+mn-lt"/>
                <a:cs typeface="+mn-lt"/>
              </a:rPr>
              <a:t> kulcsszót, mivel a </a:t>
            </a:r>
            <a:r>
              <a:rPr lang="hu-HU" sz="1300" dirty="0" err="1">
                <a:ea typeface="+mn-lt"/>
                <a:cs typeface="+mn-lt"/>
              </a:rPr>
              <a:t>Negyzetből</a:t>
            </a:r>
            <a:r>
              <a:rPr lang="hu-HU" sz="1300" dirty="0">
                <a:ea typeface="+mn-lt"/>
                <a:cs typeface="+mn-lt"/>
              </a:rPr>
              <a:t> nem származtathatunk más alakzatot.</a:t>
            </a: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300" dirty="0">
                <a:ea typeface="+mn-lt"/>
                <a:cs typeface="+mn-lt"/>
              </a:rPr>
              <a:t>A </a:t>
            </a:r>
            <a:r>
              <a:rPr lang="hu-HU" sz="1300" dirty="0" err="1">
                <a:ea typeface="+mn-lt"/>
                <a:cs typeface="+mn-lt"/>
              </a:rPr>
              <a:t>Negyzet</a:t>
            </a:r>
            <a:r>
              <a:rPr lang="hu-HU" sz="1300" dirty="0">
                <a:ea typeface="+mn-lt"/>
                <a:cs typeface="+mn-lt"/>
              </a:rPr>
              <a:t> konstruktora az x, y koordinátákat és a méretet kapja meg, és átadja az adatokat az ősosztály konstruktorának.</a:t>
            </a:r>
          </a:p>
          <a:p>
            <a:pPr marL="344170" indent="-344170">
              <a:lnSpc>
                <a:spcPct val="110000"/>
              </a:lnSpc>
              <a:buAutoNum type="arabicPeriod"/>
            </a:pPr>
            <a:r>
              <a:rPr lang="hu-HU" sz="1300" dirty="0">
                <a:ea typeface="+mn-lt"/>
                <a:cs typeface="+mn-lt"/>
              </a:rPr>
              <a:t>A Rajzol metódust nem szükséges felülírni, mert az azonos módon történik az örökölt osztályokban.</a:t>
            </a:r>
            <a:endParaRPr lang="hu-HU" sz="1300" dirty="0">
              <a:cs typeface="Arial" panose="020B060402020202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51EF01B-B227-4F0F-0E0B-3538CA74C586}"/>
              </a:ext>
            </a:extLst>
          </p:cNvPr>
          <p:cNvSpPr txBox="1"/>
          <p:nvPr/>
        </p:nvSpPr>
        <p:spPr>
          <a:xfrm>
            <a:off x="2158999" y="1227666"/>
            <a:ext cx="82845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400" dirty="0">
                <a:cs typeface="Arial"/>
              </a:rPr>
              <a:t>KÖSZÖNÖM A FIGYELMET!</a:t>
            </a:r>
            <a:endParaRPr lang="hu-HU" dirty="0">
              <a:cs typeface="Arial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87DE8E8-05BF-70E2-EBB6-42C741BA87FF}"/>
              </a:ext>
            </a:extLst>
          </p:cNvPr>
          <p:cNvSpPr txBox="1"/>
          <p:nvPr/>
        </p:nvSpPr>
        <p:spPr>
          <a:xfrm>
            <a:off x="1118418" y="5776451"/>
            <a:ext cx="70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>
                <a:cs typeface="Arial"/>
              </a:rPr>
              <a:t>Források: C# és Wikipedia</a:t>
            </a:r>
            <a:endParaRPr lang="hu-HU" sz="2000">
              <a:cs typeface="Arial"/>
            </a:endParaRPr>
          </a:p>
          <a:p>
            <a:endParaRPr lang="hu-H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97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Szélesvásznú</PresentationFormat>
  <Paragraphs>1</Paragraphs>
  <Slides>8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Madison</vt:lpstr>
      <vt:lpstr>PowerPoint-bemutató</vt:lpstr>
      <vt:lpstr>Mi az az öröklődés ? </vt:lpstr>
      <vt:lpstr>Az öröklődés máshogy elmagyarázva</vt:lpstr>
      <vt:lpstr>Öröklés nyelvi alapjai </vt:lpstr>
      <vt:lpstr>Öröklés nyelvi alapjai </vt:lpstr>
      <vt:lpstr>Öröklés nyelvi alapjai </vt:lpstr>
      <vt:lpstr>Öröklés nyelvi alapjai 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131</cp:revision>
  <dcterms:created xsi:type="dcterms:W3CDTF">2023-11-24T12:50:44Z</dcterms:created>
  <dcterms:modified xsi:type="dcterms:W3CDTF">2023-11-24T13:22:24Z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