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8"/>
    <p:restoredTop sz="96327"/>
  </p:normalViewPr>
  <p:slideViewPr>
    <p:cSldViewPr snapToGrid="0">
      <p:cViewPr varScale="1">
        <p:scale>
          <a:sx n="146" d="100"/>
          <a:sy n="146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F115B9-5EE4-90B5-997B-291249760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329581"/>
          </a:xfrm>
        </p:spPr>
        <p:txBody>
          <a:bodyPr/>
          <a:lstStyle/>
          <a:p>
            <a:pPr algn="ctr"/>
            <a:r>
              <a:rPr lang="hu-HU" sz="5400" b="1" i="0" dirty="0">
                <a:solidFill>
                  <a:srgbClr val="FFFFFF"/>
                </a:solidFill>
                <a:effectLst/>
                <a:latin typeface="+mn-lt"/>
                <a:cs typeface="Bangla MN" pitchFamily="2" charset="0"/>
              </a:rPr>
              <a:t>Üdvözöllek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DF2376-5E43-5F07-D7FA-6D3684628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12192000" cy="861420"/>
          </a:xfrm>
        </p:spPr>
        <p:txBody>
          <a:bodyPr/>
          <a:lstStyle/>
          <a:p>
            <a:pPr algn="ctr"/>
            <a:r>
              <a:rPr lang="hu-HU" dirty="0"/>
              <a:t>A prezentáció témája: </a:t>
            </a:r>
          </a:p>
          <a:p>
            <a:pPr algn="ctr"/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C# Algoritmusok: Legkisebb és Legnagyobb Elem Kiválasztása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18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015A90-56BC-EA45-7731-C97F7245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4039565"/>
          </a:xfrm>
        </p:spPr>
        <p:txBody>
          <a:bodyPr/>
          <a:lstStyle/>
          <a:p>
            <a:pPr algn="ctr"/>
            <a:br>
              <a:rPr lang="hu-HU" sz="4400" b="1" dirty="0">
                <a:solidFill>
                  <a:srgbClr val="FFFFFF"/>
                </a:solidFill>
                <a:latin typeface="+mn-lt"/>
                <a:cs typeface="Bangla MN" pitchFamily="2" charset="0"/>
              </a:rPr>
            </a:br>
            <a:br>
              <a:rPr lang="hu-HU" sz="4400" b="1" dirty="0">
                <a:solidFill>
                  <a:srgbClr val="FFFFFF"/>
                </a:solidFill>
                <a:latin typeface="+mn-lt"/>
                <a:cs typeface="Bangla MN" pitchFamily="2" charset="0"/>
              </a:rPr>
            </a:br>
            <a:br>
              <a:rPr lang="hu-HU" sz="4400" b="1" dirty="0">
                <a:solidFill>
                  <a:srgbClr val="FFFFFF"/>
                </a:solidFill>
                <a:latin typeface="+mn-lt"/>
                <a:cs typeface="Bangla MN" pitchFamily="2" charset="0"/>
              </a:rPr>
            </a:br>
            <a:r>
              <a:rPr lang="hu-HU" sz="4400" b="1" dirty="0">
                <a:solidFill>
                  <a:srgbClr val="FFFFFF"/>
                </a:solidFill>
                <a:latin typeface="+mn-lt"/>
                <a:cs typeface="Bangla MN" pitchFamily="2" charset="0"/>
              </a:rPr>
              <a:t>K</a:t>
            </a:r>
            <a:r>
              <a:rPr lang="hu-HU" sz="4400" b="1" dirty="0">
                <a:solidFill>
                  <a:srgbClr val="FFFFFF"/>
                </a:solidFill>
                <a:effectLst/>
                <a:latin typeface="+mn-lt"/>
                <a:cs typeface="Bangla MN" pitchFamily="2" charset="0"/>
              </a:rPr>
              <a:t>öszönöm a figyelmet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04BC85-2AB8-A620-24FF-B576A1A6A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8" y="2662519"/>
            <a:ext cx="8946541" cy="4195481"/>
          </a:xfrm>
        </p:spPr>
        <p:txBody>
          <a:bodyPr/>
          <a:lstStyle/>
          <a:p>
            <a:pPr algn="ctr"/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ctr">
              <a:buNone/>
            </a:pP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Dunai Krisztián - 2023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6547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6D9956D-1380-5EAB-7178-6B9D8F47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3600" b="1" i="0" dirty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Az algoritmus előnyei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03164F-B737-2532-B0DE-F65C94C05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724628"/>
            <a:ext cx="6747293" cy="471971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hu-HU" sz="1600" dirty="0">
              <a:solidFill>
                <a:srgbClr val="FFFFFF"/>
              </a:solidFill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endParaRPr lang="hu-HU" sz="1600" dirty="0">
              <a:solidFill>
                <a:srgbClr val="FFFFFF"/>
              </a:solidFill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u-HU" sz="1800" b="1" i="0" dirty="0">
                <a:solidFill>
                  <a:srgbClr val="FFFFFF"/>
                </a:solidFill>
                <a:effectLst/>
                <a:latin typeface="Söhne"/>
              </a:rPr>
              <a:t>Hatékonyság</a:t>
            </a:r>
            <a:endParaRPr lang="hu-HU" sz="1800" b="1" dirty="0">
              <a:solidFill>
                <a:srgbClr val="FFFFFF"/>
              </a:solidFill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u-HU" b="1" dirty="0">
                <a:solidFill>
                  <a:srgbClr val="FFFFFF"/>
                </a:solidFill>
                <a:latin typeface="Söhne"/>
              </a:rPr>
              <a:t>ENERGIA ÉS IDŐHATÉKONY</a:t>
            </a:r>
          </a:p>
          <a:p>
            <a:pPr marL="0" indent="0">
              <a:lnSpc>
                <a:spcPct val="90000"/>
              </a:lnSpc>
              <a:buNone/>
            </a:pPr>
            <a:endParaRPr lang="hu-HU" sz="1600" b="1" dirty="0">
              <a:solidFill>
                <a:srgbClr val="FFFFFF"/>
              </a:solidFill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endParaRPr lang="hu-HU" sz="1600" dirty="0">
              <a:solidFill>
                <a:srgbClr val="FFFFFF"/>
              </a:solidFill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u-HU" sz="1800" b="1" i="0" dirty="0">
                <a:solidFill>
                  <a:srgbClr val="FFFFFF"/>
                </a:solidFill>
                <a:effectLst/>
                <a:latin typeface="Söhne"/>
              </a:rPr>
              <a:t>Működési logika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b="1" dirty="0">
                <a:solidFill>
                  <a:srgbClr val="FFFFFF"/>
                </a:solidFill>
                <a:latin typeface="Söhne"/>
              </a:rPr>
              <a:t>EGYSZERŰ ÉS KÖNNYŰ MŰKÖDÉS</a:t>
            </a:r>
            <a:endParaRPr lang="hu-HU" b="1" i="0" dirty="0">
              <a:solidFill>
                <a:srgbClr val="FFFFFF"/>
              </a:solidFill>
              <a:effectLst/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endParaRPr lang="hu-HU" sz="1600" dirty="0">
              <a:solidFill>
                <a:srgbClr val="FFFFFF"/>
              </a:solidFill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endParaRPr lang="hu-HU" sz="1600" dirty="0">
              <a:solidFill>
                <a:srgbClr val="FFFFFF"/>
              </a:solidFill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u-HU" sz="1800" b="1" i="0" dirty="0">
                <a:solidFill>
                  <a:srgbClr val="FFFFFF"/>
                </a:solidFill>
                <a:effectLst/>
                <a:latin typeface="Söhne"/>
              </a:rPr>
              <a:t>Skálázhatóság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b="1" i="0" dirty="0">
                <a:solidFill>
                  <a:srgbClr val="FFFFFF"/>
                </a:solidFill>
                <a:effectLst/>
                <a:latin typeface="Söhne"/>
              </a:rPr>
              <a:t>TESTRESZABHATÓ, BŐVÍTHETŐ</a:t>
            </a:r>
            <a:endParaRPr lang="hu-HU" b="0" i="0" dirty="0">
              <a:solidFill>
                <a:srgbClr val="FFFFFF"/>
              </a:solidFill>
              <a:effectLst/>
              <a:latin typeface="Söhne"/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, kézírás, menü, fekete-fehér látható&#10;&#10;Automatikusan generált leírás">
            <a:extLst>
              <a:ext uri="{FF2B5EF4-FFF2-40B4-BE49-F238E27FC236}">
                <a16:creationId xmlns:a16="http://schemas.microsoft.com/office/drawing/2014/main" id="{4803DF1F-A4F6-0567-CD14-BF6D01D93A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74" r="26970" b="-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403157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F70924-0A40-66D7-D1DE-05119145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hu-HU" b="1" i="0">
                <a:effectLst/>
                <a:latin typeface="Century Gothic" panose="020B0502020202020204" pitchFamily="34" charset="0"/>
              </a:rPr>
              <a:t>Rövid áttekintés a C# nyelvről 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B97CBE-A432-9CDF-54E5-F71DBB0CE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803129" cy="419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i="0">
                <a:effectLst/>
                <a:latin typeface="Söhne"/>
              </a:rPr>
              <a:t>- Objektumorientált nyelv</a:t>
            </a:r>
          </a:p>
          <a:p>
            <a:pPr marL="0" indent="0">
              <a:buNone/>
            </a:pPr>
            <a:endParaRPr lang="hu-HU" b="1">
              <a:latin typeface="Söhne"/>
            </a:endParaRPr>
          </a:p>
          <a:p>
            <a:pPr marL="0" indent="0">
              <a:buNone/>
            </a:pPr>
            <a:r>
              <a:rPr lang="hu-HU" b="1">
                <a:latin typeface="Söhne"/>
              </a:rPr>
              <a:t>- Platformfüggetlen</a:t>
            </a:r>
          </a:p>
          <a:p>
            <a:pPr marL="0" indent="0">
              <a:buNone/>
            </a:pPr>
            <a:endParaRPr lang="hu-HU" b="1">
              <a:latin typeface="Söhne"/>
            </a:endParaRPr>
          </a:p>
          <a:p>
            <a:pPr marL="0" indent="0">
              <a:buNone/>
            </a:pPr>
            <a:r>
              <a:rPr lang="hu-HU" b="1">
                <a:latin typeface="Söhne"/>
              </a:rPr>
              <a:t>- Függvények és metódusok használata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>
                <a:latin typeface="Söhne"/>
              </a:rPr>
              <a:t>- Változók és konstansok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>
                <a:latin typeface="Söhne"/>
              </a:rPr>
              <a:t>- Adattípusok</a:t>
            </a:r>
          </a:p>
        </p:txBody>
      </p:sp>
      <p:pic>
        <p:nvPicPr>
          <p:cNvPr id="5" name="Kép 4" descr="A képen Grafika, Grafikus tervezés, kör, szimbólum látható&#10;&#10;Automatikusan generált leírás">
            <a:extLst>
              <a:ext uri="{FF2B5EF4-FFF2-40B4-BE49-F238E27FC236}">
                <a16:creationId xmlns:a16="http://schemas.microsoft.com/office/drawing/2014/main" id="{ACF9984E-B600-767C-50D2-9A3E1B2717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" r="4412" b="-4"/>
          <a:stretch/>
        </p:blipFill>
        <p:spPr>
          <a:xfrm>
            <a:off x="7551643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61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C6C3B0-9B68-4660-4C8E-B6680C59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36971"/>
            <a:ext cx="9404723" cy="1400530"/>
          </a:xfrm>
        </p:spPr>
        <p:txBody>
          <a:bodyPr/>
          <a:lstStyle/>
          <a:p>
            <a:r>
              <a:rPr lang="hu-HU" sz="4000" b="1" i="0" dirty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Legkisebb elem kiválasztása egy tömbből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F0E3C9-3CF8-7CA7-6CBB-60B19182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60320"/>
            <a:ext cx="11449433" cy="4195481"/>
          </a:xfrm>
        </p:spPr>
        <p:txBody>
          <a:bodyPr/>
          <a:lstStyle/>
          <a:p>
            <a:pPr marL="0" indent="0" algn="l">
              <a:buNone/>
            </a:pP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1. </a:t>
            </a:r>
            <a:r>
              <a:rPr lang="hu-HU" b="1" i="0" dirty="0" err="1">
                <a:solidFill>
                  <a:srgbClr val="D1D5DB"/>
                </a:solidFill>
                <a:effectLst/>
                <a:latin typeface="Söhne"/>
              </a:rPr>
              <a:t>Inicializáció</a:t>
            </a: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Először az algoritmust </a:t>
            </a:r>
            <a:r>
              <a:rPr lang="hu-HU" dirty="0">
                <a:solidFill>
                  <a:srgbClr val="D1D5DB"/>
                </a:solidFill>
                <a:latin typeface="Söhne"/>
              </a:rPr>
              <a:t>inicializáljuk. (elindítjuk)</a:t>
            </a:r>
          </a:p>
          <a:p>
            <a:pPr marL="0" indent="0" algn="l">
              <a:buNone/>
            </a:pPr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2. Tömb bejárása: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Az elemeket </a:t>
            </a:r>
            <a:r>
              <a:rPr lang="hu-HU" dirty="0">
                <a:solidFill>
                  <a:srgbClr val="D1D5DB"/>
                </a:solidFill>
                <a:latin typeface="Söhne"/>
              </a:rPr>
              <a:t>ellenőrzi 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az algoritmus majd összeveti őket a megadott feltételekkel.</a:t>
            </a:r>
          </a:p>
          <a:p>
            <a:pPr algn="l">
              <a:buFont typeface="+mj-lt"/>
              <a:buAutoNum type="arabicPeriod"/>
            </a:pPr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3. Frissítés: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Ha az aktuális elem kisebb, mint a tárolt érték, akkor frissíti a tárolt értéket az aktuális elemmel.</a:t>
            </a:r>
          </a:p>
          <a:p>
            <a:pPr marL="0" indent="0" algn="l">
              <a:buNone/>
            </a:pPr>
            <a:endParaRPr lang="hu-HU" dirty="0">
              <a:solidFill>
                <a:srgbClr val="D1D5DB"/>
              </a:solidFill>
              <a:latin typeface="Söhne"/>
            </a:endParaRPr>
          </a:p>
          <a:p>
            <a:pPr marL="0" indent="0" algn="l">
              <a:buNone/>
            </a:pP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4. Eredmény visszaadása: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Az algoritmus végén visszaadjuk a legkisebb elem értékét.</a:t>
            </a:r>
          </a:p>
        </p:txBody>
      </p:sp>
    </p:spTree>
    <p:extLst>
      <p:ext uri="{BB962C8B-B14F-4D97-AF65-F5344CB8AC3E}">
        <p14:creationId xmlns:p14="http://schemas.microsoft.com/office/powerpoint/2010/main" val="374283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DF93F4-2268-1852-ACC3-AB03E0B1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i="0" dirty="0">
                <a:effectLst/>
                <a:latin typeface="Century Gothic" panose="020B0502020202020204" pitchFamily="34" charset="0"/>
              </a:rPr>
              <a:t>Legkisebb elem kiválasztása egy tömbből</a:t>
            </a:r>
            <a:endParaRPr lang="hu-HU" dirty="0"/>
          </a:p>
        </p:txBody>
      </p:sp>
      <p:pic>
        <p:nvPicPr>
          <p:cNvPr id="4" name="Képernyőfelvétel 2023-11-10 - 14.02.03">
            <a:hlinkClick r:id="" action="ppaction://media"/>
            <a:extLst>
              <a:ext uri="{FF2B5EF4-FFF2-40B4-BE49-F238E27FC236}">
                <a16:creationId xmlns:a16="http://schemas.microsoft.com/office/drawing/2014/main" id="{ED9159E6-5BFE-6C20-142D-D658D1AED48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22425" y="2063750"/>
            <a:ext cx="8947150" cy="4173538"/>
          </a:xfrm>
        </p:spPr>
      </p:pic>
    </p:spTree>
    <p:extLst>
      <p:ext uri="{BB962C8B-B14F-4D97-AF65-F5344CB8AC3E}">
        <p14:creationId xmlns:p14="http://schemas.microsoft.com/office/powerpoint/2010/main" val="319055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BA97E5-B69A-45C4-245A-A55BA6C6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7" y="452718"/>
            <a:ext cx="9715168" cy="1400530"/>
          </a:xfrm>
        </p:spPr>
        <p:txBody>
          <a:bodyPr/>
          <a:lstStyle/>
          <a:p>
            <a:r>
              <a:rPr lang="hu-HU" sz="4400" b="1" i="0" dirty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Legnagyobb elem kiválasztása egy tömbből 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253096-2180-F966-FB7D-E4B013A5B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7" y="1995044"/>
            <a:ext cx="11856333" cy="4195481"/>
          </a:xfrm>
        </p:spPr>
        <p:txBody>
          <a:bodyPr/>
          <a:lstStyle/>
          <a:p>
            <a:pPr marL="0" indent="0" algn="l">
              <a:buNone/>
            </a:pP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1. </a:t>
            </a:r>
            <a:r>
              <a:rPr lang="hu-HU" b="1" i="0" dirty="0" err="1">
                <a:solidFill>
                  <a:srgbClr val="D1D5DB"/>
                </a:solidFill>
                <a:effectLst/>
                <a:latin typeface="Söhne"/>
              </a:rPr>
              <a:t>Inicializáció</a:t>
            </a: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Először az algoritmust </a:t>
            </a:r>
            <a:r>
              <a:rPr lang="hu-HU" dirty="0">
                <a:solidFill>
                  <a:srgbClr val="D1D5DB"/>
                </a:solidFill>
                <a:latin typeface="Söhne"/>
              </a:rPr>
              <a:t>inicializáljuk. (elindítjuk)</a:t>
            </a:r>
          </a:p>
          <a:p>
            <a:pPr marL="0" indent="0" algn="l">
              <a:buNone/>
            </a:pPr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2. Tömb bejárása: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Az elemeket </a:t>
            </a:r>
            <a:r>
              <a:rPr lang="hu-HU" dirty="0">
                <a:solidFill>
                  <a:srgbClr val="D1D5DB"/>
                </a:solidFill>
                <a:latin typeface="Söhne"/>
              </a:rPr>
              <a:t>ellenőrzi 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az algoritmus majd összeveti őket a megadott feltételekkel.</a:t>
            </a:r>
          </a:p>
          <a:p>
            <a:pPr algn="l">
              <a:buFont typeface="+mj-lt"/>
              <a:buAutoNum type="arabicPeriod"/>
            </a:pPr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3. Frissítés: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Ha az aktuális elem kisebb, mint a tárolt érték, akkor frissíti a tárolt értéket az aktuális elemmel.</a:t>
            </a:r>
          </a:p>
          <a:p>
            <a:pPr marL="0" indent="0" algn="l">
              <a:buNone/>
            </a:pPr>
            <a:endParaRPr lang="hu-HU" dirty="0">
              <a:solidFill>
                <a:srgbClr val="D1D5DB"/>
              </a:solidFill>
              <a:latin typeface="Söhne"/>
            </a:endParaRPr>
          </a:p>
          <a:p>
            <a:pPr marL="0" indent="0" algn="l">
              <a:buNone/>
            </a:pPr>
            <a:r>
              <a:rPr lang="hu-HU" b="1" i="0" dirty="0">
                <a:solidFill>
                  <a:srgbClr val="D1D5DB"/>
                </a:solidFill>
                <a:effectLst/>
                <a:latin typeface="Söhne"/>
              </a:rPr>
              <a:t>4. Eredmény visszaadása: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 Az algoritmus végén visszaadjuk a legnagyobb elem értékét.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8980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709C6E-385B-71EC-01E9-888172DC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i="0" dirty="0">
                <a:effectLst/>
                <a:latin typeface="Century Gothic" panose="020B0502020202020204" pitchFamily="34" charset="0"/>
              </a:rPr>
              <a:t>Legnagyobb elem kiválasztása egy tömbbő</a:t>
            </a:r>
            <a:endParaRPr lang="hu-HU" dirty="0"/>
          </a:p>
        </p:txBody>
      </p:sp>
      <p:pic>
        <p:nvPicPr>
          <p:cNvPr id="4" name="Képernyőfelvétel 2023-11-10 - 13.59.29">
            <a:hlinkClick r:id="" action="ppaction://media"/>
            <a:extLst>
              <a:ext uri="{FF2B5EF4-FFF2-40B4-BE49-F238E27FC236}">
                <a16:creationId xmlns:a16="http://schemas.microsoft.com/office/drawing/2014/main" id="{73886679-3C75-5800-DB4D-9EFDAE3D459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22425" y="2063750"/>
            <a:ext cx="8947150" cy="4173538"/>
          </a:xfrm>
        </p:spPr>
      </p:pic>
    </p:spTree>
    <p:extLst>
      <p:ext uri="{BB962C8B-B14F-4D97-AF65-F5344CB8AC3E}">
        <p14:creationId xmlns:p14="http://schemas.microsoft.com/office/powerpoint/2010/main" val="135965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9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E58F7E-B9A8-4E40-D4F4-44A11AA6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/>
          <a:lstStyle/>
          <a:p>
            <a:pPr algn="ctr"/>
            <a:r>
              <a:rPr lang="hu-HU" b="1" i="0" dirty="0">
                <a:effectLst/>
              </a:rPr>
              <a:t>Összehasonlítás</a:t>
            </a:r>
            <a:br>
              <a:rPr lang="hu-HU" b="1" i="0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E95593-2AC4-B6CF-04CA-6A455BDE4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1520"/>
            <a:ext cx="12191999" cy="601747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Idő és energia:</a:t>
            </a:r>
            <a:endParaRPr lang="hu-HU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Mindkét algoritmus lineáris időkomplexitással rendelkezik</a:t>
            </a:r>
            <a:r>
              <a:rPr lang="hu-HU" dirty="0">
                <a:solidFill>
                  <a:srgbClr val="D1D5DB"/>
                </a:solidFill>
                <a:latin typeface="Söhne"/>
              </a:rPr>
              <a:t>. A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z idő, amíg az eredmény elkészül, arányos a tömb méretével.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Az energia igény minimális, mivel mindkét algoritmus csak egyetlen futtatást igényel.</a:t>
            </a:r>
          </a:p>
          <a:p>
            <a:pPr marL="457200" lvl="1" indent="0" algn="l">
              <a:buNone/>
            </a:pPr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Felhasználási területek:</a:t>
            </a:r>
            <a:endParaRPr lang="hu-HU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Mindkét algoritmust gyakran alkalmazzák adatok elemzésére és kiválasztására.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hu-H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Optimalizáció:</a:t>
            </a:r>
            <a:endParaRPr lang="hu-HU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Az algoritmusok egyszerűek és gyorsak</a:t>
            </a:r>
            <a:r>
              <a:rPr lang="hu-HU" dirty="0">
                <a:solidFill>
                  <a:srgbClr val="D1D5DB"/>
                </a:solidFill>
                <a:latin typeface="Söhne"/>
              </a:rPr>
              <a:t> ezért </a:t>
            </a: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kevés optimalizációs lehetőségük van.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D1D5DB"/>
                </a:solidFill>
                <a:effectLst/>
                <a:latin typeface="Söhne"/>
              </a:rPr>
              <a:t>A kódok hatékonyak, de lehet őket optimalizálni párhuzamosítás vagy speciális esetek kezelése során.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0805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743692-E157-B472-7AA9-F99879BF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770"/>
            <a:ext cx="12191999" cy="982790"/>
          </a:xfrm>
        </p:spPr>
        <p:txBody>
          <a:bodyPr/>
          <a:lstStyle/>
          <a:p>
            <a:pPr algn="ctr"/>
            <a:r>
              <a:rPr lang="hu-HU" b="1" i="0" dirty="0">
                <a:effectLst/>
              </a:rPr>
              <a:t>Összefoglalás</a:t>
            </a:r>
            <a:br>
              <a:rPr lang="hu-HU" b="1" i="0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0C8B10-D992-AF26-11CC-CBC9355C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79560"/>
            <a:ext cx="12191999" cy="5024470"/>
          </a:xfrm>
        </p:spPr>
        <p:txBody>
          <a:bodyPr/>
          <a:lstStyle/>
          <a:p>
            <a:pPr marL="0" indent="0" algn="l">
              <a:buNone/>
            </a:pPr>
            <a:r>
              <a:rPr lang="hu-H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Mindkét algoritmus hatékonyan működik és gyakran alkalmazzák az adatelemzési feladatok során. </a:t>
            </a:r>
            <a:endParaRPr lang="hu-HU" sz="2400" dirty="0">
              <a:solidFill>
                <a:schemeClr val="tx1">
                  <a:lumMod val="95000"/>
                </a:schemeClr>
              </a:solidFill>
              <a:latin typeface="Söhne"/>
            </a:endParaRPr>
          </a:p>
          <a:p>
            <a:pPr marL="0" indent="0" algn="l">
              <a:buNone/>
            </a:pPr>
            <a:endParaRPr lang="hu-HU" sz="2400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hu-H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Az algoritmus a felhasználástól és a programozói preferenciáktól függ.</a:t>
            </a:r>
          </a:p>
          <a:p>
            <a:pPr marL="0" indent="0" algn="l">
              <a:buNone/>
            </a:pPr>
            <a:r>
              <a:rPr lang="hu-H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Az egyszerűség és a könnyű karbantarthatóság miatt mindkét algoritmus széles körb</a:t>
            </a:r>
            <a:r>
              <a:rPr lang="hu-HU" sz="2400" dirty="0">
                <a:solidFill>
                  <a:schemeClr val="tx1">
                    <a:lumMod val="95000"/>
                  </a:schemeClr>
                </a:solidFill>
                <a:latin typeface="Söhne"/>
              </a:rPr>
              <a:t>en </a:t>
            </a:r>
            <a:r>
              <a:rPr lang="hu-H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használt.</a:t>
            </a:r>
          </a:p>
          <a:p>
            <a:endParaRPr lang="hu-HU" dirty="0"/>
          </a:p>
        </p:txBody>
      </p:sp>
      <p:pic>
        <p:nvPicPr>
          <p:cNvPr id="8" name="Kép 7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46D4E50-06BC-9834-74E9-CDE4776C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32" y="3578034"/>
            <a:ext cx="5798131" cy="29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0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332</Words>
  <Application>Microsoft Macintosh PowerPoint</Application>
  <PresentationFormat>Szélesvásznú</PresentationFormat>
  <Paragraphs>65</Paragraphs>
  <Slides>10</Slides>
  <Notes>0</Notes>
  <HiddenSlides>0</HiddenSlides>
  <MMClips>2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Söhne</vt:lpstr>
      <vt:lpstr>Wingdings 3</vt:lpstr>
      <vt:lpstr>Ion</vt:lpstr>
      <vt:lpstr>Üdvözöllek</vt:lpstr>
      <vt:lpstr>Az algoritmus előnyei</vt:lpstr>
      <vt:lpstr>Rövid áttekintés a C# nyelvről </vt:lpstr>
      <vt:lpstr>Legkisebb elem kiválasztása egy tömbből</vt:lpstr>
      <vt:lpstr>Legkisebb elem kiválasztása egy tömbből</vt:lpstr>
      <vt:lpstr>Legnagyobb elem kiválasztása egy tömbből </vt:lpstr>
      <vt:lpstr>Legnagyobb elem kiválasztása egy tömbbő</vt:lpstr>
      <vt:lpstr>Összehasonlítás </vt:lpstr>
      <vt:lpstr>Összefoglalás </vt:lpstr>
      <vt:lpstr>   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Legkisebb és legnagyobb  elem kiválasztása </dc:title>
  <dc:creator>O365 felhasználó</dc:creator>
  <cp:lastModifiedBy>O365 felhasználó</cp:lastModifiedBy>
  <cp:revision>11</cp:revision>
  <dcterms:created xsi:type="dcterms:W3CDTF">2023-11-10T12:12:13Z</dcterms:created>
  <dcterms:modified xsi:type="dcterms:W3CDTF">2023-11-17T13:05:39Z</dcterms:modified>
</cp:coreProperties>
</file>