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0" r:id="rId4"/>
    <p:sldId id="267" r:id="rId5"/>
    <p:sldId id="268" r:id="rId6"/>
    <p:sldId id="269" r:id="rId7"/>
    <p:sldId id="266" r:id="rId8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DC9412"/>
    <a:srgbClr val="00136E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0C49D-A902-4179-A10D-EC9879800094}" v="304" dt="2023-11-10T13:10:37.967"/>
    <p1510:client id="{BA1F3879-D03C-D48C-0299-5BA844691947}" v="121" dt="2023-11-10T13:21:39.104"/>
    <p1510:client id="{DB5E638A-89DF-AEF1-B0FE-A3E03D649171}" v="678" dt="2023-11-17T11:06:29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649AD0A-34C4-42C7-9981-7D23D4C5E4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099BE5-34CB-45EB-9584-812C2D2B6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9B193-0C51-4BE5-8F71-FFF6FE9C94E0}" type="datetime1">
              <a:rPr lang="hu-HU" smtClean="0"/>
              <a:t>2023. 11. 17.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B2B5481-C16D-4023-9FE5-E1C5A96769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D66A82F-9A66-4453-AD6C-51CCC906B8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9BC7-9E5F-48F3-9BA9-C4C2F71AA2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71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2CC17-50A4-419C-8568-440448B03130}" type="datetime1">
              <a:rPr lang="hu-HU" smtClean="0"/>
              <a:pPr/>
              <a:t>2023. 11. 17.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B43C5-FEFA-49C6-8560-B9B2A3B326A1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115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B43C5-FEFA-49C6-8560-B9B2A3B326A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268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B43C5-FEFA-49C6-8560-B9B2A3B326A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03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9C3A47C7-4D5D-4BB9-88E9-76FB11B1B185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grpSp>
        <p:nvGrpSpPr>
          <p:cNvPr id="7" name="Csoport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Szabadkézi sokszög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Szabadkézi sokszög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48CDA-12B7-4A5C-97EC-D49500FB8D3C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4522D8-6E2A-4F46-90CD-810560157381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34A3F-C0EF-46C7-AD2A-26E9BF8F0659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753DE86-0617-421C-BF87-E3DEEBE86CCE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7" name="Szabadkézi sokszög 6" title="Körülvágási jel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CF1AB2-012B-41A4-9D32-B1351ADB5355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52249-8F22-4B35-BE34-A76549D30F4A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40C06-E1FD-4928-8179-FFC4E23F64C0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1383B-29D1-4E3D-82D5-422A2360A287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 title="Háttéralakzat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BAADDF6-2C1D-4670-B189-D8FA051F509F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Elválasztó sáv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 title="Háttéralakzat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4F140AF-A9CA-4E5E-A6D4-BFB8883DEF54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Elválasztó sáv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C3905ACB-ED0C-47FD-BDF4-A5046D93C7E9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Oldalsáv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 err="1"/>
              <a:t>Do</a:t>
            </a:r>
            <a:r>
              <a:rPr lang="hu-HU" dirty="0"/>
              <a:t>–</a:t>
            </a:r>
            <a:r>
              <a:rPr lang="hu-HU" dirty="0" err="1"/>
              <a:t>while</a:t>
            </a:r>
            <a:r>
              <a:rPr lang="hu-HU" dirty="0"/>
              <a:t> ciklus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Készítette: Gábor Dávid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F303D0-4B17-4E5F-13F6-DD9F65CE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ciklusok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E44481-CED2-8F7F-CF9E-1A4AC9F1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0981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rgbClr val="191B0E"/>
                </a:solidFill>
                <a:ea typeface="+mn-lt"/>
                <a:cs typeface="+mn-lt"/>
              </a:rPr>
              <a:t>A ciklusok programozásban olyan vezérlési szerkezetek, amelyek lehetővé teszik a program számára, hogy ismételten hajtson végre műveleteket egy adott feltétel teljesüléséig vagy egy előre meghatározott számú alkalommal</a:t>
            </a:r>
            <a:endParaRPr lang="hu-HU" sz="2400" dirty="0"/>
          </a:p>
        </p:txBody>
      </p:sp>
      <p:pic>
        <p:nvPicPr>
          <p:cNvPr id="5" name="Kép 4" descr="C# Logo - SVG, PNG Download">
            <a:extLst>
              <a:ext uri="{FF2B5EF4-FFF2-40B4-BE49-F238E27FC236}">
                <a16:creationId xmlns:a16="http://schemas.microsoft.com/office/drawing/2014/main" id="{44D8CFFB-BEE3-CB0D-5102-C433C783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6" y="5335437"/>
            <a:ext cx="1521125" cy="15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0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EF19BA7D-17E3-05EC-CCFA-1EDA4C266A38}"/>
              </a:ext>
            </a:extLst>
          </p:cNvPr>
          <p:cNvSpPr/>
          <p:nvPr/>
        </p:nvSpPr>
        <p:spPr>
          <a:xfrm>
            <a:off x="1372724" y="4332273"/>
            <a:ext cx="5305245" cy="23722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C8DE69E-7B4C-2EC2-2E17-077DA6C5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Do-While</a:t>
            </a:r>
            <a:r>
              <a:rPr lang="hu-HU" dirty="0"/>
              <a:t> Ciklus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DF2150-F929-56CD-698D-B97AA22B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812"/>
            <a:ext cx="9601200" cy="2273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rgbClr val="191B0E"/>
                </a:solidFill>
                <a:ea typeface="+mn-lt"/>
                <a:cs typeface="+mn-lt"/>
              </a:rPr>
              <a:t>A </a:t>
            </a:r>
            <a:r>
              <a:rPr lang="hu-HU" sz="2400" dirty="0" err="1">
                <a:solidFill>
                  <a:srgbClr val="191B0E"/>
                </a:solidFill>
                <a:ea typeface="+mn-lt"/>
                <a:cs typeface="+mn-lt"/>
              </a:rPr>
              <a:t>do-while</a:t>
            </a:r>
            <a:r>
              <a:rPr lang="hu-HU" sz="2400" dirty="0">
                <a:solidFill>
                  <a:srgbClr val="191B0E"/>
                </a:solidFill>
                <a:ea typeface="+mn-lt"/>
                <a:cs typeface="+mn-lt"/>
              </a:rPr>
              <a:t> ciklus a műveleteket először végrehajtja, majd ellenőrzi a feltételt. Ha a feltétel igaz, akkor újra végrehajtja a műveleteket. Ezt a ciklust garantáltan legalább egyszer végrehajtja.</a:t>
            </a:r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r>
              <a:rPr lang="hu-HU" sz="2400" dirty="0"/>
              <a:t>Szintaktikája:</a:t>
            </a:r>
          </a:p>
          <a:p>
            <a:pPr marL="0" indent="0">
              <a:buNone/>
            </a:pPr>
            <a:endParaRPr lang="hu-HU" dirty="0">
              <a:solidFill>
                <a:srgbClr val="999999"/>
              </a:solidFill>
              <a:latin typeface="Consolas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79BC39F-19D2-330A-7828-23846635B279}"/>
              </a:ext>
            </a:extLst>
          </p:cNvPr>
          <p:cNvSpPr txBox="1"/>
          <p:nvPr/>
        </p:nvSpPr>
        <p:spPr>
          <a:xfrm>
            <a:off x="1633268" y="4393721"/>
            <a:ext cx="423844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800" dirty="0" err="1">
                <a:solidFill>
                  <a:srgbClr val="0077AA"/>
                </a:solidFill>
                <a:latin typeface="Consolas"/>
              </a:rPr>
              <a:t>do</a:t>
            </a:r>
            <a:r>
              <a:rPr lang="hu-HU" sz="2800" dirty="0">
                <a:solidFill>
                  <a:srgbClr val="0077AA"/>
                </a:solidFill>
                <a:latin typeface="Consolas"/>
              </a:rPr>
              <a:t>​</a:t>
            </a:r>
            <a:br>
              <a:rPr lang="hu-HU" sz="2800" dirty="0">
                <a:latin typeface="Consolas"/>
              </a:rPr>
            </a:br>
            <a:r>
              <a:rPr lang="hu-HU" sz="2800" dirty="0">
                <a:solidFill>
                  <a:srgbClr val="999999"/>
                </a:solidFill>
                <a:latin typeface="Consolas"/>
              </a:rPr>
              <a:t>{​</a:t>
            </a:r>
            <a:br>
              <a:rPr lang="hu-HU" sz="2800" dirty="0">
                <a:latin typeface="Consolas"/>
              </a:rPr>
            </a:br>
            <a:r>
              <a:rPr lang="hu-HU" sz="2800" dirty="0">
                <a:latin typeface="Consolas"/>
              </a:rPr>
              <a:t>  </a:t>
            </a:r>
            <a:r>
              <a:rPr lang="hu-HU" sz="2800" dirty="0">
                <a:solidFill>
                  <a:srgbClr val="708090"/>
                </a:solidFill>
                <a:latin typeface="Consolas"/>
              </a:rPr>
              <a:t>//ciklusmag​</a:t>
            </a:r>
            <a:br>
              <a:rPr lang="hu-HU" sz="2800" dirty="0">
                <a:latin typeface="Consolas"/>
              </a:rPr>
            </a:br>
            <a:r>
              <a:rPr lang="hu-HU" sz="2800" dirty="0">
                <a:solidFill>
                  <a:srgbClr val="999999"/>
                </a:solidFill>
                <a:latin typeface="Consolas"/>
              </a:rPr>
              <a:t>}​</a:t>
            </a:r>
            <a:br>
              <a:rPr lang="hu-HU" sz="2800" dirty="0">
                <a:latin typeface="Consolas"/>
              </a:rPr>
            </a:br>
            <a:r>
              <a:rPr lang="hu-HU" sz="2800" dirty="0" err="1">
                <a:solidFill>
                  <a:srgbClr val="0077AA"/>
                </a:solidFill>
                <a:latin typeface="Consolas"/>
              </a:rPr>
              <a:t>while</a:t>
            </a:r>
            <a:r>
              <a:rPr lang="hu-HU" sz="2800" dirty="0">
                <a:latin typeface="Consolas"/>
              </a:rPr>
              <a:t> </a:t>
            </a:r>
            <a:r>
              <a:rPr lang="hu-HU" sz="2800" dirty="0">
                <a:solidFill>
                  <a:srgbClr val="999999"/>
                </a:solidFill>
                <a:latin typeface="Consolas"/>
              </a:rPr>
              <a:t>(</a:t>
            </a:r>
            <a:r>
              <a:rPr lang="hu-HU" sz="2800" dirty="0">
                <a:solidFill>
                  <a:schemeClr val="bg1"/>
                </a:solidFill>
                <a:latin typeface="Consolas"/>
              </a:rPr>
              <a:t> feltétel </a:t>
            </a:r>
            <a:r>
              <a:rPr lang="hu-HU" sz="2800" dirty="0">
                <a:solidFill>
                  <a:srgbClr val="999999"/>
                </a:solidFill>
                <a:latin typeface="Consolas"/>
              </a:rPr>
              <a:t>);</a:t>
            </a:r>
            <a:endParaRPr lang="hu-HU" sz="2800"/>
          </a:p>
        </p:txBody>
      </p:sp>
      <p:pic>
        <p:nvPicPr>
          <p:cNvPr id="7" name="Kép 6" descr="C# Logo - SVG, PNG Download">
            <a:extLst>
              <a:ext uri="{FF2B5EF4-FFF2-40B4-BE49-F238E27FC236}">
                <a16:creationId xmlns:a16="http://schemas.microsoft.com/office/drawing/2014/main" id="{9773454B-DE80-815D-6ED5-FA64A1B3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6" y="5335437"/>
            <a:ext cx="1521125" cy="15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3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EF19BA7D-17E3-05EC-CCFA-1EDA4C266A38}"/>
              </a:ext>
            </a:extLst>
          </p:cNvPr>
          <p:cNvSpPr/>
          <p:nvPr/>
        </p:nvSpPr>
        <p:spPr>
          <a:xfrm>
            <a:off x="1371600" y="4332272"/>
            <a:ext cx="5634682" cy="23722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C8DE69E-7B4C-2EC2-2E17-077DA6C5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 a ciklusmag végén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DF2150-F929-56CD-698D-B97AA22B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812"/>
            <a:ext cx="9601200" cy="2273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chemeClr val="tx1"/>
                </a:solidFill>
              </a:rPr>
              <a:t>A </a:t>
            </a:r>
            <a:r>
              <a:rPr lang="hu-HU" sz="2400" dirty="0" err="1">
                <a:solidFill>
                  <a:schemeClr val="tx1"/>
                </a:solidFill>
              </a:rPr>
              <a:t>do-while</a:t>
            </a:r>
            <a:r>
              <a:rPr lang="hu-HU" sz="2400" dirty="0">
                <a:solidFill>
                  <a:schemeClr val="tx1"/>
                </a:solidFill>
              </a:rPr>
              <a:t> ciklus lehetővé teszi, hogy a feltételt a ciklusmag után értékeljük ki. Ez hasznos lehet, ha a ciklusmag végrehajtása után kell ellenőrizni egy feltételt.</a:t>
            </a:r>
            <a:endParaRPr lang="hu-HU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rgbClr val="999999"/>
              </a:solidFill>
              <a:latin typeface="Consolas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79BC39F-19D2-330A-7828-23846635B279}"/>
              </a:ext>
            </a:extLst>
          </p:cNvPr>
          <p:cNvSpPr txBox="1"/>
          <p:nvPr/>
        </p:nvSpPr>
        <p:spPr>
          <a:xfrm>
            <a:off x="1532239" y="4505721"/>
            <a:ext cx="563468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solidFill>
                  <a:srgbClr val="DC9412"/>
                </a:solidFill>
                <a:latin typeface="Consolas"/>
              </a:rPr>
              <a:t>int</a:t>
            </a:r>
            <a:r>
              <a:rPr lang="hu-HU" dirty="0">
                <a:solidFill>
                  <a:srgbClr val="0077AA"/>
                </a:solidFill>
                <a:latin typeface="Consolas"/>
              </a:rPr>
              <a:t> </a:t>
            </a:r>
            <a:r>
              <a:rPr lang="hu-HU" dirty="0">
                <a:solidFill>
                  <a:schemeClr val="bg1"/>
                </a:solidFill>
                <a:latin typeface="Consolas"/>
              </a:rPr>
              <a:t>i =</a:t>
            </a:r>
            <a:r>
              <a:rPr lang="hu-HU" dirty="0">
                <a:solidFill>
                  <a:srgbClr val="0077AA"/>
                </a:solidFill>
                <a:latin typeface="Consolas"/>
              </a:rPr>
              <a:t> </a:t>
            </a:r>
            <a:r>
              <a:rPr lang="hu-HU" dirty="0">
                <a:solidFill>
                  <a:srgbClr val="FF5050"/>
                </a:solidFill>
                <a:latin typeface="Consolas"/>
              </a:rPr>
              <a:t>0</a:t>
            </a:r>
          </a:p>
          <a:p>
            <a:r>
              <a:rPr lang="hu-HU" dirty="0" err="1">
                <a:solidFill>
                  <a:srgbClr val="0077AA"/>
                </a:solidFill>
                <a:latin typeface="Consolas"/>
              </a:rPr>
              <a:t>do</a:t>
            </a:r>
            <a:br>
              <a:rPr lang="hu-HU" dirty="0">
                <a:latin typeface="Consolas"/>
              </a:rPr>
            </a:br>
            <a:r>
              <a:rPr lang="hu-HU" dirty="0">
                <a:solidFill>
                  <a:schemeClr val="bg1"/>
                </a:solidFill>
                <a:latin typeface="Consolas"/>
              </a:rPr>
              <a:t>{​</a:t>
            </a:r>
            <a:br>
              <a:rPr lang="hu-HU" dirty="0">
                <a:solidFill>
                  <a:schemeClr val="bg1"/>
                </a:solidFill>
                <a:latin typeface="Consolas"/>
              </a:rPr>
            </a:br>
            <a:r>
              <a:rPr lang="hu-HU" dirty="0">
                <a:solidFill>
                  <a:schemeClr val="bg1"/>
                </a:solidFill>
                <a:latin typeface="Consolas"/>
              </a:rPr>
              <a:t>  </a:t>
            </a:r>
            <a:r>
              <a:rPr lang="hu-HU" dirty="0" err="1">
                <a:solidFill>
                  <a:schemeClr val="bg1"/>
                </a:solidFill>
                <a:latin typeface="Consolas"/>
              </a:rPr>
              <a:t>Console.WriteLine</a:t>
            </a:r>
            <a:r>
              <a:rPr lang="hu-HU" dirty="0">
                <a:solidFill>
                  <a:srgbClr val="00B050"/>
                </a:solidFill>
                <a:latin typeface="Consolas"/>
              </a:rPr>
              <a:t>(”Az i értéke:” </a:t>
            </a:r>
            <a:r>
              <a:rPr lang="hu-HU" dirty="0">
                <a:solidFill>
                  <a:schemeClr val="bg1"/>
                </a:solidFill>
                <a:latin typeface="Consolas"/>
              </a:rPr>
              <a:t>+ i);</a:t>
            </a:r>
          </a:p>
          <a:p>
            <a:r>
              <a:rPr lang="hu-HU" dirty="0">
                <a:solidFill>
                  <a:schemeClr val="bg1"/>
                </a:solidFill>
                <a:latin typeface="Consolas"/>
              </a:rPr>
              <a:t>  i++;</a:t>
            </a:r>
            <a:br>
              <a:rPr lang="hu-HU" dirty="0">
                <a:solidFill>
                  <a:schemeClr val="bg1"/>
                </a:solidFill>
                <a:latin typeface="Consolas"/>
              </a:rPr>
            </a:br>
            <a:r>
              <a:rPr lang="hu-HU" dirty="0">
                <a:solidFill>
                  <a:schemeClr val="bg1"/>
                </a:solidFill>
                <a:latin typeface="Consolas"/>
              </a:rPr>
              <a:t>}​</a:t>
            </a:r>
            <a:r>
              <a:rPr lang="hu-HU" dirty="0">
                <a:latin typeface="Consolas"/>
              </a:rPr>
              <a:t> </a:t>
            </a:r>
            <a:r>
              <a:rPr lang="hu-HU" dirty="0" err="1">
                <a:solidFill>
                  <a:srgbClr val="0077AA"/>
                </a:solidFill>
                <a:latin typeface="Consolas"/>
              </a:rPr>
              <a:t>while</a:t>
            </a:r>
            <a:r>
              <a:rPr lang="hu-HU" dirty="0">
                <a:latin typeface="Consolas"/>
              </a:rPr>
              <a:t> 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(</a:t>
            </a:r>
            <a:r>
              <a:rPr lang="hu-HU" dirty="0">
                <a:solidFill>
                  <a:schemeClr val="bg1"/>
                </a:solidFill>
                <a:latin typeface="Consolas"/>
              </a:rPr>
              <a:t> i &lt; </a:t>
            </a:r>
            <a:r>
              <a:rPr lang="hu-HU" dirty="0">
                <a:solidFill>
                  <a:srgbClr val="FF5050"/>
                </a:solidFill>
                <a:latin typeface="Consolas"/>
              </a:rPr>
              <a:t>5</a:t>
            </a:r>
            <a:r>
              <a:rPr lang="hu-HU" dirty="0">
                <a:solidFill>
                  <a:schemeClr val="bg1"/>
                </a:solidFill>
                <a:latin typeface="Consolas"/>
              </a:rPr>
              <a:t> 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);</a:t>
            </a:r>
            <a:endParaRPr lang="hu-HU" dirty="0"/>
          </a:p>
        </p:txBody>
      </p:sp>
      <p:pic>
        <p:nvPicPr>
          <p:cNvPr id="7" name="Kép 6" descr="C# Logo - SVG, PNG Download">
            <a:extLst>
              <a:ext uri="{FF2B5EF4-FFF2-40B4-BE49-F238E27FC236}">
                <a16:creationId xmlns:a16="http://schemas.microsoft.com/office/drawing/2014/main" id="{9773454B-DE80-815D-6ED5-FA64A1B3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6" y="5335437"/>
            <a:ext cx="1521125" cy="15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9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EF19BA7D-17E3-05EC-CCFA-1EDA4C266A38}"/>
              </a:ext>
            </a:extLst>
          </p:cNvPr>
          <p:cNvSpPr/>
          <p:nvPr/>
        </p:nvSpPr>
        <p:spPr>
          <a:xfrm>
            <a:off x="1372724" y="3521677"/>
            <a:ext cx="6782735" cy="318286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C8DE69E-7B4C-2EC2-2E17-077DA6C5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Potenciális probléma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DF2150-F929-56CD-698D-B97AA22B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812"/>
            <a:ext cx="9601200" cy="2273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chemeClr val="tx1"/>
                </a:solidFill>
              </a:rPr>
              <a:t>Ha a ciklusfeltétel mindig igaz, akkor a </a:t>
            </a:r>
            <a:r>
              <a:rPr lang="hu-HU" sz="2400" dirty="0" err="1">
                <a:solidFill>
                  <a:schemeClr val="tx1"/>
                </a:solidFill>
              </a:rPr>
              <a:t>do-while</a:t>
            </a:r>
            <a:r>
              <a:rPr lang="hu-HU" sz="2400" dirty="0">
                <a:solidFill>
                  <a:schemeClr val="tx1"/>
                </a:solidFill>
              </a:rPr>
              <a:t> ciklus végtelenül ismétlődik.</a:t>
            </a:r>
            <a:endParaRPr lang="hu-HU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tx1"/>
                </a:solidFill>
              </a:rPr>
              <a:t>Ahhoz, hogy elkerüljük a végtelen ciklust, fontos, hogy a ciklusfeltétel idővel </a:t>
            </a:r>
            <a:r>
              <a:rPr lang="hu-HU" sz="2400" dirty="0">
                <a:solidFill>
                  <a:schemeClr val="accent6">
                    <a:lumMod val="50000"/>
                  </a:schemeClr>
                </a:solidFill>
              </a:rPr>
              <a:t>hamis</a:t>
            </a:r>
            <a:r>
              <a:rPr lang="hu-HU" sz="2400" dirty="0">
                <a:solidFill>
                  <a:schemeClr val="tx1"/>
                </a:solidFill>
              </a:rPr>
              <a:t> legyen.</a:t>
            </a:r>
            <a:endParaRPr lang="hu-HU" sz="32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79BC39F-19D2-330A-7828-23846635B279}"/>
              </a:ext>
            </a:extLst>
          </p:cNvPr>
          <p:cNvSpPr txBox="1"/>
          <p:nvPr/>
        </p:nvSpPr>
        <p:spPr>
          <a:xfrm>
            <a:off x="1738596" y="3712723"/>
            <a:ext cx="7773298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>
                <a:solidFill>
                  <a:srgbClr val="DC9412"/>
                </a:solidFill>
                <a:latin typeface="Consolas"/>
              </a:rPr>
              <a:t>int</a:t>
            </a:r>
            <a:r>
              <a:rPr lang="hu-HU" sz="1600" dirty="0">
                <a:solidFill>
                  <a:srgbClr val="0077AA"/>
                </a:solidFill>
                <a:latin typeface="Consolas"/>
              </a:rPr>
              <a:t> 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szam;</a:t>
            </a:r>
            <a:endParaRPr lang="hu-HU" sz="1600" dirty="0">
              <a:solidFill>
                <a:srgbClr val="FF5050"/>
              </a:solidFill>
              <a:latin typeface="Consolas"/>
            </a:endParaRPr>
          </a:p>
          <a:p>
            <a:r>
              <a:rPr lang="hu-HU" sz="1600" dirty="0" err="1">
                <a:solidFill>
                  <a:srgbClr val="0077AA"/>
                </a:solidFill>
                <a:latin typeface="Consolas"/>
              </a:rPr>
              <a:t>do</a:t>
            </a:r>
            <a:br>
              <a:rPr lang="hu-HU" sz="1600" dirty="0">
                <a:latin typeface="Consolas"/>
              </a:rPr>
            </a:br>
            <a:r>
              <a:rPr lang="hu-HU" sz="1600" dirty="0">
                <a:solidFill>
                  <a:schemeClr val="bg1"/>
                </a:solidFill>
                <a:latin typeface="Consolas"/>
              </a:rPr>
              <a:t>{​</a:t>
            </a:r>
            <a:br>
              <a:rPr lang="hu-HU" sz="1600" dirty="0">
                <a:solidFill>
                  <a:schemeClr val="bg1"/>
                </a:solidFill>
                <a:latin typeface="Consolas"/>
              </a:rPr>
            </a:br>
            <a:r>
              <a:rPr lang="hu-HU" sz="1600" dirty="0">
                <a:solidFill>
                  <a:schemeClr val="bg1"/>
                </a:solidFill>
                <a:latin typeface="Consolas"/>
              </a:rPr>
              <a:t>  </a:t>
            </a:r>
            <a:r>
              <a:rPr lang="hu-HU" sz="1600" dirty="0" err="1">
                <a:solidFill>
                  <a:schemeClr val="bg1"/>
                </a:solidFill>
                <a:latin typeface="Consolas"/>
              </a:rPr>
              <a:t>Console.WriteLine</a:t>
            </a:r>
            <a:r>
              <a:rPr lang="hu-HU" sz="1600" dirty="0">
                <a:solidFill>
                  <a:srgbClr val="00B050"/>
                </a:solidFill>
                <a:latin typeface="Consolas"/>
              </a:rPr>
              <a:t>(”Adj meg egy pozitív számot:”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);</a:t>
            </a:r>
          </a:p>
          <a:p>
            <a:r>
              <a:rPr lang="hu-HU" sz="1600" dirty="0">
                <a:solidFill>
                  <a:schemeClr val="bg1"/>
                </a:solidFill>
                <a:latin typeface="Consolas"/>
              </a:rPr>
              <a:t>  szam = Convert.ToInt32(</a:t>
            </a:r>
            <a:r>
              <a:rPr lang="hu-HU" sz="1600" dirty="0" err="1">
                <a:solidFill>
                  <a:schemeClr val="bg1"/>
                </a:solidFill>
                <a:latin typeface="Consolas"/>
              </a:rPr>
              <a:t>Console.ReadLine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());</a:t>
            </a:r>
          </a:p>
          <a:p>
            <a:r>
              <a:rPr lang="hu-HU" sz="1600" dirty="0">
                <a:solidFill>
                  <a:schemeClr val="bg1"/>
                </a:solidFill>
                <a:latin typeface="Consolas"/>
              </a:rPr>
              <a:t>  </a:t>
            </a:r>
          </a:p>
          <a:p>
            <a:r>
              <a:rPr lang="hu-HU" sz="1600" dirty="0">
                <a:solidFill>
                  <a:schemeClr val="bg1"/>
                </a:solidFill>
                <a:latin typeface="Consolas"/>
              </a:rPr>
              <a:t>  </a:t>
            </a:r>
            <a:r>
              <a:rPr lang="hu-HU" sz="1600" dirty="0" err="1">
                <a:solidFill>
                  <a:schemeClr val="bg1"/>
                </a:solidFill>
                <a:latin typeface="Consolas"/>
              </a:rPr>
              <a:t>if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 (szam &lt;= </a:t>
            </a:r>
            <a:r>
              <a:rPr lang="hu-HU" sz="1600" dirty="0">
                <a:solidFill>
                  <a:srgbClr val="FF5050"/>
                </a:solidFill>
                <a:latin typeface="Consolas"/>
              </a:rPr>
              <a:t>0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)</a:t>
            </a:r>
          </a:p>
          <a:p>
            <a:r>
              <a:rPr lang="hu-HU" sz="1600" dirty="0">
                <a:solidFill>
                  <a:schemeClr val="bg1"/>
                </a:solidFill>
                <a:latin typeface="Consolas"/>
              </a:rPr>
              <a:t>  {</a:t>
            </a:r>
          </a:p>
          <a:p>
            <a:r>
              <a:rPr lang="hu-HU" sz="1600" dirty="0">
                <a:solidFill>
                  <a:schemeClr val="bg1"/>
                </a:solidFill>
                <a:latin typeface="Consolas"/>
              </a:rPr>
              <a:t>     </a:t>
            </a:r>
            <a:r>
              <a:rPr lang="hu-HU" sz="1600" dirty="0" err="1">
                <a:solidFill>
                  <a:schemeClr val="bg1"/>
                </a:solidFill>
                <a:latin typeface="Consolas"/>
              </a:rPr>
              <a:t>Console.WriteLine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(</a:t>
            </a:r>
            <a:r>
              <a:rPr lang="hu-HU" sz="1600" dirty="0">
                <a:solidFill>
                  <a:srgbClr val="00B050"/>
                </a:solidFill>
                <a:latin typeface="Consolas"/>
              </a:rPr>
              <a:t>”A szám pozitív kell legyen!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);</a:t>
            </a:r>
          </a:p>
          <a:p>
            <a:r>
              <a:rPr lang="hu-HU" sz="1600" dirty="0">
                <a:solidFill>
                  <a:schemeClr val="bg1"/>
                </a:solidFill>
                <a:latin typeface="Consolas"/>
              </a:rPr>
              <a:t>  }</a:t>
            </a:r>
            <a:br>
              <a:rPr lang="hu-HU" sz="1600" dirty="0">
                <a:solidFill>
                  <a:schemeClr val="bg1"/>
                </a:solidFill>
                <a:latin typeface="Consolas"/>
              </a:rPr>
            </a:br>
            <a:r>
              <a:rPr lang="hu-HU" sz="1600" dirty="0">
                <a:solidFill>
                  <a:schemeClr val="bg1"/>
                </a:solidFill>
                <a:latin typeface="Consolas"/>
              </a:rPr>
              <a:t>}​</a:t>
            </a:r>
            <a:r>
              <a:rPr lang="hu-HU" sz="1600" dirty="0">
                <a:latin typeface="Consolas"/>
              </a:rPr>
              <a:t> </a:t>
            </a:r>
            <a:r>
              <a:rPr lang="hu-HU" sz="1600" dirty="0" err="1">
                <a:solidFill>
                  <a:srgbClr val="0077AA"/>
                </a:solidFill>
                <a:latin typeface="Consolas"/>
              </a:rPr>
              <a:t>while</a:t>
            </a:r>
            <a:r>
              <a:rPr lang="hu-HU" sz="1600" dirty="0">
                <a:latin typeface="Consolas"/>
              </a:rPr>
              <a:t> </a:t>
            </a:r>
            <a:r>
              <a:rPr lang="hu-HU" sz="1600" dirty="0">
                <a:solidFill>
                  <a:srgbClr val="999999"/>
                </a:solidFill>
                <a:latin typeface="Consolas"/>
              </a:rPr>
              <a:t>(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 szam &lt;= </a:t>
            </a:r>
            <a:r>
              <a:rPr lang="hu-HU" sz="1600" dirty="0">
                <a:solidFill>
                  <a:srgbClr val="FF5050"/>
                </a:solidFill>
                <a:latin typeface="Consolas"/>
              </a:rPr>
              <a:t>0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 </a:t>
            </a:r>
            <a:r>
              <a:rPr lang="hu-HU" sz="1600" dirty="0">
                <a:solidFill>
                  <a:srgbClr val="999999"/>
                </a:solidFill>
                <a:latin typeface="Consolas"/>
              </a:rPr>
              <a:t>);</a:t>
            </a:r>
            <a:endParaRPr lang="hu-HU" sz="1600" dirty="0"/>
          </a:p>
        </p:txBody>
      </p:sp>
      <p:pic>
        <p:nvPicPr>
          <p:cNvPr id="7" name="Kép 6" descr="C# Logo - SVG, PNG Download">
            <a:extLst>
              <a:ext uri="{FF2B5EF4-FFF2-40B4-BE49-F238E27FC236}">
                <a16:creationId xmlns:a16="http://schemas.microsoft.com/office/drawing/2014/main" id="{9773454B-DE80-815D-6ED5-FA64A1B3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6" y="5335437"/>
            <a:ext cx="1521125" cy="15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3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EF19BA7D-17E3-05EC-CCFA-1EDA4C266A38}"/>
              </a:ext>
            </a:extLst>
          </p:cNvPr>
          <p:cNvSpPr/>
          <p:nvPr/>
        </p:nvSpPr>
        <p:spPr>
          <a:xfrm>
            <a:off x="1372724" y="3521677"/>
            <a:ext cx="6782735" cy="318286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C8DE69E-7B4C-2EC2-2E17-077DA6C5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Összehasonlítása más ciklusokkal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DF2150-F929-56CD-698D-B97AA22B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0159"/>
            <a:ext cx="9601200" cy="22730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i="1" dirty="0" err="1"/>
              <a:t>while</a:t>
            </a:r>
            <a:r>
              <a:rPr lang="hu-HU" i="1" dirty="0"/>
              <a:t> ciklus:</a:t>
            </a:r>
            <a:endParaRPr lang="hu-HU" dirty="0"/>
          </a:p>
          <a:p>
            <a:pPr lvl="1"/>
            <a:r>
              <a:rPr lang="hu-HU" i="0" dirty="0"/>
              <a:t>A </a:t>
            </a:r>
            <a:r>
              <a:rPr lang="hu-HU" i="0" dirty="0" err="1"/>
              <a:t>while</a:t>
            </a:r>
            <a:r>
              <a:rPr lang="hu-HU" i="0" dirty="0"/>
              <a:t> ciklus a feltétel előzetes ellenőrzése miatt sosem garantálja az egyszeri végrehajtást.</a:t>
            </a:r>
          </a:p>
          <a:p>
            <a:r>
              <a:rPr lang="hu-HU" i="1" dirty="0" err="1"/>
              <a:t>for</a:t>
            </a:r>
            <a:r>
              <a:rPr lang="hu-HU" i="1" dirty="0"/>
              <a:t> ciklus:</a:t>
            </a:r>
            <a:endParaRPr lang="hu-HU" dirty="0"/>
          </a:p>
          <a:p>
            <a:pPr lvl="1"/>
            <a:r>
              <a:rPr lang="hu-HU" i="0" dirty="0"/>
              <a:t>A </a:t>
            </a:r>
            <a:r>
              <a:rPr lang="hu-HU" i="0" dirty="0" err="1"/>
              <a:t>for</a:t>
            </a:r>
            <a:r>
              <a:rPr lang="hu-HU" i="0" dirty="0"/>
              <a:t> ciklusnál a kezdeti érték, a feltétel és az inkrementálás szorosan egymás mellett helyezkedik el, ami bizonyos esetekben előnyös lehet.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79BC39F-19D2-330A-7828-23846635B279}"/>
              </a:ext>
            </a:extLst>
          </p:cNvPr>
          <p:cNvSpPr txBox="1"/>
          <p:nvPr/>
        </p:nvSpPr>
        <p:spPr>
          <a:xfrm>
            <a:off x="1738596" y="3712723"/>
            <a:ext cx="7773298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>
                <a:solidFill>
                  <a:srgbClr val="DC9412"/>
                </a:solidFill>
                <a:latin typeface="Consolas"/>
              </a:rPr>
              <a:t>int</a:t>
            </a:r>
            <a:r>
              <a:rPr lang="hu-HU" sz="1600" dirty="0">
                <a:solidFill>
                  <a:srgbClr val="0077AA"/>
                </a:solidFill>
                <a:latin typeface="Consolas"/>
              </a:rPr>
              <a:t> 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szam;</a:t>
            </a:r>
            <a:endParaRPr lang="hu-HU" sz="1600" dirty="0">
              <a:solidFill>
                <a:srgbClr val="FF5050"/>
              </a:solidFill>
              <a:latin typeface="Consolas"/>
            </a:endParaRPr>
          </a:p>
          <a:p>
            <a:r>
              <a:rPr lang="hu-HU" sz="1600" dirty="0" err="1">
                <a:solidFill>
                  <a:srgbClr val="0077AA"/>
                </a:solidFill>
                <a:latin typeface="Consolas"/>
              </a:rPr>
              <a:t>do</a:t>
            </a:r>
            <a:br>
              <a:rPr lang="hu-HU" sz="1600" dirty="0">
                <a:latin typeface="Consolas"/>
              </a:rPr>
            </a:br>
            <a:r>
              <a:rPr lang="hu-HU" sz="1600" dirty="0">
                <a:solidFill>
                  <a:schemeClr val="bg1"/>
                </a:solidFill>
                <a:latin typeface="Consolas"/>
              </a:rPr>
              <a:t>{​</a:t>
            </a:r>
            <a:br>
              <a:rPr lang="hu-HU" sz="1600" dirty="0">
                <a:solidFill>
                  <a:schemeClr val="bg1"/>
                </a:solidFill>
                <a:latin typeface="Consolas"/>
              </a:rPr>
            </a:br>
            <a:r>
              <a:rPr lang="hu-HU" sz="1600" dirty="0">
                <a:solidFill>
                  <a:schemeClr val="bg1"/>
                </a:solidFill>
                <a:latin typeface="Consolas"/>
              </a:rPr>
              <a:t>  </a:t>
            </a:r>
            <a:r>
              <a:rPr lang="hu-HU" sz="1600" dirty="0" err="1">
                <a:solidFill>
                  <a:schemeClr val="bg1"/>
                </a:solidFill>
                <a:latin typeface="Consolas"/>
              </a:rPr>
              <a:t>Console.WriteLine</a:t>
            </a:r>
            <a:r>
              <a:rPr lang="hu-HU" sz="1600" dirty="0">
                <a:solidFill>
                  <a:srgbClr val="00B050"/>
                </a:solidFill>
                <a:latin typeface="Consolas"/>
              </a:rPr>
              <a:t>(”Adj meg egy pozitív számot:”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);</a:t>
            </a:r>
          </a:p>
          <a:p>
            <a:r>
              <a:rPr lang="hu-HU" sz="1600" dirty="0">
                <a:solidFill>
                  <a:schemeClr val="bg1"/>
                </a:solidFill>
                <a:latin typeface="Consolas"/>
              </a:rPr>
              <a:t>  szam = Convert.ToInt32(</a:t>
            </a:r>
            <a:r>
              <a:rPr lang="hu-HU" sz="1600" dirty="0" err="1">
                <a:solidFill>
                  <a:schemeClr val="bg1"/>
                </a:solidFill>
                <a:latin typeface="Consolas"/>
              </a:rPr>
              <a:t>Console.ReadLine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());</a:t>
            </a:r>
          </a:p>
          <a:p>
            <a:r>
              <a:rPr lang="hu-HU" sz="1600" dirty="0">
                <a:solidFill>
                  <a:schemeClr val="bg1"/>
                </a:solidFill>
                <a:latin typeface="Consolas"/>
              </a:rPr>
              <a:t>  </a:t>
            </a:r>
          </a:p>
          <a:p>
            <a:r>
              <a:rPr lang="hu-HU" sz="1600" dirty="0">
                <a:solidFill>
                  <a:schemeClr val="bg1"/>
                </a:solidFill>
                <a:latin typeface="Consolas"/>
              </a:rPr>
              <a:t>  </a:t>
            </a:r>
            <a:r>
              <a:rPr lang="hu-HU" sz="1600" dirty="0" err="1">
                <a:solidFill>
                  <a:schemeClr val="bg1"/>
                </a:solidFill>
                <a:latin typeface="Consolas"/>
              </a:rPr>
              <a:t>if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 (szam &lt;= </a:t>
            </a:r>
            <a:r>
              <a:rPr lang="hu-HU" sz="1600" dirty="0">
                <a:solidFill>
                  <a:srgbClr val="FF5050"/>
                </a:solidFill>
                <a:latin typeface="Consolas"/>
              </a:rPr>
              <a:t>0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)</a:t>
            </a:r>
          </a:p>
          <a:p>
            <a:r>
              <a:rPr lang="hu-HU" sz="1600" dirty="0">
                <a:solidFill>
                  <a:schemeClr val="bg1"/>
                </a:solidFill>
                <a:latin typeface="Consolas"/>
              </a:rPr>
              <a:t>  {</a:t>
            </a:r>
          </a:p>
          <a:p>
            <a:r>
              <a:rPr lang="hu-HU" sz="1600" dirty="0">
                <a:solidFill>
                  <a:schemeClr val="bg1"/>
                </a:solidFill>
                <a:latin typeface="Consolas"/>
              </a:rPr>
              <a:t>     </a:t>
            </a:r>
            <a:r>
              <a:rPr lang="hu-HU" sz="1600" dirty="0" err="1">
                <a:solidFill>
                  <a:schemeClr val="bg1"/>
                </a:solidFill>
                <a:latin typeface="Consolas"/>
              </a:rPr>
              <a:t>Console.WriteLine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(</a:t>
            </a:r>
            <a:r>
              <a:rPr lang="hu-HU" sz="1600" dirty="0">
                <a:solidFill>
                  <a:srgbClr val="00B050"/>
                </a:solidFill>
                <a:latin typeface="Consolas"/>
              </a:rPr>
              <a:t>”A szám pozitív kell legyen!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);</a:t>
            </a:r>
          </a:p>
          <a:p>
            <a:r>
              <a:rPr lang="hu-HU" sz="1600" dirty="0">
                <a:solidFill>
                  <a:schemeClr val="bg1"/>
                </a:solidFill>
                <a:latin typeface="Consolas"/>
              </a:rPr>
              <a:t>  }</a:t>
            </a:r>
            <a:br>
              <a:rPr lang="hu-HU" sz="1600" dirty="0">
                <a:solidFill>
                  <a:schemeClr val="bg1"/>
                </a:solidFill>
                <a:latin typeface="Consolas"/>
              </a:rPr>
            </a:br>
            <a:r>
              <a:rPr lang="hu-HU" sz="1600" dirty="0">
                <a:solidFill>
                  <a:schemeClr val="bg1"/>
                </a:solidFill>
                <a:latin typeface="Consolas"/>
              </a:rPr>
              <a:t>}​</a:t>
            </a:r>
            <a:r>
              <a:rPr lang="hu-HU" sz="1600" dirty="0">
                <a:latin typeface="Consolas"/>
              </a:rPr>
              <a:t> </a:t>
            </a:r>
            <a:r>
              <a:rPr lang="hu-HU" sz="1600" dirty="0" err="1">
                <a:solidFill>
                  <a:srgbClr val="0077AA"/>
                </a:solidFill>
                <a:latin typeface="Consolas"/>
              </a:rPr>
              <a:t>while</a:t>
            </a:r>
            <a:r>
              <a:rPr lang="hu-HU" sz="1600" dirty="0">
                <a:latin typeface="Consolas"/>
              </a:rPr>
              <a:t> </a:t>
            </a:r>
            <a:r>
              <a:rPr lang="hu-HU" sz="1600" dirty="0">
                <a:solidFill>
                  <a:srgbClr val="999999"/>
                </a:solidFill>
                <a:latin typeface="Consolas"/>
              </a:rPr>
              <a:t>(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 szam &lt;= </a:t>
            </a:r>
            <a:r>
              <a:rPr lang="hu-HU" sz="1600" dirty="0">
                <a:solidFill>
                  <a:srgbClr val="FF5050"/>
                </a:solidFill>
                <a:latin typeface="Consolas"/>
              </a:rPr>
              <a:t>0</a:t>
            </a:r>
            <a:r>
              <a:rPr lang="hu-HU" sz="1600" dirty="0">
                <a:solidFill>
                  <a:schemeClr val="bg1"/>
                </a:solidFill>
                <a:latin typeface="Consolas"/>
              </a:rPr>
              <a:t> </a:t>
            </a:r>
            <a:r>
              <a:rPr lang="hu-HU" sz="1600" dirty="0">
                <a:solidFill>
                  <a:srgbClr val="999999"/>
                </a:solidFill>
                <a:latin typeface="Consolas"/>
              </a:rPr>
              <a:t>);</a:t>
            </a:r>
            <a:endParaRPr lang="hu-HU" sz="1600" dirty="0"/>
          </a:p>
        </p:txBody>
      </p:sp>
      <p:pic>
        <p:nvPicPr>
          <p:cNvPr id="7" name="Kép 6" descr="C# Logo - SVG, PNG Download">
            <a:extLst>
              <a:ext uri="{FF2B5EF4-FFF2-40B4-BE49-F238E27FC236}">
                <a16:creationId xmlns:a16="http://schemas.microsoft.com/office/drawing/2014/main" id="{9773454B-DE80-815D-6ED5-FA64A1B3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6" y="5335437"/>
            <a:ext cx="1521125" cy="15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4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7498" y="2850177"/>
            <a:ext cx="10696487" cy="1049113"/>
          </a:xfrm>
        </p:spPr>
        <p:txBody>
          <a:bodyPr rtlCol="0"/>
          <a:lstStyle/>
          <a:p>
            <a:r>
              <a:rPr lang="hu-HU" sz="6600" dirty="0"/>
              <a:t>Köszöntem a figyelmet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4669179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Vörös–lil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31</TotalTime>
  <Words>380</Words>
  <Application>Microsoft Office PowerPoint</Application>
  <PresentationFormat>Szélesvásznú</PresentationFormat>
  <Paragraphs>41</Paragraphs>
  <Slides>7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Calibri</vt:lpstr>
      <vt:lpstr>Consolas</vt:lpstr>
      <vt:lpstr>Franklin Gothic Book</vt:lpstr>
      <vt:lpstr>Körülvágás</vt:lpstr>
      <vt:lpstr>Do–while ciklus</vt:lpstr>
      <vt:lpstr>A ciklusok</vt:lpstr>
      <vt:lpstr>Do-While Ciklus</vt:lpstr>
      <vt:lpstr>Feltétel a ciklusmag végén</vt:lpstr>
      <vt:lpstr>Potenciális probléma</vt:lpstr>
      <vt:lpstr>Összehasonlítása más ciklusokkal</vt:lpstr>
      <vt:lpstr>Köszöntem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Gabor David Balazs</cp:lastModifiedBy>
  <cp:revision>332</cp:revision>
  <dcterms:created xsi:type="dcterms:W3CDTF">2023-11-10T12:53:15Z</dcterms:created>
  <dcterms:modified xsi:type="dcterms:W3CDTF">2023-11-17T13:23:12Z</dcterms:modified>
</cp:coreProperties>
</file>