
<file path=[Content_Types].xml><?xml version="1.0" encoding="utf-8"?>
<Types xmlns="http://schemas.openxmlformats.org/package/2006/content-types">
  <Default Extension="jpeg" ContentType="image/jpeg"/>
  <Default Extension="mov" ContentType="video/quicktime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4" r:id="rId6"/>
    <p:sldId id="262" r:id="rId7"/>
    <p:sldId id="263" r:id="rId8"/>
    <p:sldId id="265" r:id="rId9"/>
    <p:sldId id="266" r:id="rId10"/>
    <p:sldId id="25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01"/>
    <p:restoredTop sz="96327"/>
  </p:normalViewPr>
  <p:slideViewPr>
    <p:cSldViewPr snapToGrid="0">
      <p:cViewPr varScale="1">
        <p:scale>
          <a:sx n="148" d="100"/>
          <a:sy n="148" d="100"/>
        </p:scale>
        <p:origin x="200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11/10/23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11/10/23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11/10/23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11/10/23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11/10/23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11/10/23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11/10/23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11/10/23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ov"/><Relationship Id="rId1" Type="http://schemas.microsoft.com/office/2007/relationships/media" Target="../media/media1.mov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ov"/><Relationship Id="rId1" Type="http://schemas.microsoft.com/office/2007/relationships/media" Target="../media/media2.mov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CF115B9-5EE4-90B5-997B-291249760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3329581"/>
          </a:xfrm>
        </p:spPr>
        <p:txBody>
          <a:bodyPr/>
          <a:lstStyle/>
          <a:p>
            <a:pPr algn="ctr"/>
            <a:r>
              <a:rPr lang="hu-HU" sz="5400" b="1" i="0" dirty="0">
                <a:solidFill>
                  <a:srgbClr val="FFFFFF"/>
                </a:solidFill>
                <a:effectLst/>
                <a:latin typeface="+mn-lt"/>
                <a:cs typeface="Bangla MN" pitchFamily="2" charset="0"/>
              </a:rPr>
              <a:t>Üdvözöllek</a:t>
            </a: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03DF2376-5E43-5F07-D7FA-6D3684628D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429000"/>
            <a:ext cx="12192000" cy="861420"/>
          </a:xfrm>
        </p:spPr>
        <p:txBody>
          <a:bodyPr/>
          <a:lstStyle/>
          <a:p>
            <a:pPr algn="ctr"/>
            <a:r>
              <a:rPr lang="hu-HU" dirty="0"/>
              <a:t>A prezentáció témája: </a:t>
            </a:r>
          </a:p>
          <a:p>
            <a:pPr algn="ctr"/>
            <a:r>
              <a:rPr lang="hu-HU" b="0" i="0" dirty="0">
                <a:solidFill>
                  <a:srgbClr val="D1D5DB"/>
                </a:solidFill>
                <a:effectLst/>
                <a:latin typeface="Söhne"/>
              </a:rPr>
              <a:t>C# Algoritmusok: Legkisebb és Legnagyobb Elem Kiválasztása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56181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5015A90-56BC-EA45-7731-C97F72459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1999" cy="4039565"/>
          </a:xfrm>
        </p:spPr>
        <p:txBody>
          <a:bodyPr/>
          <a:lstStyle/>
          <a:p>
            <a:pPr algn="ctr"/>
            <a:br>
              <a:rPr lang="hu-HU" sz="4400" b="1" dirty="0">
                <a:solidFill>
                  <a:srgbClr val="FFFFFF"/>
                </a:solidFill>
                <a:latin typeface="+mn-lt"/>
                <a:cs typeface="Bangla MN" pitchFamily="2" charset="0"/>
              </a:rPr>
            </a:br>
            <a:br>
              <a:rPr lang="hu-HU" sz="4400" b="1" dirty="0">
                <a:solidFill>
                  <a:srgbClr val="FFFFFF"/>
                </a:solidFill>
                <a:latin typeface="+mn-lt"/>
                <a:cs typeface="Bangla MN" pitchFamily="2" charset="0"/>
              </a:rPr>
            </a:br>
            <a:br>
              <a:rPr lang="hu-HU" sz="4400" b="1" dirty="0">
                <a:solidFill>
                  <a:srgbClr val="FFFFFF"/>
                </a:solidFill>
                <a:latin typeface="+mn-lt"/>
                <a:cs typeface="Bangla MN" pitchFamily="2" charset="0"/>
              </a:rPr>
            </a:br>
            <a:r>
              <a:rPr lang="hu-HU" sz="4400" b="1" dirty="0">
                <a:solidFill>
                  <a:srgbClr val="FFFFFF"/>
                </a:solidFill>
                <a:latin typeface="+mn-lt"/>
                <a:cs typeface="Bangla MN" pitchFamily="2" charset="0"/>
              </a:rPr>
              <a:t>K</a:t>
            </a:r>
            <a:r>
              <a:rPr lang="hu-HU" sz="4400" b="1" dirty="0">
                <a:solidFill>
                  <a:srgbClr val="FFFFFF"/>
                </a:solidFill>
                <a:effectLst/>
                <a:latin typeface="+mn-lt"/>
                <a:cs typeface="Bangla MN" pitchFamily="2" charset="0"/>
              </a:rPr>
              <a:t>öszönöm a figyelmet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A04BC85-2AB8-A620-24FF-B576A1A6A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2728" y="2662519"/>
            <a:ext cx="8946541" cy="4195481"/>
          </a:xfrm>
        </p:spPr>
        <p:txBody>
          <a:bodyPr/>
          <a:lstStyle/>
          <a:p>
            <a:pPr algn="ctr"/>
            <a:endParaRPr lang="hu-HU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0" indent="0" algn="ctr">
              <a:buNone/>
            </a:pPr>
            <a:r>
              <a:rPr lang="hu-HU" b="0" i="0" dirty="0">
                <a:solidFill>
                  <a:srgbClr val="D1D5DB"/>
                </a:solidFill>
                <a:effectLst/>
                <a:latin typeface="Söhne"/>
              </a:rPr>
              <a:t>Dunai Krisztián - 2023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065475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56D9956D-1380-5EAB-7178-6B9D8F47D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hu-HU" sz="3600" b="1" i="0" dirty="0">
                <a:solidFill>
                  <a:srgbClr val="EBEBEB"/>
                </a:solidFill>
                <a:effectLst/>
                <a:latin typeface="Century Gothic" panose="020B0502020202020204" pitchFamily="34" charset="0"/>
              </a:rPr>
              <a:t>Az algoritmus fontossága a programozásban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E03164F-B737-2532-B0DE-F65C94C059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1724628"/>
            <a:ext cx="6747293" cy="4499191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endParaRPr lang="hu-HU" sz="1600" dirty="0">
              <a:solidFill>
                <a:srgbClr val="FFFFFF"/>
              </a:solidFill>
              <a:latin typeface="Söhne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hu-HU" sz="1800" b="1" i="0" dirty="0">
                <a:solidFill>
                  <a:srgbClr val="FFFFFF"/>
                </a:solidFill>
                <a:effectLst/>
                <a:latin typeface="Söhne"/>
              </a:rPr>
              <a:t>Hatékonyság:</a:t>
            </a:r>
            <a:r>
              <a:rPr lang="hu-HU" sz="1800" b="0" i="0" dirty="0">
                <a:solidFill>
                  <a:srgbClr val="FFFFFF"/>
                </a:solidFill>
                <a:effectLst/>
                <a:latin typeface="Söhne"/>
              </a:rPr>
              <a:t> Az algoritmusok segítenek optimalizálni a kódot és minimalizálni a szükséges erőforrásokat, ezáltal javítva a programok futási idejét és teljesítményét.</a:t>
            </a:r>
          </a:p>
          <a:p>
            <a:pPr marL="0" indent="0">
              <a:lnSpc>
                <a:spcPct val="90000"/>
              </a:lnSpc>
              <a:buNone/>
            </a:pPr>
            <a:endParaRPr lang="hu-HU" sz="1600" dirty="0">
              <a:solidFill>
                <a:srgbClr val="FFFFFF"/>
              </a:solidFill>
              <a:latin typeface="Söhne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hu-HU" sz="1800" b="1" i="0" dirty="0">
                <a:solidFill>
                  <a:srgbClr val="FFFFFF"/>
                </a:solidFill>
                <a:effectLst/>
                <a:latin typeface="Söhne"/>
              </a:rPr>
              <a:t>Működési logika:</a:t>
            </a:r>
            <a:r>
              <a:rPr lang="hu-HU" sz="1800" b="0" i="0" dirty="0">
                <a:solidFill>
                  <a:srgbClr val="FFFFFF"/>
                </a:solidFill>
                <a:effectLst/>
                <a:latin typeface="Söhne"/>
              </a:rPr>
              <a:t> Az algoritmusok segítenek strukturálni a problémákat, és logikus lépésekre bontják azokat. Ez elősegíti a fejlesztők számára a gondolkodást és az adott feladatok hatékonyabb megközelítését.</a:t>
            </a:r>
          </a:p>
          <a:p>
            <a:pPr marL="0" indent="0">
              <a:lnSpc>
                <a:spcPct val="90000"/>
              </a:lnSpc>
              <a:buNone/>
            </a:pPr>
            <a:endParaRPr lang="hu-HU" sz="1600" dirty="0">
              <a:solidFill>
                <a:srgbClr val="FFFFFF"/>
              </a:solidFill>
              <a:latin typeface="Söhne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hu-HU" sz="1800" b="1" i="0" dirty="0">
                <a:solidFill>
                  <a:srgbClr val="FFFFFF"/>
                </a:solidFill>
                <a:effectLst/>
                <a:latin typeface="Söhne"/>
              </a:rPr>
              <a:t>Skálázhatóság:</a:t>
            </a:r>
            <a:r>
              <a:rPr lang="hu-HU" sz="1800" b="0" i="0" dirty="0">
                <a:solidFill>
                  <a:srgbClr val="FFFFFF"/>
                </a:solidFill>
                <a:effectLst/>
                <a:latin typeface="Söhne"/>
              </a:rPr>
              <a:t> Az algoritmusok alkalmazkodhatnak a különböző méretű adathalmazokhoz és problémákhoz, így lehetővé téve a fejlesztők számára, hogy az alkalmazásokat szélesebb körben alkalmazzák.</a:t>
            </a:r>
          </a:p>
        </p:txBody>
      </p:sp>
      <p:sp>
        <p:nvSpPr>
          <p:cNvPr id="13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Kép 5" descr="A képen szöveg, kézírás, menü, fekete-fehér látható&#10;&#10;Automatikusan generált leírás">
            <a:extLst>
              <a:ext uri="{FF2B5EF4-FFF2-40B4-BE49-F238E27FC236}">
                <a16:creationId xmlns:a16="http://schemas.microsoft.com/office/drawing/2014/main" id="{4803DF1F-A4F6-0567-CD14-BF6D01D93A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274" r="26970" b="-1"/>
          <a:stretch/>
        </p:blipFill>
        <p:spPr>
          <a:xfrm>
            <a:off x="7229175" y="1"/>
            <a:ext cx="4963245" cy="685800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  <a:noFill/>
        </p:spPr>
      </p:pic>
    </p:spTree>
    <p:extLst>
      <p:ext uri="{BB962C8B-B14F-4D97-AF65-F5344CB8AC3E}">
        <p14:creationId xmlns:p14="http://schemas.microsoft.com/office/powerpoint/2010/main" val="40315765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9F70924-0A40-66D7-D1DE-05119145C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b="1" i="0" dirty="0">
                <a:solidFill>
                  <a:srgbClr val="EBEBEB"/>
                </a:solidFill>
                <a:effectLst/>
                <a:latin typeface="Century Gothic" panose="020B0502020202020204" pitchFamily="34" charset="0"/>
              </a:rPr>
              <a:t>Rövid áttekintés a C# nyelvről és alapvető funkcióiról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CB97CBE-A432-9CDF-54E5-F71DBB0CE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2029768"/>
            <a:ext cx="11322112" cy="45562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000" b="1" i="0" dirty="0">
                <a:solidFill>
                  <a:srgbClr val="FFFFFF"/>
                </a:solidFill>
                <a:effectLst/>
                <a:latin typeface="Söhne"/>
              </a:rPr>
              <a:t>Objektumorientált nyelv: </a:t>
            </a:r>
            <a:r>
              <a:rPr lang="hu-HU" b="0" i="0" dirty="0">
                <a:solidFill>
                  <a:srgbClr val="D1D5DB"/>
                </a:solidFill>
                <a:effectLst/>
                <a:latin typeface="Söhne"/>
              </a:rPr>
              <a:t>az alkalmazásokat objektumok és osztályok segítségével strukturálja.</a:t>
            </a:r>
            <a:endParaRPr lang="hu-HU" sz="2000" b="1" i="0" dirty="0">
              <a:solidFill>
                <a:srgbClr val="FFFFFF"/>
              </a:solidFill>
              <a:effectLst/>
              <a:latin typeface="Söhne"/>
            </a:endParaRPr>
          </a:p>
          <a:p>
            <a:pPr marL="0" indent="0" algn="l">
              <a:buNone/>
            </a:pPr>
            <a:r>
              <a:rPr lang="hu-HU" b="1" dirty="0">
                <a:solidFill>
                  <a:srgbClr val="FFFFFF"/>
                </a:solidFill>
                <a:latin typeface="Söhne"/>
              </a:rPr>
              <a:t>Platformfüggetlen: </a:t>
            </a:r>
            <a:r>
              <a:rPr lang="hu-HU" b="0" i="0" dirty="0">
                <a:solidFill>
                  <a:srgbClr val="D1D5DB"/>
                </a:solidFill>
                <a:effectLst/>
                <a:latin typeface="Söhne"/>
              </a:rPr>
              <a:t>kód hordozhatóságát és a .NET keretrendszeren való futtatását különböző környezetekben.</a:t>
            </a:r>
          </a:p>
          <a:p>
            <a:pPr marL="0" indent="0">
              <a:buNone/>
            </a:pPr>
            <a:endParaRPr lang="hu-HU" dirty="0"/>
          </a:p>
          <a:p>
            <a:pPr marL="0" indent="0" algn="l">
              <a:buNone/>
            </a:pPr>
            <a:r>
              <a:rPr lang="hu-HU" b="1" dirty="0">
                <a:solidFill>
                  <a:srgbClr val="FFFFFF"/>
                </a:solidFill>
                <a:latin typeface="Söhne"/>
              </a:rPr>
              <a:t>Adattípusok: </a:t>
            </a:r>
            <a:r>
              <a:rPr lang="hu-HU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hu-HU" b="0" i="0" dirty="0">
                <a:solidFill>
                  <a:srgbClr val="D1D5DB"/>
                </a:solidFill>
                <a:effectLst/>
                <a:latin typeface="Söhne"/>
              </a:rPr>
              <a:t>A C# számos előre definiált adattípust kínál, beleértve az egész számokat, lebegőpontos számokat, karaktereket és szövegeket.</a:t>
            </a:r>
          </a:p>
          <a:p>
            <a:pPr marL="0" indent="0" algn="l">
              <a:buNone/>
            </a:pPr>
            <a:r>
              <a:rPr lang="hu-HU" b="1" dirty="0">
                <a:solidFill>
                  <a:srgbClr val="FFFFFF"/>
                </a:solidFill>
                <a:latin typeface="Söhne"/>
              </a:rPr>
              <a:t>Változók és konstansok: </a:t>
            </a:r>
            <a:r>
              <a:rPr lang="hu-HU" b="0" i="0" dirty="0">
                <a:solidFill>
                  <a:srgbClr val="D1D5DB"/>
                </a:solidFill>
                <a:effectLst/>
                <a:latin typeface="Söhne"/>
              </a:rPr>
              <a:t>A változók és konstansok lehetővé teszik az értékek tárolását és azok </a:t>
            </a:r>
            <a:r>
              <a:rPr lang="hu-HU" b="0" i="0" dirty="0" err="1">
                <a:solidFill>
                  <a:srgbClr val="D1D5DB"/>
                </a:solidFill>
                <a:effectLst/>
                <a:latin typeface="Söhne"/>
              </a:rPr>
              <a:t>újrahasznosítását</a:t>
            </a:r>
            <a:r>
              <a:rPr lang="hu-HU" b="0" i="0" dirty="0">
                <a:solidFill>
                  <a:srgbClr val="D1D5DB"/>
                </a:solidFill>
                <a:effectLst/>
                <a:latin typeface="Söhne"/>
              </a:rPr>
              <a:t> a kódban.</a:t>
            </a:r>
          </a:p>
          <a:p>
            <a:pPr marL="0" indent="0" algn="l">
              <a:buNone/>
            </a:pPr>
            <a:r>
              <a:rPr lang="hu-HU" b="1" dirty="0">
                <a:solidFill>
                  <a:srgbClr val="FFFFFF"/>
                </a:solidFill>
                <a:latin typeface="Söhne"/>
              </a:rPr>
              <a:t>Függvények és metódusok: </a:t>
            </a:r>
            <a:r>
              <a:rPr lang="hu-HU" b="0" i="0" dirty="0">
                <a:solidFill>
                  <a:srgbClr val="D1D5DB"/>
                </a:solidFill>
                <a:effectLst/>
                <a:latin typeface="Söhne"/>
              </a:rPr>
              <a:t>A C# lehetővé teszi a függvények és metódusok definiálását, ami strukturált és </a:t>
            </a:r>
            <a:r>
              <a:rPr lang="hu-HU" b="0" i="0" dirty="0" err="1">
                <a:solidFill>
                  <a:srgbClr val="D1D5DB"/>
                </a:solidFill>
                <a:effectLst/>
                <a:latin typeface="Söhne"/>
              </a:rPr>
              <a:t>újrafelhasználható</a:t>
            </a:r>
            <a:r>
              <a:rPr lang="hu-HU" b="0" i="0" dirty="0">
                <a:solidFill>
                  <a:srgbClr val="D1D5DB"/>
                </a:solidFill>
                <a:effectLst/>
                <a:latin typeface="Söhne"/>
              </a:rPr>
              <a:t> kódot eredményez.</a:t>
            </a:r>
          </a:p>
          <a:p>
            <a:pPr marL="0" indent="0">
              <a:buNone/>
            </a:pPr>
            <a:br>
              <a:rPr lang="hu-HU" dirty="0"/>
            </a:br>
            <a:endParaRPr lang="hu-HU" b="1" dirty="0">
              <a:solidFill>
                <a:srgbClr val="FFFFFF"/>
              </a:solidFill>
              <a:latin typeface="Söhne"/>
            </a:endParaRPr>
          </a:p>
          <a:p>
            <a:pPr marL="0" indent="0">
              <a:buNone/>
            </a:pPr>
            <a:endParaRPr lang="hu-HU" sz="2000" b="0" i="0" dirty="0">
              <a:solidFill>
                <a:srgbClr val="FFFFFF"/>
              </a:solidFill>
              <a:effectLst/>
              <a:latin typeface="Söhne"/>
            </a:endParaRPr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896172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9C6C3B0-9B68-4660-4C8E-B6680C59D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336971"/>
            <a:ext cx="9404723" cy="1400530"/>
          </a:xfrm>
        </p:spPr>
        <p:txBody>
          <a:bodyPr/>
          <a:lstStyle/>
          <a:p>
            <a:r>
              <a:rPr lang="hu-HU" sz="4000" b="1" i="0" dirty="0">
                <a:solidFill>
                  <a:srgbClr val="EBEBEB"/>
                </a:solidFill>
                <a:effectLst/>
                <a:latin typeface="Century Gothic" panose="020B0502020202020204" pitchFamily="34" charset="0"/>
              </a:rPr>
              <a:t>Legkisebb elem kiválasztása egy tömbből (elmélet)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CF0E3C9-3CF8-7CA7-6CBB-60B191824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960320"/>
            <a:ext cx="11449433" cy="4195481"/>
          </a:xfrm>
        </p:spPr>
        <p:txBody>
          <a:bodyPr/>
          <a:lstStyle/>
          <a:p>
            <a:pPr algn="l">
              <a:buFont typeface="+mj-lt"/>
              <a:buAutoNum type="arabicPeriod"/>
            </a:pPr>
            <a:r>
              <a:rPr lang="hu-HU" b="1" i="0" dirty="0" err="1">
                <a:solidFill>
                  <a:srgbClr val="D1D5DB"/>
                </a:solidFill>
                <a:effectLst/>
                <a:latin typeface="Söhne"/>
              </a:rPr>
              <a:t>Inicializáció</a:t>
            </a:r>
            <a:r>
              <a:rPr lang="hu-HU" b="1" i="0" dirty="0">
                <a:solidFill>
                  <a:srgbClr val="D1D5DB"/>
                </a:solidFill>
                <a:effectLst/>
                <a:latin typeface="Söhne"/>
              </a:rPr>
              <a:t>:</a:t>
            </a:r>
            <a:r>
              <a:rPr lang="hu-HU" b="0" i="0" dirty="0">
                <a:solidFill>
                  <a:srgbClr val="D1D5DB"/>
                </a:solidFill>
                <a:effectLst/>
                <a:latin typeface="Söhne"/>
              </a:rPr>
              <a:t> Az algoritmus kezdeti lépése a legkisebb elem tárolására szolgáló változó inicializálása.</a:t>
            </a:r>
          </a:p>
          <a:p>
            <a:pPr algn="l">
              <a:buFont typeface="+mj-lt"/>
              <a:buAutoNum type="arabicPeriod"/>
            </a:pPr>
            <a:endParaRPr lang="hu-HU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hu-HU" b="1" i="0" dirty="0">
                <a:solidFill>
                  <a:srgbClr val="D1D5DB"/>
                </a:solidFill>
                <a:effectLst/>
                <a:latin typeface="Söhne"/>
              </a:rPr>
              <a:t>Tömb bejárása:</a:t>
            </a:r>
            <a:r>
              <a:rPr lang="hu-HU" b="0" i="0" dirty="0">
                <a:solidFill>
                  <a:srgbClr val="D1D5DB"/>
                </a:solidFill>
                <a:effectLst/>
                <a:latin typeface="Söhne"/>
              </a:rPr>
              <a:t> A tömb elemein való </a:t>
            </a:r>
            <a:r>
              <a:rPr lang="hu-HU" b="0" i="0" dirty="0" err="1">
                <a:solidFill>
                  <a:srgbClr val="D1D5DB"/>
                </a:solidFill>
                <a:effectLst/>
                <a:latin typeface="Söhne"/>
              </a:rPr>
              <a:t>végigiterálás</a:t>
            </a:r>
            <a:r>
              <a:rPr lang="hu-HU" b="0" i="0" dirty="0">
                <a:solidFill>
                  <a:srgbClr val="D1D5DB"/>
                </a:solidFill>
                <a:effectLst/>
                <a:latin typeface="Söhne"/>
              </a:rPr>
              <a:t>, és az aktuális elem összehasonlítása a tárolt legkisebb értékkel.</a:t>
            </a:r>
          </a:p>
          <a:p>
            <a:pPr algn="l">
              <a:buFont typeface="+mj-lt"/>
              <a:buAutoNum type="arabicPeriod"/>
            </a:pPr>
            <a:endParaRPr lang="hu-HU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hu-HU" b="1" i="0" dirty="0">
                <a:solidFill>
                  <a:srgbClr val="D1D5DB"/>
                </a:solidFill>
                <a:effectLst/>
                <a:latin typeface="Söhne"/>
              </a:rPr>
              <a:t>Frissítés:</a:t>
            </a:r>
            <a:r>
              <a:rPr lang="hu-HU" b="0" i="0" dirty="0">
                <a:solidFill>
                  <a:srgbClr val="D1D5DB"/>
                </a:solidFill>
                <a:effectLst/>
                <a:latin typeface="Söhne"/>
              </a:rPr>
              <a:t> Ha az aktuális elem kisebb, mint a tárolt érték, akkor frissítjük a tárolt értéket az aktuális elemmel.</a:t>
            </a:r>
          </a:p>
          <a:p>
            <a:pPr algn="l">
              <a:buFont typeface="+mj-lt"/>
              <a:buAutoNum type="arabicPeriod"/>
            </a:pPr>
            <a:endParaRPr lang="hu-HU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hu-HU" b="1" i="0" dirty="0">
                <a:solidFill>
                  <a:srgbClr val="D1D5DB"/>
                </a:solidFill>
                <a:effectLst/>
                <a:latin typeface="Söhne"/>
              </a:rPr>
              <a:t>Eredmény visszaadása:</a:t>
            </a:r>
            <a:r>
              <a:rPr lang="hu-HU" b="0" i="0" dirty="0">
                <a:solidFill>
                  <a:srgbClr val="D1D5DB"/>
                </a:solidFill>
                <a:effectLst/>
                <a:latin typeface="Söhne"/>
              </a:rPr>
              <a:t> Az algoritmus végén visszaadjuk a legkisebb elem értékét.</a:t>
            </a:r>
          </a:p>
        </p:txBody>
      </p:sp>
    </p:spTree>
    <p:extLst>
      <p:ext uri="{BB962C8B-B14F-4D97-AF65-F5344CB8AC3E}">
        <p14:creationId xmlns:p14="http://schemas.microsoft.com/office/powerpoint/2010/main" val="37428341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0DF93F4-2268-1852-ACC3-AB03E0B11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b="1" i="0" dirty="0">
                <a:effectLst/>
                <a:latin typeface="Century Gothic" panose="020B0502020202020204" pitchFamily="34" charset="0"/>
              </a:rPr>
              <a:t>Legkisebb elem kiválasztása egy tömbből (</a:t>
            </a:r>
            <a:r>
              <a:rPr lang="hu-HU" sz="4400" b="1" dirty="0">
                <a:latin typeface="Century Gothic" panose="020B0502020202020204" pitchFamily="34" charset="0"/>
              </a:rPr>
              <a:t>példa</a:t>
            </a:r>
            <a:r>
              <a:rPr lang="hu-HU" sz="4400" b="1" i="0" dirty="0">
                <a:effectLst/>
                <a:latin typeface="Century Gothic" panose="020B0502020202020204" pitchFamily="34" charset="0"/>
              </a:rPr>
              <a:t>)</a:t>
            </a:r>
            <a:endParaRPr lang="hu-HU" dirty="0"/>
          </a:p>
        </p:txBody>
      </p:sp>
      <p:pic>
        <p:nvPicPr>
          <p:cNvPr id="4" name="Képernyőfelvétel 2023-11-10 - 14.02.03">
            <a:hlinkClick r:id="" action="ppaction://media"/>
            <a:extLst>
              <a:ext uri="{FF2B5EF4-FFF2-40B4-BE49-F238E27FC236}">
                <a16:creationId xmlns:a16="http://schemas.microsoft.com/office/drawing/2014/main" id="{ED9159E6-5BFE-6C20-142D-D658D1AED481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622425" y="2063750"/>
            <a:ext cx="8947150" cy="4173538"/>
          </a:xfrm>
        </p:spPr>
      </p:pic>
    </p:spTree>
    <p:extLst>
      <p:ext uri="{BB962C8B-B14F-4D97-AF65-F5344CB8AC3E}">
        <p14:creationId xmlns:p14="http://schemas.microsoft.com/office/powerpoint/2010/main" val="3190553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58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5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0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9BA97E5-B69A-45C4-245A-A55BA6C6A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667" y="452718"/>
            <a:ext cx="9715168" cy="1400530"/>
          </a:xfrm>
        </p:spPr>
        <p:txBody>
          <a:bodyPr/>
          <a:lstStyle/>
          <a:p>
            <a:r>
              <a:rPr lang="hu-HU" sz="4400" b="1" i="0" dirty="0">
                <a:solidFill>
                  <a:srgbClr val="EBEBEB"/>
                </a:solidFill>
                <a:effectLst/>
                <a:latin typeface="Century Gothic" panose="020B0502020202020204" pitchFamily="34" charset="0"/>
              </a:rPr>
              <a:t>Legnagyobb elem kiválasztása egy tömbből (elmélet)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C253096-2180-F966-FB7D-E4B013A5B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667" y="1995044"/>
            <a:ext cx="11856333" cy="4195481"/>
          </a:xfrm>
        </p:spPr>
        <p:txBody>
          <a:bodyPr/>
          <a:lstStyle/>
          <a:p>
            <a:pPr algn="l">
              <a:buFont typeface="+mj-lt"/>
              <a:buAutoNum type="arabicPeriod"/>
            </a:pPr>
            <a:r>
              <a:rPr lang="hu-HU" b="1" i="0" dirty="0" err="1">
                <a:solidFill>
                  <a:srgbClr val="D1D5DB"/>
                </a:solidFill>
                <a:effectLst/>
                <a:latin typeface="Söhne"/>
              </a:rPr>
              <a:t>Inicializáció</a:t>
            </a:r>
            <a:r>
              <a:rPr lang="hu-HU" b="1" i="0" dirty="0">
                <a:solidFill>
                  <a:srgbClr val="D1D5DB"/>
                </a:solidFill>
                <a:effectLst/>
                <a:latin typeface="Söhne"/>
              </a:rPr>
              <a:t>:</a:t>
            </a:r>
            <a:r>
              <a:rPr lang="hu-HU" b="0" i="0" dirty="0">
                <a:solidFill>
                  <a:srgbClr val="D1D5DB"/>
                </a:solidFill>
                <a:effectLst/>
                <a:latin typeface="Söhne"/>
              </a:rPr>
              <a:t> Az algoritmus kezdeti lépése a legnagyobb elem tárolására szolgáló változó inicializálása.</a:t>
            </a:r>
          </a:p>
          <a:p>
            <a:pPr algn="l">
              <a:buFont typeface="+mj-lt"/>
              <a:buAutoNum type="arabicPeriod"/>
            </a:pPr>
            <a:endParaRPr lang="hu-HU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hu-HU" b="1" i="0" dirty="0">
                <a:solidFill>
                  <a:srgbClr val="D1D5DB"/>
                </a:solidFill>
                <a:effectLst/>
                <a:latin typeface="Söhne"/>
              </a:rPr>
              <a:t>Tömb bejárása:</a:t>
            </a:r>
            <a:r>
              <a:rPr lang="hu-HU" b="0" i="0" dirty="0">
                <a:solidFill>
                  <a:srgbClr val="D1D5DB"/>
                </a:solidFill>
                <a:effectLst/>
                <a:latin typeface="Söhne"/>
              </a:rPr>
              <a:t> A tömb elemein való </a:t>
            </a:r>
            <a:r>
              <a:rPr lang="hu-HU" b="0" i="0" dirty="0" err="1">
                <a:solidFill>
                  <a:srgbClr val="D1D5DB"/>
                </a:solidFill>
                <a:effectLst/>
                <a:latin typeface="Söhne"/>
              </a:rPr>
              <a:t>végigiterálás</a:t>
            </a:r>
            <a:r>
              <a:rPr lang="hu-HU" b="0" i="0" dirty="0">
                <a:solidFill>
                  <a:srgbClr val="D1D5DB"/>
                </a:solidFill>
                <a:effectLst/>
                <a:latin typeface="Söhne"/>
              </a:rPr>
              <a:t>, és az aktuális elem összehasonlítása a tárolt legnagyobb értékkel.</a:t>
            </a:r>
          </a:p>
          <a:p>
            <a:pPr algn="l">
              <a:buFont typeface="+mj-lt"/>
              <a:buAutoNum type="arabicPeriod"/>
            </a:pPr>
            <a:endParaRPr lang="hu-HU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hu-HU" b="1" i="0" dirty="0">
                <a:solidFill>
                  <a:srgbClr val="D1D5DB"/>
                </a:solidFill>
                <a:effectLst/>
                <a:latin typeface="Söhne"/>
              </a:rPr>
              <a:t>Frissítés:</a:t>
            </a:r>
            <a:r>
              <a:rPr lang="hu-HU" b="0" i="0" dirty="0">
                <a:solidFill>
                  <a:srgbClr val="D1D5DB"/>
                </a:solidFill>
                <a:effectLst/>
                <a:latin typeface="Söhne"/>
              </a:rPr>
              <a:t> Ha az aktuális elem nagyobb, mint a tárolt érték, akkor frissítjük a tárolt értéket az aktuális elemmel.</a:t>
            </a:r>
          </a:p>
          <a:p>
            <a:pPr algn="l">
              <a:buFont typeface="+mj-lt"/>
              <a:buAutoNum type="arabicPeriod"/>
            </a:pPr>
            <a:endParaRPr lang="hu-HU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hu-HU" b="1" i="0" dirty="0">
                <a:solidFill>
                  <a:srgbClr val="D1D5DB"/>
                </a:solidFill>
                <a:effectLst/>
                <a:latin typeface="Söhne"/>
              </a:rPr>
              <a:t>Eredmény visszaadása:</a:t>
            </a:r>
            <a:r>
              <a:rPr lang="hu-HU" b="0" i="0" dirty="0">
                <a:solidFill>
                  <a:srgbClr val="D1D5DB"/>
                </a:solidFill>
                <a:effectLst/>
                <a:latin typeface="Söhne"/>
              </a:rPr>
              <a:t> Az algoritmus végén visszaadjuk a legnagyobb elem értékét.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989805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7709C6E-385B-71EC-01E9-888172DC7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b="1" i="0" dirty="0">
                <a:effectLst/>
                <a:latin typeface="Century Gothic" panose="020B0502020202020204" pitchFamily="34" charset="0"/>
              </a:rPr>
              <a:t>Legnagyobb elem kiválasztása egy tömbből (példa)</a:t>
            </a:r>
            <a:endParaRPr lang="hu-HU" dirty="0"/>
          </a:p>
        </p:txBody>
      </p:sp>
      <p:pic>
        <p:nvPicPr>
          <p:cNvPr id="4" name="Képernyőfelvétel 2023-11-10 - 13.59.29">
            <a:hlinkClick r:id="" action="ppaction://media"/>
            <a:extLst>
              <a:ext uri="{FF2B5EF4-FFF2-40B4-BE49-F238E27FC236}">
                <a16:creationId xmlns:a16="http://schemas.microsoft.com/office/drawing/2014/main" id="{73886679-3C75-5800-DB4D-9EFDAE3D4592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622425" y="2063750"/>
            <a:ext cx="8947150" cy="4173538"/>
          </a:xfrm>
        </p:spPr>
      </p:pic>
    </p:spTree>
    <p:extLst>
      <p:ext uri="{BB962C8B-B14F-4D97-AF65-F5344CB8AC3E}">
        <p14:creationId xmlns:p14="http://schemas.microsoft.com/office/powerpoint/2010/main" val="13596559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98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BE58F7E-B9A8-4E40-D4F4-44A11AA6E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400530"/>
          </a:xfrm>
        </p:spPr>
        <p:txBody>
          <a:bodyPr/>
          <a:lstStyle/>
          <a:p>
            <a:pPr algn="ctr"/>
            <a:r>
              <a:rPr lang="hu-HU" b="1" i="0" dirty="0">
                <a:effectLst/>
              </a:rPr>
              <a:t>Legkisebb és legnagyobb </a:t>
            </a:r>
            <a:r>
              <a:rPr lang="hu-HU" b="1" dirty="0"/>
              <a:t>e</a:t>
            </a:r>
            <a:r>
              <a:rPr lang="hu-HU" b="1" i="0" dirty="0">
                <a:effectLst/>
              </a:rPr>
              <a:t>lem </a:t>
            </a:r>
            <a:r>
              <a:rPr lang="hu-HU" b="1" dirty="0"/>
              <a:t>k</a:t>
            </a:r>
            <a:r>
              <a:rPr lang="hu-HU" b="1" i="0" dirty="0">
                <a:effectLst/>
              </a:rPr>
              <a:t>iválasztásának </a:t>
            </a:r>
            <a:r>
              <a:rPr lang="hu-HU" b="1" dirty="0"/>
              <a:t>ö</a:t>
            </a:r>
            <a:r>
              <a:rPr lang="hu-HU" b="1" i="0" dirty="0">
                <a:effectLst/>
              </a:rPr>
              <a:t>sszehasonlítása</a:t>
            </a:r>
            <a:br>
              <a:rPr lang="hu-HU" b="1" i="0" dirty="0">
                <a:effectLst/>
              </a:rPr>
            </a:b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DE95593-2AC4-B6CF-04CA-6A455BDE4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21754"/>
            <a:ext cx="12191999" cy="5127240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hu-HU" b="1" i="0" dirty="0">
                <a:solidFill>
                  <a:schemeClr val="tx1">
                    <a:lumMod val="95000"/>
                  </a:schemeClr>
                </a:solidFill>
                <a:effectLst/>
                <a:latin typeface="Söhne"/>
              </a:rPr>
              <a:t>Idő- és Energiaköltség:</a:t>
            </a:r>
            <a:endParaRPr lang="hu-HU" b="0" i="0" dirty="0">
              <a:solidFill>
                <a:schemeClr val="tx1">
                  <a:lumMod val="95000"/>
                </a:schemeClr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hu-HU" b="0" i="0" dirty="0">
                <a:solidFill>
                  <a:srgbClr val="D1D5DB"/>
                </a:solidFill>
                <a:effectLst/>
                <a:latin typeface="Söhne"/>
              </a:rPr>
              <a:t>Mindkét algoritmus lineáris időkomplexitással rendelkezik, ami azt jelenti, hogy az idő, amíg az eredmény elérhető lesz, arányos a tömb méretével.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hu-HU" b="0" i="0" dirty="0">
                <a:solidFill>
                  <a:srgbClr val="D1D5DB"/>
                </a:solidFill>
                <a:effectLst/>
                <a:latin typeface="Söhne"/>
              </a:rPr>
              <a:t>Az energetikai igény minimális, mivel mindkét algoritmus csak egyetlen bejárást igényel a tömbben.</a:t>
            </a:r>
          </a:p>
          <a:p>
            <a:pPr marL="457200" lvl="1" indent="0" algn="l">
              <a:buNone/>
            </a:pPr>
            <a:endParaRPr lang="hu-HU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hu-HU" b="1" i="0" dirty="0">
                <a:solidFill>
                  <a:schemeClr val="tx1">
                    <a:lumMod val="95000"/>
                  </a:schemeClr>
                </a:solidFill>
                <a:effectLst/>
                <a:latin typeface="Söhne"/>
              </a:rPr>
              <a:t>Felhasználási Területek:</a:t>
            </a:r>
            <a:endParaRPr lang="hu-HU" b="0" i="0" dirty="0">
              <a:solidFill>
                <a:schemeClr val="tx1">
                  <a:lumMod val="95000"/>
                </a:schemeClr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hu-HU" b="0" i="0" dirty="0">
                <a:solidFill>
                  <a:srgbClr val="D1D5DB"/>
                </a:solidFill>
                <a:effectLst/>
                <a:latin typeface="Söhne"/>
              </a:rPr>
              <a:t>Mindkét algoritmust gyakran alkalmazzák adatok elemzésére és kiválasztására.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hu-HU" b="0" i="0" dirty="0">
                <a:solidFill>
                  <a:srgbClr val="D1D5DB"/>
                </a:solidFill>
                <a:effectLst/>
                <a:latin typeface="Söhne"/>
              </a:rPr>
              <a:t>Ha csak a legkisebb vagy a legnagyobb elemet kell megtalálni, mindkét algoritmus hatékony megoldást kínál.</a:t>
            </a:r>
          </a:p>
          <a:p>
            <a:pPr marL="457200" lvl="1" indent="0" algn="l">
              <a:buNone/>
            </a:pPr>
            <a:endParaRPr lang="hu-HU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hu-HU" b="1" i="0" dirty="0">
                <a:solidFill>
                  <a:schemeClr val="tx1">
                    <a:lumMod val="95000"/>
                  </a:schemeClr>
                </a:solidFill>
                <a:effectLst/>
                <a:latin typeface="Söhne"/>
              </a:rPr>
              <a:t>Optimalizációs Lehetőségek:</a:t>
            </a:r>
            <a:endParaRPr lang="hu-HU" b="0" i="0" dirty="0">
              <a:solidFill>
                <a:schemeClr val="tx1">
                  <a:lumMod val="95000"/>
                </a:schemeClr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hu-HU" b="0" i="0" dirty="0">
                <a:solidFill>
                  <a:srgbClr val="D1D5DB"/>
                </a:solidFill>
                <a:effectLst/>
                <a:latin typeface="Söhne"/>
              </a:rPr>
              <a:t>Az algoritmusok egyszerűek és gyorsak, kevés optimalizációs lehetőségük van.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hu-HU" b="0" i="0" dirty="0">
                <a:solidFill>
                  <a:srgbClr val="D1D5DB"/>
                </a:solidFill>
                <a:effectLst/>
                <a:latin typeface="Söhne"/>
              </a:rPr>
              <a:t>A kódok hatékonyak, de további optimalizációra van lehetőség, például párhuzamosítás vagy speciális esetek kezelése során.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408050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6743692-E157-B472-7AA9-F99879BF2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6770"/>
            <a:ext cx="12191999" cy="982790"/>
          </a:xfrm>
        </p:spPr>
        <p:txBody>
          <a:bodyPr/>
          <a:lstStyle/>
          <a:p>
            <a:pPr algn="ctr"/>
            <a:r>
              <a:rPr lang="hu-HU" b="1" i="0" dirty="0">
                <a:effectLst/>
              </a:rPr>
              <a:t>Összefoglalás</a:t>
            </a:r>
            <a:br>
              <a:rPr lang="hu-HU" b="1" i="0" dirty="0">
                <a:effectLst/>
              </a:rPr>
            </a:b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30C8B10-D992-AF26-11CC-CBC9355C8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325" y="1179560"/>
            <a:ext cx="10888060" cy="5024470"/>
          </a:xfrm>
        </p:spPr>
        <p:txBody>
          <a:bodyPr/>
          <a:lstStyle/>
          <a:p>
            <a:pPr marL="0" indent="0" algn="l">
              <a:buNone/>
            </a:pPr>
            <a:r>
              <a:rPr lang="hu-HU" sz="2400" b="0" i="0" dirty="0">
                <a:solidFill>
                  <a:schemeClr val="tx1">
                    <a:lumMod val="95000"/>
                  </a:schemeClr>
                </a:solidFill>
                <a:effectLst/>
                <a:latin typeface="Söhne"/>
              </a:rPr>
              <a:t>Mindkét algoritmus hatékonyan működik és gyakran alkalmazzák az adatelemzési feladatok során.</a:t>
            </a:r>
          </a:p>
          <a:p>
            <a:pPr marL="0" indent="0" algn="l">
              <a:buNone/>
            </a:pPr>
            <a:r>
              <a:rPr lang="hu-HU" sz="2400" b="0" i="0" dirty="0">
                <a:solidFill>
                  <a:schemeClr val="tx1">
                    <a:lumMod val="95000"/>
                  </a:schemeClr>
                </a:solidFill>
                <a:effectLst/>
                <a:latin typeface="Söhne"/>
              </a:rPr>
              <a:t> Az idő- és energetikai követelményeik minimálisak, így ideálisak nagy adathalmazok kezelésére. </a:t>
            </a:r>
          </a:p>
          <a:p>
            <a:pPr marL="0" indent="0" algn="l">
              <a:buNone/>
            </a:pPr>
            <a:r>
              <a:rPr lang="hu-HU" sz="2400" b="0" i="0" dirty="0">
                <a:solidFill>
                  <a:schemeClr val="tx1">
                    <a:lumMod val="95000"/>
                  </a:schemeClr>
                </a:solidFill>
                <a:effectLst/>
                <a:latin typeface="Söhne"/>
              </a:rPr>
              <a:t>A választás a konkrét felhasználási esetektől és a programozói preferenciáktól függ. </a:t>
            </a:r>
          </a:p>
          <a:p>
            <a:pPr marL="0" indent="0" algn="l">
              <a:buNone/>
            </a:pPr>
            <a:r>
              <a:rPr lang="hu-HU" sz="2400" b="0" i="0" dirty="0">
                <a:solidFill>
                  <a:schemeClr val="tx1">
                    <a:lumMod val="95000"/>
                  </a:schemeClr>
                </a:solidFill>
                <a:effectLst/>
                <a:latin typeface="Söhne"/>
              </a:rPr>
              <a:t>Az egyszerűség és a könnyű karbantarthatóság miatt mindkét algoritmus széles körben elfogadott és használt.</a:t>
            </a:r>
          </a:p>
          <a:p>
            <a:endParaRPr lang="hu-HU" dirty="0"/>
          </a:p>
        </p:txBody>
      </p:sp>
      <p:pic>
        <p:nvPicPr>
          <p:cNvPr id="8" name="Kép 7" descr="A képen szöveg, képernyőkép, Betűtípus, szám látható&#10;&#10;Automatikusan generált leírás">
            <a:extLst>
              <a:ext uri="{FF2B5EF4-FFF2-40B4-BE49-F238E27FC236}">
                <a16:creationId xmlns:a16="http://schemas.microsoft.com/office/drawing/2014/main" id="{046D4E50-06BC-9834-74E9-CDE4776CE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2776" y="3865416"/>
            <a:ext cx="5798131" cy="2992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0058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68</TotalTime>
  <Words>540</Words>
  <Application>Microsoft Macintosh PowerPoint</Application>
  <PresentationFormat>Szélesvásznú</PresentationFormat>
  <Paragraphs>56</Paragraphs>
  <Slides>10</Slides>
  <Notes>0</Notes>
  <HiddenSlides>0</HiddenSlides>
  <MMClips>2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Söhne</vt:lpstr>
      <vt:lpstr>Wingdings 3</vt:lpstr>
      <vt:lpstr>Ion</vt:lpstr>
      <vt:lpstr>Üdvözöllek</vt:lpstr>
      <vt:lpstr>Az algoritmus fontossága a programozásban</vt:lpstr>
      <vt:lpstr>Rövid áttekintés a C# nyelvről és alapvető funkcióiról</vt:lpstr>
      <vt:lpstr>Legkisebb elem kiválasztása egy tömbből (elmélet)</vt:lpstr>
      <vt:lpstr>Legkisebb elem kiválasztása egy tömbből (példa)</vt:lpstr>
      <vt:lpstr>Legnagyobb elem kiválasztása egy tömbből (elmélet)</vt:lpstr>
      <vt:lpstr>Legnagyobb elem kiválasztása egy tömbből (példa)</vt:lpstr>
      <vt:lpstr>Legkisebb és legnagyobb elem kiválasztásának összehasonlítása </vt:lpstr>
      <vt:lpstr>Összefoglalás </vt:lpstr>
      <vt:lpstr>   Köszönöm a figyelmet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Legkisebb és legnagyobb  elem kiválasztása </dc:title>
  <dc:creator>O365 felhasználó</dc:creator>
  <cp:lastModifiedBy>O365 felhasználó</cp:lastModifiedBy>
  <cp:revision>4</cp:revision>
  <dcterms:created xsi:type="dcterms:W3CDTF">2023-11-10T12:12:13Z</dcterms:created>
  <dcterms:modified xsi:type="dcterms:W3CDTF">2023-11-10T13:22:06Z</dcterms:modified>
</cp:coreProperties>
</file>