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6E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F3879-D03C-D48C-0299-5BA844691947}" v="121" dt="2023-11-10T13:21:39.104"/>
    <p1510:client id="{BC40C49D-A902-4179-A10D-EC9879800094}" v="304" dt="2023-11-10T13:10:37.967"/>
    <p1510:client id="{DB5E638A-89DF-AEF1-B0FE-A3E03D649171}" v="678" dt="2023-11-17T11:06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2023. 11. 17.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2023. 11. 17.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68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0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2023. 11. 17.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Ciklusok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Készítette: </a:t>
            </a:r>
            <a:r>
              <a:rPr lang="hu-HU" dirty="0" err="1"/>
              <a:t>Tukarcs</a:t>
            </a:r>
            <a:r>
              <a:rPr lang="hu-HU" dirty="0"/>
              <a:t> Alex, Gábor Dávid, Szakály Ábel, Ali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DFD1EE90-4176-D394-AEBD-E6794CC08038}"/>
              </a:ext>
            </a:extLst>
          </p:cNvPr>
          <p:cNvSpPr/>
          <p:nvPr/>
        </p:nvSpPr>
        <p:spPr>
          <a:xfrm>
            <a:off x="980" y="326"/>
            <a:ext cx="1006416" cy="69298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310D8416-AD01-5B93-8375-7A04EAC67F16}"/>
              </a:ext>
            </a:extLst>
          </p:cNvPr>
          <p:cNvSpPr/>
          <p:nvPr/>
        </p:nvSpPr>
        <p:spPr>
          <a:xfrm>
            <a:off x="179404" y="1097366"/>
            <a:ext cx="5736566" cy="55927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CCDE14-2700-31A0-CB2E-CD9A0154E8E2}"/>
              </a:ext>
            </a:extLst>
          </p:cNvPr>
          <p:cNvSpPr txBox="1"/>
          <p:nvPr/>
        </p:nvSpPr>
        <p:spPr>
          <a:xfrm>
            <a:off x="817981" y="1225746"/>
            <a:ext cx="4594942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err="1">
                <a:solidFill>
                  <a:srgbClr val="0077AA"/>
                </a:solidFill>
                <a:latin typeface="Consolas"/>
              </a:rPr>
              <a:t>using</a:t>
            </a:r>
            <a:r>
              <a:rPr lang="hu-HU" sz="1700" dirty="0">
                <a:latin typeface="Consolas"/>
              </a:rPr>
              <a:t> </a:t>
            </a:r>
            <a:r>
              <a:rPr lang="hu-HU" sz="1700" dirty="0">
                <a:solidFill>
                  <a:schemeClr val="bg1"/>
                </a:solidFill>
                <a:latin typeface="Consolas"/>
              </a:rPr>
              <a:t>System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;</a:t>
            </a:r>
            <a:r>
              <a:rPr lang="hu-HU" sz="1700" dirty="0">
                <a:latin typeface="Consolas"/>
              </a:rPr>
              <a:t>
</a:t>
            </a:r>
            <a:r>
              <a:rPr lang="hu-HU" sz="1700" err="1">
                <a:solidFill>
                  <a:srgbClr val="0077AA"/>
                </a:solidFill>
                <a:latin typeface="Consolas"/>
              </a:rPr>
              <a:t>namespace</a:t>
            </a:r>
            <a:r>
              <a:rPr lang="hu-HU" sz="1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700" err="1">
                <a:solidFill>
                  <a:schemeClr val="bg1"/>
                </a:solidFill>
                <a:latin typeface="Consolas"/>
              </a:rPr>
              <a:t>PeldaForeach</a:t>
            </a:r>
            <a:r>
              <a:rPr lang="hu-HU" sz="1700" dirty="0">
                <a:solidFill>
                  <a:srgbClr val="000000"/>
                </a:solidFill>
                <a:latin typeface="Consolas"/>
              </a:rPr>
              <a:t>
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sz="1700" dirty="0">
                <a:latin typeface="Consolas"/>
              </a:rPr>
              <a:t>
    </a:t>
            </a:r>
            <a:r>
              <a:rPr lang="hu-HU" sz="1700" err="1">
                <a:solidFill>
                  <a:srgbClr val="0077AA"/>
                </a:solidFill>
                <a:latin typeface="Consolas"/>
              </a:rPr>
              <a:t>class</a:t>
            </a:r>
            <a:r>
              <a:rPr lang="hu-HU" sz="1700" dirty="0">
                <a:latin typeface="Consolas"/>
              </a:rPr>
              <a:t> </a:t>
            </a:r>
            <a:r>
              <a:rPr lang="hu-HU" sz="1700" dirty="0">
                <a:solidFill>
                  <a:srgbClr val="DD4A68"/>
                </a:solidFill>
                <a:latin typeface="Consolas"/>
              </a:rPr>
              <a:t>Program</a:t>
            </a:r>
            <a:r>
              <a:rPr lang="hu-HU" sz="1700" dirty="0">
                <a:latin typeface="Consolas"/>
              </a:rPr>
              <a:t>
    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sz="1700" dirty="0">
                <a:latin typeface="Consolas"/>
              </a:rPr>
              <a:t>
        </a:t>
            </a:r>
            <a:r>
              <a:rPr lang="hu-HU" sz="1700" err="1">
                <a:solidFill>
                  <a:srgbClr val="0077AA"/>
                </a:solidFill>
                <a:latin typeface="Consolas"/>
              </a:rPr>
              <a:t>static</a:t>
            </a:r>
            <a:r>
              <a:rPr lang="hu-HU" sz="1700" dirty="0">
                <a:latin typeface="Consolas"/>
              </a:rPr>
              <a:t> </a:t>
            </a:r>
            <a:r>
              <a:rPr lang="hu-HU" sz="1700" err="1">
                <a:solidFill>
                  <a:srgbClr val="0077AA"/>
                </a:solidFill>
                <a:latin typeface="Consolas"/>
              </a:rPr>
              <a:t>void</a:t>
            </a:r>
            <a:r>
              <a:rPr lang="hu-HU" sz="1700" dirty="0">
                <a:latin typeface="Consolas"/>
              </a:rPr>
              <a:t> </a:t>
            </a:r>
            <a:r>
              <a:rPr lang="hu-HU" sz="1700" dirty="0">
                <a:solidFill>
                  <a:srgbClr val="DD4A68"/>
                </a:solidFill>
                <a:latin typeface="Consolas"/>
              </a:rPr>
              <a:t>Main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1700" err="1">
                <a:solidFill>
                  <a:srgbClr val="0077AA"/>
                </a:solidFill>
                <a:latin typeface="Consolas"/>
              </a:rPr>
              <a:t>string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[]</a:t>
            </a:r>
            <a:r>
              <a:rPr lang="hu-HU" sz="1700" dirty="0">
                <a:latin typeface="Consolas"/>
              </a:rPr>
              <a:t> </a:t>
            </a:r>
            <a:r>
              <a:rPr lang="hu-HU" sz="170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)</a:t>
            </a:r>
            <a:r>
              <a:rPr lang="hu-HU" sz="1700" dirty="0">
                <a:latin typeface="Consolas"/>
              </a:rPr>
              <a:t>
        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sz="1700" dirty="0">
                <a:latin typeface="Consolas"/>
              </a:rPr>
              <a:t>
            </a:t>
            </a:r>
            <a:r>
              <a:rPr lang="hu-HU" sz="1700" dirty="0">
                <a:solidFill>
                  <a:srgbClr val="0077AA"/>
                </a:solidFill>
                <a:latin typeface="Consolas"/>
              </a:rPr>
              <a:t>var</a:t>
            </a:r>
            <a:r>
              <a:rPr lang="hu-HU" sz="1700" dirty="0">
                <a:latin typeface="Consolas"/>
              </a:rPr>
              <a:t> </a:t>
            </a:r>
            <a:r>
              <a:rPr lang="hu-HU" sz="1700" dirty="0">
                <a:solidFill>
                  <a:schemeClr val="bg1"/>
                </a:solidFill>
                <a:latin typeface="Consolas"/>
              </a:rPr>
              <a:t>abc </a:t>
            </a:r>
            <a:r>
              <a:rPr lang="hu-HU" sz="1700" dirty="0">
                <a:solidFill>
                  <a:srgbClr val="9A6E3A"/>
                </a:solidFill>
                <a:latin typeface="Consolas"/>
              </a:rPr>
              <a:t>=</a:t>
            </a:r>
            <a:r>
              <a:rPr lang="hu-HU" sz="1700" dirty="0">
                <a:latin typeface="Consolas"/>
              </a:rPr>
              <a:t> </a:t>
            </a:r>
            <a:r>
              <a:rPr lang="hu-HU" sz="1700" dirty="0">
                <a:solidFill>
                  <a:srgbClr val="669900"/>
                </a:solidFill>
                <a:latin typeface="Consolas"/>
              </a:rPr>
              <a:t>"</a:t>
            </a:r>
            <a:r>
              <a:rPr lang="hu-HU" sz="1700" err="1">
                <a:solidFill>
                  <a:srgbClr val="669900"/>
                </a:solidFill>
                <a:latin typeface="Consolas"/>
              </a:rPr>
              <a:t>abcdefghijklmnopqrstuvwxyz</a:t>
            </a:r>
            <a:r>
              <a:rPr lang="hu-HU" sz="1700" dirty="0">
                <a:solidFill>
                  <a:srgbClr val="669900"/>
                </a:solidFill>
                <a:latin typeface="Consolas"/>
              </a:rPr>
              <a:t>"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;</a:t>
            </a:r>
            <a:r>
              <a:rPr lang="hu-HU" sz="1700" dirty="0">
                <a:solidFill>
                  <a:srgbClr val="000000"/>
                </a:solidFill>
                <a:latin typeface="Consolas"/>
              </a:rPr>
              <a:t>
  </a:t>
            </a:r>
            <a:r>
              <a:rPr lang="hu-HU" sz="1700" dirty="0">
                <a:latin typeface="Consolas"/>
              </a:rPr>
              <a:t>          </a:t>
            </a:r>
            <a:r>
              <a:rPr lang="hu-HU" sz="1700" err="1">
                <a:solidFill>
                  <a:srgbClr val="0077AA"/>
                </a:solidFill>
                <a:latin typeface="Consolas"/>
              </a:rPr>
              <a:t>foreach</a:t>
            </a:r>
            <a:r>
              <a:rPr lang="hu-HU" sz="1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1700" dirty="0">
                <a:solidFill>
                  <a:srgbClr val="0077AA"/>
                </a:solidFill>
                <a:latin typeface="Consolas"/>
              </a:rPr>
              <a:t>var</a:t>
            </a:r>
            <a:r>
              <a:rPr lang="hu-HU" sz="1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hu-HU" sz="1700" err="1">
                <a:solidFill>
                  <a:schemeClr val="bg1"/>
                </a:solidFill>
                <a:latin typeface="Consolas"/>
              </a:rPr>
              <a:t>betu</a:t>
            </a:r>
            <a:r>
              <a:rPr lang="hu-HU" sz="17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hu-HU" sz="1700" dirty="0">
                <a:solidFill>
                  <a:srgbClr val="0077AA"/>
                </a:solidFill>
                <a:latin typeface="Consolas"/>
              </a:rPr>
              <a:t>in</a:t>
            </a:r>
            <a:r>
              <a:rPr lang="hu-HU" sz="1700" dirty="0">
                <a:latin typeface="Consolas"/>
              </a:rPr>
              <a:t> </a:t>
            </a:r>
            <a:r>
              <a:rPr lang="hu-HU" sz="170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)</a:t>
            </a:r>
            <a:r>
              <a:rPr lang="hu-HU" sz="1700" dirty="0">
                <a:latin typeface="Consolas"/>
              </a:rPr>
              <a:t>
  </a:t>
            </a:r>
            <a:r>
              <a:rPr lang="hu-HU" sz="17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hu-HU" sz="1700" dirty="0">
                <a:latin typeface="Consolas"/>
              </a:rPr>
              <a:t>         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sz="1700" dirty="0">
                <a:latin typeface="Consolas"/>
              </a:rPr>
              <a:t>
      </a:t>
            </a:r>
            <a:r>
              <a:rPr lang="hu-HU" sz="1700" dirty="0">
                <a:solidFill>
                  <a:srgbClr val="000000"/>
                </a:solidFill>
                <a:latin typeface="Consolas"/>
              </a:rPr>
              <a:t>          </a:t>
            </a:r>
            <a:r>
              <a:rPr lang="hu-HU" sz="1700" err="1">
                <a:solidFill>
                  <a:schemeClr val="bg1"/>
                </a:solidFill>
                <a:latin typeface="Consolas"/>
              </a:rPr>
              <a:t>Console</a:t>
            </a:r>
            <a:r>
              <a:rPr lang="hu-HU" sz="1700" err="1">
                <a:solidFill>
                  <a:srgbClr val="999999"/>
                </a:solidFill>
                <a:latin typeface="Consolas"/>
              </a:rPr>
              <a:t>.</a:t>
            </a:r>
            <a:r>
              <a:rPr lang="hu-HU" sz="1700" err="1">
                <a:solidFill>
                  <a:srgbClr val="DD4A68"/>
                </a:solidFill>
                <a:latin typeface="Consolas"/>
              </a:rPr>
              <a:t>Write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1700" dirty="0">
                <a:solidFill>
                  <a:srgbClr val="669900"/>
                </a:solidFill>
                <a:latin typeface="Consolas"/>
              </a:rPr>
              <a:t>"{0}, "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,</a:t>
            </a:r>
            <a:r>
              <a:rPr lang="hu-HU" sz="1700" err="1">
                <a:solidFill>
                  <a:schemeClr val="bg1"/>
                </a:solidFill>
                <a:latin typeface="Consolas"/>
              </a:rPr>
              <a:t>betu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hu-HU" sz="1700" dirty="0">
                <a:latin typeface="Consolas"/>
              </a:rPr>
              <a:t>
            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hu-HU" sz="1700" dirty="0">
                <a:latin typeface="Consolas"/>
              </a:rPr>
              <a:t>
            </a:t>
            </a:r>
            <a:r>
              <a:rPr lang="hu-HU" sz="1700" err="1">
                <a:solidFill>
                  <a:schemeClr val="bg1"/>
                </a:solidFill>
                <a:latin typeface="Consolas"/>
              </a:rPr>
              <a:t>Console</a:t>
            </a:r>
            <a:r>
              <a:rPr lang="hu-HU" sz="1700" err="1">
                <a:solidFill>
                  <a:srgbClr val="999999"/>
                </a:solidFill>
                <a:latin typeface="Consolas"/>
              </a:rPr>
              <a:t>.</a:t>
            </a:r>
            <a:r>
              <a:rPr lang="hu-HU" sz="1700" err="1">
                <a:solidFill>
                  <a:srgbClr val="DD4A68"/>
                </a:solidFill>
                <a:latin typeface="Consolas"/>
              </a:rPr>
              <a:t>ReadKey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();</a:t>
            </a:r>
            <a:r>
              <a:rPr lang="hu-HU" sz="1700" dirty="0">
                <a:latin typeface="Consolas"/>
              </a:rPr>
              <a:t>
        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hu-HU" sz="1700" dirty="0">
                <a:latin typeface="Consolas"/>
              </a:rPr>
              <a:t>
    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}</a:t>
            </a:r>
            <a:r>
              <a:rPr lang="hu-HU" sz="1700" dirty="0">
                <a:latin typeface="Consolas"/>
              </a:rPr>
              <a:t>
</a:t>
            </a:r>
            <a:r>
              <a:rPr lang="hu-HU" sz="1700" dirty="0">
                <a:solidFill>
                  <a:srgbClr val="999999"/>
                </a:solidFill>
                <a:latin typeface="Consolas"/>
              </a:rPr>
              <a:t>}</a:t>
            </a:r>
            <a:endParaRPr lang="hu-HU" sz="1700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73964CD-52D0-7762-C3D6-ECF80C1B859D}"/>
              </a:ext>
            </a:extLst>
          </p:cNvPr>
          <p:cNvSpPr/>
          <p:nvPr/>
        </p:nvSpPr>
        <p:spPr>
          <a:xfrm>
            <a:off x="6255275" y="1062860"/>
            <a:ext cx="5750943" cy="56646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8FA5B2A-2C6D-4FF2-3094-12DF6730A38A}"/>
              </a:ext>
            </a:extLst>
          </p:cNvPr>
          <p:cNvSpPr txBox="1"/>
          <p:nvPr/>
        </p:nvSpPr>
        <p:spPr>
          <a:xfrm>
            <a:off x="6880219" y="1358334"/>
            <a:ext cx="3429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rgbClr val="FFFFFF"/>
                </a:solidFill>
                <a:latin typeface="Franklin Gothic Book"/>
                <a:ea typeface="+mn-lt"/>
                <a:cs typeface="+mn-lt"/>
              </a:rPr>
              <a:t>a, b, c, d, e, f, g, h, i, j, k, l, m, n, o, p, q, r, s, t, u, v, w, x, y, z,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CE7DD5D-EA81-3995-E169-D53F81A757D2}"/>
              </a:ext>
            </a:extLst>
          </p:cNvPr>
          <p:cNvSpPr txBox="1"/>
          <p:nvPr/>
        </p:nvSpPr>
        <p:spPr>
          <a:xfrm>
            <a:off x="1676400" y="33930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Kód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5733619-15BB-E660-DC72-E7FDAF6D4A89}"/>
              </a:ext>
            </a:extLst>
          </p:cNvPr>
          <p:cNvSpPr txBox="1"/>
          <p:nvPr/>
        </p:nvSpPr>
        <p:spPr>
          <a:xfrm>
            <a:off x="7844286" y="339305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Konzol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C2F02A-E30F-7B46-E352-3F8CA55D8A5A}"/>
              </a:ext>
            </a:extLst>
          </p:cNvPr>
          <p:cNvSpPr txBox="1"/>
          <p:nvPr/>
        </p:nvSpPr>
        <p:spPr>
          <a:xfrm>
            <a:off x="4221193" y="-5751"/>
            <a:ext cx="37639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For-each </a:t>
            </a:r>
            <a:r>
              <a:rPr lang="en-US" sz="4400" dirty="0" err="1"/>
              <a:t>példa</a:t>
            </a:r>
          </a:p>
        </p:txBody>
      </p:sp>
    </p:spTree>
    <p:extLst>
      <p:ext uri="{BB962C8B-B14F-4D97-AF65-F5344CB8AC3E}">
        <p14:creationId xmlns:p14="http://schemas.microsoft.com/office/powerpoint/2010/main" val="318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/>
              <a:t>KÖSZÖNJÜK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Készítette: </a:t>
            </a:r>
            <a:r>
              <a:rPr lang="hu-HU" dirty="0" err="1"/>
              <a:t>Tukarcs</a:t>
            </a:r>
            <a:r>
              <a:rPr lang="hu-HU" dirty="0"/>
              <a:t> Alex, Gábor Dávid, Szakály Ábel, Ali</a:t>
            </a:r>
          </a:p>
        </p:txBody>
      </p:sp>
    </p:spTree>
    <p:extLst>
      <p:ext uri="{BB962C8B-B14F-4D97-AF65-F5344CB8AC3E}">
        <p14:creationId xmlns:p14="http://schemas.microsoft.com/office/powerpoint/2010/main" val="305466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303D0-4B17-4E5F-13F6-DD9F65CE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ciklusok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44481-CED2-8F7F-CF9E-1A4AC9F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098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ciklusok programozásban olyan vezérlési szerkezetek, amelyek lehetővé teszik a program számára, hogy ismételten hajtson végre műveleteket egy adott feltétel teljesüléséig vagy egy előre meghatározott számú alkalommal</a:t>
            </a:r>
            <a:endParaRPr lang="hu-HU" sz="2400" dirty="0"/>
          </a:p>
        </p:txBody>
      </p:sp>
      <p:pic>
        <p:nvPicPr>
          <p:cNvPr id="5" name="Kép 4" descr="C# Logo - SVG, PNG Download">
            <a:extLst>
              <a:ext uri="{FF2B5EF4-FFF2-40B4-BE49-F238E27FC236}">
                <a16:creationId xmlns:a16="http://schemas.microsoft.com/office/drawing/2014/main" id="{44D8CFFB-BEE3-CB0D-5102-C433C783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78F23-8E81-4E41-C0F6-AB27CC40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While</a:t>
            </a:r>
            <a:r>
              <a:rPr lang="hu-HU" dirty="0"/>
              <a:t>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44246-CCA1-6DFE-AD69-5993287B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9057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</a:t>
            </a:r>
            <a:r>
              <a:rPr lang="hu-HU" sz="2400" err="1">
                <a:solidFill>
                  <a:srgbClr val="191B0E"/>
                </a:solidFill>
                <a:ea typeface="+mn-lt"/>
                <a:cs typeface="+mn-lt"/>
              </a:rPr>
              <a:t>while</a:t>
            </a: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 ciklus addig ismétli meg a műveleteket, amíg egy adott feltétel igaz marad. A feltétel először ellenőrzésre kerül, és ha igaz, a ciklusmagban lévő műveletek végrehajtódnak. Amint a feltétel hamis lesz, a ciklus befejeződik.</a:t>
            </a:r>
            <a:endParaRPr lang="hu-HU" sz="2400">
              <a:solidFill>
                <a:srgbClr val="191B0E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2400" dirty="0" err="1"/>
              <a:t>Pl</a:t>
            </a:r>
            <a:r>
              <a:rPr lang="hu-HU" sz="2400" dirty="0"/>
              <a:t>:</a:t>
            </a:r>
          </a:p>
          <a:p>
            <a:pPr marL="0" indent="0">
              <a:buNone/>
            </a:pPr>
            <a:endParaRPr lang="hu-HU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DD5B1E6-4739-6776-E4FE-748DD44A9FB5}"/>
              </a:ext>
            </a:extLst>
          </p:cNvPr>
          <p:cNvSpPr/>
          <p:nvPr/>
        </p:nvSpPr>
        <p:spPr>
          <a:xfrm>
            <a:off x="1372724" y="4188499"/>
            <a:ext cx="5305245" cy="21566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66929E5-7242-24D7-737A-436BC889DF5B}"/>
              </a:ext>
            </a:extLst>
          </p:cNvPr>
          <p:cNvSpPr txBox="1"/>
          <p:nvPr/>
        </p:nvSpPr>
        <p:spPr>
          <a:xfrm>
            <a:off x="1657771" y="4097235"/>
            <a:ext cx="443979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rgbClr val="191B0E"/>
                </a:solidFill>
                <a:ea typeface="+mn-lt"/>
                <a:cs typeface="+mn-lt"/>
              </a:rPr>
              <a:t> </a:t>
            </a:r>
            <a:r>
              <a:rPr lang="hu-HU" sz="280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2800" dirty="0">
                <a:solidFill>
                  <a:schemeClr val="bg1"/>
                </a:solidFill>
                <a:latin typeface="Consolas"/>
              </a:rPr>
              <a:t> feltétel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)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{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  </a:t>
            </a:r>
            <a:r>
              <a:rPr lang="hu-HU" sz="2800" dirty="0">
                <a:solidFill>
                  <a:srgbClr val="708090"/>
                </a:solidFill>
                <a:latin typeface="Consolas"/>
              </a:rPr>
              <a:t>//ciklusmag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708090"/>
                </a:solidFill>
                <a:latin typeface="Consolas"/>
              </a:rPr>
              <a:t>}</a:t>
            </a:r>
            <a:endParaRPr lang="hu-HU" sz="2800"/>
          </a:p>
        </p:txBody>
      </p:sp>
      <p:pic>
        <p:nvPicPr>
          <p:cNvPr id="4" name="Kép 3" descr="C# Logo - SVG, PNG Download">
            <a:extLst>
              <a:ext uri="{FF2B5EF4-FFF2-40B4-BE49-F238E27FC236}">
                <a16:creationId xmlns:a16="http://schemas.microsoft.com/office/drawing/2014/main" id="{7283AF84-4D77-AA07-DA82-51F47169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9E4E7035-3F26-785E-1398-F0DEC123E841}"/>
              </a:ext>
            </a:extLst>
          </p:cNvPr>
          <p:cNvSpPr/>
          <p:nvPr/>
        </p:nvSpPr>
        <p:spPr>
          <a:xfrm>
            <a:off x="1171441" y="4246008"/>
            <a:ext cx="5305245" cy="21566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39267C-120A-1A51-B355-E6A8D2E8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17" y="671423"/>
            <a:ext cx="9601200" cy="1485900"/>
          </a:xfrm>
        </p:spPr>
        <p:txBody>
          <a:bodyPr/>
          <a:lstStyle/>
          <a:p>
            <a:r>
              <a:rPr lang="hu-HU" dirty="0" err="1"/>
              <a:t>For</a:t>
            </a:r>
            <a:r>
              <a:rPr lang="hu-HU" dirty="0"/>
              <a:t>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F5FFEE-6AEB-3EE5-20DE-4BAE5E65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17" y="2055962"/>
            <a:ext cx="9601200" cy="19567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</a:t>
            </a:r>
            <a:r>
              <a:rPr lang="hu-HU" sz="2400" err="1">
                <a:solidFill>
                  <a:srgbClr val="191B0E"/>
                </a:solidFill>
                <a:ea typeface="+mn-lt"/>
                <a:cs typeface="+mn-lt"/>
              </a:rPr>
              <a:t>for</a:t>
            </a: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 ciklusnak van egy kezdő értéke, egy feltétele és egy lépése. A ciklus a kezdő értéktől indul, majd a feltétel ellenőrzése után hajtja végre a műveleteket. A lépés meghatározza, hogy mennyivel növekedjen vagy csökkenjen a számláló, és a ciklus ismétlődik, amíg a feltétel teljesül.</a:t>
            </a:r>
          </a:p>
          <a:p>
            <a:pPr marL="0" indent="0">
              <a:buNone/>
            </a:pPr>
            <a:r>
              <a:rPr lang="hu-HU" sz="2400" dirty="0"/>
              <a:t>Pl.: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67ACB3-D86B-A568-4633-6FFF8574C4C7}"/>
              </a:ext>
            </a:extLst>
          </p:cNvPr>
          <p:cNvSpPr txBox="1"/>
          <p:nvPr/>
        </p:nvSpPr>
        <p:spPr>
          <a:xfrm>
            <a:off x="1371355" y="4399165"/>
            <a:ext cx="540099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err="1">
                <a:solidFill>
                  <a:srgbClr val="0077AA"/>
                </a:solidFill>
                <a:latin typeface="Consolas"/>
              </a:rPr>
              <a:t>for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2800" dirty="0">
                <a:solidFill>
                  <a:srgbClr val="0077AA"/>
                </a:solidFill>
                <a:latin typeface="Consolas"/>
              </a:rPr>
              <a:t>int</a:t>
            </a:r>
            <a:r>
              <a:rPr lang="hu-HU" sz="2800" dirty="0">
                <a:latin typeface="Consolas"/>
              </a:rPr>
              <a:t> i</a:t>
            </a:r>
            <a:r>
              <a:rPr lang="hu-HU" sz="2800" dirty="0">
                <a:solidFill>
                  <a:srgbClr val="9A6E3A"/>
                </a:solidFill>
                <a:latin typeface="Consolas"/>
              </a:rPr>
              <a:t>=</a:t>
            </a:r>
            <a:r>
              <a:rPr lang="hu-HU" sz="2800" dirty="0">
                <a:solidFill>
                  <a:srgbClr val="990055"/>
                </a:solidFill>
                <a:latin typeface="Consolas"/>
              </a:rPr>
              <a:t>0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;</a:t>
            </a:r>
            <a:r>
              <a:rPr lang="hu-HU" sz="2800" dirty="0">
                <a:latin typeface="Consolas"/>
              </a:rPr>
              <a:t> i</a:t>
            </a:r>
            <a:r>
              <a:rPr lang="hu-HU" sz="2800" dirty="0">
                <a:solidFill>
                  <a:srgbClr val="9A6E3A"/>
                </a:solidFill>
                <a:latin typeface="Consolas"/>
              </a:rPr>
              <a:t>&lt;</a:t>
            </a:r>
            <a:r>
              <a:rPr lang="hu-HU" sz="2800" dirty="0">
                <a:solidFill>
                  <a:srgbClr val="990055"/>
                </a:solidFill>
                <a:latin typeface="Consolas"/>
              </a:rPr>
              <a:t>10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;</a:t>
            </a:r>
            <a:r>
              <a:rPr lang="hu-HU" sz="2800" dirty="0">
                <a:latin typeface="Consolas"/>
              </a:rPr>
              <a:t> i</a:t>
            </a:r>
            <a:r>
              <a:rPr lang="hu-HU" sz="2800" dirty="0">
                <a:solidFill>
                  <a:srgbClr val="9A6E3A"/>
                </a:solidFill>
                <a:latin typeface="Consolas"/>
              </a:rPr>
              <a:t>++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)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{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  </a:t>
            </a:r>
            <a:r>
              <a:rPr lang="hu-HU" sz="2800" dirty="0">
                <a:solidFill>
                  <a:srgbClr val="708090"/>
                </a:solidFill>
                <a:latin typeface="Consolas"/>
              </a:rPr>
              <a:t>//Ciklusmag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708090"/>
                </a:solidFill>
                <a:latin typeface="Consolas"/>
              </a:rPr>
              <a:t>}</a:t>
            </a:r>
            <a:endParaRPr lang="hu-HU" sz="2800" dirty="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D5AF37C9-12D9-CC26-8FA1-95AB5790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19BA7D-17E3-05EC-CCFA-1EDA4C266A38}"/>
              </a:ext>
            </a:extLst>
          </p:cNvPr>
          <p:cNvSpPr/>
          <p:nvPr/>
        </p:nvSpPr>
        <p:spPr>
          <a:xfrm>
            <a:off x="1372724" y="4332273"/>
            <a:ext cx="5305245" cy="23722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8DE69E-7B4C-2EC2-2E17-077DA6C5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Do-While</a:t>
            </a:r>
            <a:r>
              <a:rPr lang="hu-HU" dirty="0"/>
              <a:t>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DF2150-F929-56CD-698D-B97AA22B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812"/>
            <a:ext cx="9601200" cy="227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A </a:t>
            </a:r>
            <a:r>
              <a:rPr lang="hu-HU" sz="2400" dirty="0" err="1">
                <a:solidFill>
                  <a:srgbClr val="191B0E"/>
                </a:solidFill>
                <a:ea typeface="+mn-lt"/>
                <a:cs typeface="+mn-lt"/>
              </a:rPr>
              <a:t>do-while</a:t>
            </a:r>
            <a:r>
              <a:rPr lang="hu-HU" sz="2400" dirty="0">
                <a:solidFill>
                  <a:srgbClr val="191B0E"/>
                </a:solidFill>
                <a:ea typeface="+mn-lt"/>
                <a:cs typeface="+mn-lt"/>
              </a:rPr>
              <a:t> ciklus a műveleteket először végrehajtja, majd ellenőrzi a feltételt. Ha a feltétel igaz, akkor újra végrehajtja a műveleteket. Ezt a ciklust garantáltan legalább egyszer végrehajtja.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Pl.: </a:t>
            </a:r>
          </a:p>
          <a:p>
            <a:pPr marL="0" indent="0">
              <a:buNone/>
            </a:pPr>
            <a:endParaRPr lang="hu-HU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9BC39F-19D2-330A-7828-23846635B279}"/>
              </a:ext>
            </a:extLst>
          </p:cNvPr>
          <p:cNvSpPr txBox="1"/>
          <p:nvPr/>
        </p:nvSpPr>
        <p:spPr>
          <a:xfrm>
            <a:off x="1633268" y="4393721"/>
            <a:ext cx="423844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 err="1">
                <a:solidFill>
                  <a:srgbClr val="0077AA"/>
                </a:solidFill>
                <a:latin typeface="Consolas"/>
              </a:rPr>
              <a:t>do</a:t>
            </a:r>
            <a:r>
              <a:rPr lang="hu-HU" sz="2800" dirty="0">
                <a:solidFill>
                  <a:srgbClr val="0077AA"/>
                </a:solidFill>
                <a:latin typeface="Consolas"/>
              </a:rPr>
              <a:t>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{​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latin typeface="Consolas"/>
              </a:rPr>
              <a:t>  </a:t>
            </a:r>
            <a:r>
              <a:rPr lang="hu-HU" sz="2800" dirty="0">
                <a:solidFill>
                  <a:srgbClr val="708090"/>
                </a:solidFill>
                <a:latin typeface="Consolas"/>
              </a:rPr>
              <a:t>//ciklusmag​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}​</a:t>
            </a:r>
            <a:br>
              <a:rPr lang="hu-HU" sz="2800" dirty="0">
                <a:latin typeface="Consolas"/>
              </a:rPr>
            </a:br>
            <a:r>
              <a:rPr lang="hu-HU" sz="2800" dirty="0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2800" dirty="0">
                <a:solidFill>
                  <a:schemeClr val="bg1"/>
                </a:solidFill>
                <a:latin typeface="Consolas"/>
              </a:rPr>
              <a:t> feltétel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);</a:t>
            </a:r>
            <a:endParaRPr lang="hu-HU" sz="2800"/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9773454B-DE80-815D-6ED5-FA64A1B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B0A622-A94E-2E25-185C-074D4F78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For-each</a:t>
            </a:r>
            <a:r>
              <a:rPr lang="hu-HU" dirty="0"/>
              <a:t> Ciklus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C34D9E-48AC-24ED-7ECA-5FD3419A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906"/>
            <a:ext cx="9601200" cy="2488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191B0E"/>
                </a:solidFill>
                <a:latin typeface="Franklin Gothic Book"/>
                <a:ea typeface="+mn-lt"/>
                <a:cs typeface="+mn-lt"/>
              </a:rPr>
              <a:t>A </a:t>
            </a:r>
            <a:r>
              <a:rPr lang="hu-HU" sz="2400" err="1">
                <a:solidFill>
                  <a:srgbClr val="191B0E"/>
                </a:solidFill>
                <a:latin typeface="Franklin Gothic Book"/>
                <a:ea typeface="+mn-lt"/>
                <a:cs typeface="+mn-lt"/>
              </a:rPr>
              <a:t>for</a:t>
            </a:r>
            <a:r>
              <a:rPr lang="hu-HU" sz="2400" dirty="0">
                <a:solidFill>
                  <a:srgbClr val="191B0E"/>
                </a:solidFill>
                <a:latin typeface="Franklin Gothic Book"/>
                <a:ea typeface="+mn-lt"/>
                <a:cs typeface="+mn-lt"/>
              </a:rPr>
              <a:t> </a:t>
            </a:r>
            <a:r>
              <a:rPr lang="hu-HU" sz="2400" err="1">
                <a:solidFill>
                  <a:srgbClr val="191B0E"/>
                </a:solidFill>
                <a:latin typeface="Franklin Gothic Book"/>
                <a:ea typeface="+mn-lt"/>
                <a:cs typeface="+mn-lt"/>
              </a:rPr>
              <a:t>each</a:t>
            </a:r>
            <a:r>
              <a:rPr lang="hu-HU" sz="2400" dirty="0">
                <a:solidFill>
                  <a:srgbClr val="191B0E"/>
                </a:solidFill>
                <a:latin typeface="Franklin Gothic Book"/>
                <a:ea typeface="+mn-lt"/>
                <a:cs typeface="+mn-lt"/>
              </a:rPr>
              <a:t> ciklus egy kollekció (például tömb vagy lista) elemein iterál. A programozó nem szükséges számlálót használni, mivel a ciklus maga végigmegy az összes elemen a kollekcióban, és minden elemre ugyanazt a műveletet hajtja végre.</a:t>
            </a:r>
            <a:endParaRPr lang="hu-HU" sz="2400">
              <a:solidFill>
                <a:srgbClr val="191B0E"/>
              </a:solidFill>
              <a:latin typeface="Franklin Gothic Book"/>
              <a:ea typeface="+mn-lt"/>
              <a:cs typeface="+mn-lt"/>
            </a:endParaRPr>
          </a:p>
          <a:p>
            <a:pPr marL="0" indent="0">
              <a:buNone/>
            </a:pPr>
            <a:endParaRPr lang="hu-HU" sz="2400" dirty="0">
              <a:latin typeface="Franklin Gothic Book"/>
            </a:endParaRPr>
          </a:p>
          <a:p>
            <a:pPr marL="0" indent="0">
              <a:buNone/>
            </a:pPr>
            <a:r>
              <a:rPr lang="hu-HU" sz="2400" dirty="0">
                <a:latin typeface="Franklin Gothic Book"/>
              </a:rPr>
              <a:t>Pl.:</a:t>
            </a:r>
          </a:p>
          <a:p>
            <a:pPr marL="383540" indent="-383540">
              <a:buNone/>
            </a:pPr>
            <a:endParaRPr lang="hu-HU" sz="2400" dirty="0">
              <a:solidFill>
                <a:srgbClr val="000000"/>
              </a:solidFill>
              <a:latin typeface="Franklin Gothic Book"/>
            </a:endParaRPr>
          </a:p>
          <a:p>
            <a:pPr marL="0" indent="0">
              <a:buNone/>
            </a:pPr>
            <a:endParaRPr lang="hu-HU" sz="2400" dirty="0">
              <a:latin typeface="Franklin Gothic Book"/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E0FAA96-4C4D-D6E4-2F1F-E9B929D2A506}"/>
              </a:ext>
            </a:extLst>
          </p:cNvPr>
          <p:cNvSpPr/>
          <p:nvPr/>
        </p:nvSpPr>
        <p:spPr>
          <a:xfrm>
            <a:off x="1372724" y="4418537"/>
            <a:ext cx="6225395" cy="21566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86F1BD1-5283-7443-8554-32A02BE5D626}"/>
              </a:ext>
            </a:extLst>
          </p:cNvPr>
          <p:cNvSpPr txBox="1"/>
          <p:nvPr/>
        </p:nvSpPr>
        <p:spPr>
          <a:xfrm>
            <a:off x="1475362" y="4608095"/>
            <a:ext cx="68677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err="1">
                <a:solidFill>
                  <a:srgbClr val="0077AA"/>
                </a:solidFill>
                <a:latin typeface="Consolas"/>
              </a:rPr>
              <a:t>foreach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sz="2800" dirty="0">
                <a:solidFill>
                  <a:srgbClr val="0077AA"/>
                </a:solidFill>
                <a:latin typeface="Consolas"/>
              </a:rPr>
              <a:t>var</a:t>
            </a:r>
            <a:r>
              <a:rPr lang="hu-HU" sz="2800" dirty="0">
                <a:latin typeface="Consolas"/>
              </a:rPr>
              <a:t> </a:t>
            </a:r>
            <a:r>
              <a:rPr lang="hu-HU" sz="2800" err="1">
                <a:solidFill>
                  <a:schemeClr val="bg1"/>
                </a:solidFill>
                <a:latin typeface="Consolas"/>
              </a:rPr>
              <a:t>valtozo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rgbClr val="0077AA"/>
                </a:solidFill>
                <a:latin typeface="Consolas"/>
              </a:rPr>
              <a:t>in</a:t>
            </a:r>
            <a:r>
              <a:rPr lang="hu-HU" sz="2800" dirty="0">
                <a:latin typeface="Consolas"/>
              </a:rPr>
              <a:t> </a:t>
            </a:r>
            <a:r>
              <a:rPr lang="hu-HU" sz="2800" dirty="0">
                <a:solidFill>
                  <a:schemeClr val="bg1"/>
                </a:solidFill>
                <a:latin typeface="Consolas"/>
              </a:rPr>
              <a:t>lista</a:t>
            </a:r>
            <a:r>
              <a:rPr lang="hu-HU" sz="2800" dirty="0">
                <a:solidFill>
                  <a:srgbClr val="999999"/>
                </a:solidFill>
                <a:latin typeface="Consolas"/>
              </a:rPr>
              <a:t>)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{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999999"/>
                </a:solidFill>
                <a:latin typeface="Consolas"/>
              </a:rPr>
              <a:t>  </a:t>
            </a:r>
            <a:r>
              <a:rPr lang="hu-HU" sz="2800" dirty="0">
                <a:solidFill>
                  <a:srgbClr val="708090"/>
                </a:solidFill>
                <a:latin typeface="Consolas"/>
              </a:rPr>
              <a:t>//ciklusmag</a:t>
            </a:r>
            <a:br>
              <a:rPr lang="hu-HU" sz="2800" dirty="0">
                <a:latin typeface="Consolas"/>
              </a:rPr>
            </a:br>
            <a:r>
              <a:rPr lang="hu-HU" sz="2800" dirty="0">
                <a:solidFill>
                  <a:srgbClr val="708090"/>
                </a:solidFill>
                <a:latin typeface="Consolas"/>
              </a:rPr>
              <a:t>}</a:t>
            </a:r>
            <a:br>
              <a:rPr lang="hu-HU" sz="2800" dirty="0">
                <a:latin typeface="Consolas"/>
              </a:rPr>
            </a:br>
            <a:endParaRPr lang="hu-HU" sz="2800" dirty="0">
              <a:solidFill>
                <a:srgbClr val="999999"/>
              </a:solidFill>
              <a:latin typeface="Consolas"/>
            </a:endParaRPr>
          </a:p>
        </p:txBody>
      </p:sp>
      <p:pic>
        <p:nvPicPr>
          <p:cNvPr id="7" name="Kép 6" descr="C# Logo - SVG, PNG Download">
            <a:extLst>
              <a:ext uri="{FF2B5EF4-FFF2-40B4-BE49-F238E27FC236}">
                <a16:creationId xmlns:a16="http://schemas.microsoft.com/office/drawing/2014/main" id="{374AD967-1A96-C7B1-DA89-11BF3F02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26" y="5335437"/>
            <a:ext cx="1521125" cy="15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DFD1EE90-4176-D394-AEBD-E6794CC08038}"/>
              </a:ext>
            </a:extLst>
          </p:cNvPr>
          <p:cNvSpPr/>
          <p:nvPr/>
        </p:nvSpPr>
        <p:spPr>
          <a:xfrm>
            <a:off x="980" y="326"/>
            <a:ext cx="1006416" cy="69298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310D8416-AD01-5B93-8375-7A04EAC67F16}"/>
              </a:ext>
            </a:extLst>
          </p:cNvPr>
          <p:cNvSpPr/>
          <p:nvPr/>
        </p:nvSpPr>
        <p:spPr>
          <a:xfrm>
            <a:off x="179404" y="1097366"/>
            <a:ext cx="5736566" cy="55927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CCDE14-2700-31A0-CB2E-CD9A0154E8E2}"/>
              </a:ext>
            </a:extLst>
          </p:cNvPr>
          <p:cNvSpPr txBox="1"/>
          <p:nvPr/>
        </p:nvSpPr>
        <p:spPr>
          <a:xfrm>
            <a:off x="688584" y="1355142"/>
            <a:ext cx="810301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0077AA"/>
                </a:solidFill>
                <a:latin typeface="Consolas"/>
              </a:rPr>
              <a:t>using</a:t>
            </a:r>
            <a:r>
              <a:rPr lang="hu-HU" dirty="0">
                <a:latin typeface="Consolas"/>
              </a:rPr>
              <a:t> 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System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;</a:t>
            </a:r>
            <a:r>
              <a:rPr lang="hu-HU" dirty="0">
                <a:latin typeface="Consolas"/>
              </a:rPr>
              <a:t>
</a:t>
            </a:r>
            <a:r>
              <a:rPr lang="hu-HU" err="1">
                <a:solidFill>
                  <a:srgbClr val="0077AA"/>
                </a:solidFill>
                <a:latin typeface="Consolas"/>
              </a:rPr>
              <a:t>namespace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 </a:t>
            </a:r>
            <a:r>
              <a:rPr lang="hu-HU" err="1">
                <a:solidFill>
                  <a:schemeClr val="bg1"/>
                </a:solidFill>
                <a:latin typeface="Consolas"/>
              </a:rPr>
              <a:t>PeldaWhile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
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dirty="0">
                <a:latin typeface="Consolas"/>
              </a:rPr>
              <a:t>
    </a:t>
            </a:r>
            <a:r>
              <a:rPr lang="hu-HU" err="1">
                <a:solidFill>
                  <a:srgbClr val="0077AA"/>
                </a:solidFill>
                <a:latin typeface="Consolas"/>
              </a:rPr>
              <a:t>class</a:t>
            </a:r>
            <a:r>
              <a:rPr lang="hu-HU" dirty="0">
                <a:latin typeface="Consolas"/>
              </a:rPr>
              <a:t> </a:t>
            </a:r>
            <a:r>
              <a:rPr lang="hu-HU" dirty="0">
                <a:solidFill>
                  <a:srgbClr val="DD4A68"/>
                </a:solidFill>
                <a:latin typeface="Consolas"/>
              </a:rPr>
              <a:t>Program</a:t>
            </a:r>
            <a:r>
              <a:rPr lang="hu-HU" dirty="0">
                <a:latin typeface="Consolas"/>
              </a:rPr>
              <a:t>
    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dirty="0">
                <a:latin typeface="Consolas"/>
              </a:rPr>
              <a:t>
        </a:t>
            </a:r>
            <a:r>
              <a:rPr lang="hu-HU" err="1">
                <a:solidFill>
                  <a:srgbClr val="0077AA"/>
                </a:solidFill>
                <a:latin typeface="Consolas"/>
              </a:rPr>
              <a:t>static</a:t>
            </a:r>
            <a:r>
              <a:rPr lang="hu-HU" dirty="0">
                <a:latin typeface="Consolas"/>
              </a:rPr>
              <a:t> </a:t>
            </a:r>
            <a:r>
              <a:rPr lang="hu-HU" err="1">
                <a:solidFill>
                  <a:srgbClr val="0077AA"/>
                </a:solidFill>
                <a:latin typeface="Consolas"/>
              </a:rPr>
              <a:t>void</a:t>
            </a:r>
            <a:r>
              <a:rPr lang="hu-HU" dirty="0">
                <a:latin typeface="Consolas"/>
              </a:rPr>
              <a:t> </a:t>
            </a:r>
            <a:r>
              <a:rPr lang="hu-HU" dirty="0">
                <a:solidFill>
                  <a:srgbClr val="DD4A68"/>
                </a:solidFill>
                <a:latin typeface="Consolas"/>
              </a:rPr>
              <a:t>Main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err="1">
                <a:solidFill>
                  <a:srgbClr val="0077AA"/>
                </a:solidFill>
                <a:latin typeface="Consolas"/>
              </a:rPr>
              <a:t>string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[]</a:t>
            </a:r>
            <a:r>
              <a:rPr lang="hu-HU" dirty="0">
                <a:latin typeface="Consolas"/>
              </a:rPr>
              <a:t> </a:t>
            </a:r>
            <a:r>
              <a:rPr lang="hu-HU" err="1">
                <a:solidFill>
                  <a:schemeClr val="bg1"/>
                </a:solidFill>
                <a:latin typeface="Consolas"/>
              </a:rPr>
              <a:t>args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)</a:t>
            </a:r>
            <a:r>
              <a:rPr lang="hu-HU" dirty="0">
                <a:latin typeface="Consolas"/>
              </a:rPr>
              <a:t>
        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dirty="0">
                <a:latin typeface="Consolas"/>
              </a:rPr>
              <a:t>
            </a:t>
            </a:r>
            <a:r>
              <a:rPr lang="hu-HU" dirty="0">
                <a:solidFill>
                  <a:srgbClr val="0077AA"/>
                </a:solidFill>
                <a:latin typeface="Consolas"/>
              </a:rPr>
              <a:t>int</a:t>
            </a:r>
            <a:r>
              <a:rPr lang="hu-HU" dirty="0">
                <a:latin typeface="Consolas"/>
              </a:rPr>
              <a:t> 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i</a:t>
            </a:r>
            <a:r>
              <a:rPr lang="hu-HU" dirty="0">
                <a:latin typeface="Consolas"/>
              </a:rPr>
              <a:t> </a:t>
            </a:r>
            <a:r>
              <a:rPr lang="hu-HU" dirty="0">
                <a:solidFill>
                  <a:srgbClr val="9A6E3A"/>
                </a:solidFill>
                <a:latin typeface="Consolas"/>
              </a:rPr>
              <a:t>=</a:t>
            </a:r>
            <a:r>
              <a:rPr lang="hu-HU" dirty="0">
                <a:latin typeface="Consolas"/>
              </a:rPr>
              <a:t> </a:t>
            </a:r>
            <a:r>
              <a:rPr lang="hu-HU" dirty="0">
                <a:solidFill>
                  <a:srgbClr val="990055"/>
                </a:solidFill>
                <a:latin typeface="Consolas"/>
              </a:rPr>
              <a:t>0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;</a:t>
            </a:r>
            <a:r>
              <a:rPr lang="hu-HU" dirty="0">
                <a:latin typeface="Consolas"/>
              </a:rPr>
              <a:t>
            </a:t>
            </a:r>
            <a:r>
              <a:rPr lang="hu-HU" err="1">
                <a:solidFill>
                  <a:srgbClr val="0077AA"/>
                </a:solidFill>
                <a:latin typeface="Consolas"/>
              </a:rPr>
              <a:t>while</a:t>
            </a:r>
            <a:r>
              <a:rPr lang="hu-HU" dirty="0">
                <a:latin typeface="Consolas"/>
              </a:rPr>
              <a:t> 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i</a:t>
            </a:r>
            <a:r>
              <a:rPr lang="hu-HU" dirty="0">
                <a:solidFill>
                  <a:srgbClr val="9A6E3A"/>
                </a:solidFill>
                <a:latin typeface="Consolas"/>
              </a:rPr>
              <a:t>&lt;</a:t>
            </a:r>
            <a:r>
              <a:rPr lang="hu-HU" dirty="0">
                <a:solidFill>
                  <a:srgbClr val="990055"/>
                </a:solidFill>
                <a:latin typeface="Consolas"/>
              </a:rPr>
              <a:t>10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)</a:t>
            </a:r>
            <a:r>
              <a:rPr lang="hu-HU" dirty="0">
                <a:latin typeface="Consolas"/>
              </a:rPr>
              <a:t>
            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{</a:t>
            </a:r>
            <a:r>
              <a:rPr lang="hu-HU" dirty="0">
                <a:latin typeface="Consolas"/>
              </a:rPr>
              <a:t>
                </a:t>
            </a:r>
            <a:r>
              <a:rPr lang="hu-HU" err="1">
                <a:solidFill>
                  <a:schemeClr val="bg1"/>
                </a:solidFill>
                <a:latin typeface="Consolas"/>
              </a:rPr>
              <a:t>Console</a:t>
            </a:r>
            <a:r>
              <a:rPr lang="hu-HU" err="1">
                <a:solidFill>
                  <a:srgbClr val="999999"/>
                </a:solidFill>
                <a:latin typeface="Consolas"/>
              </a:rPr>
              <a:t>.</a:t>
            </a:r>
            <a:r>
              <a:rPr lang="hu-HU" err="1">
                <a:solidFill>
                  <a:srgbClr val="DD4A68"/>
                </a:solidFill>
                <a:latin typeface="Consolas"/>
              </a:rPr>
              <a:t>Write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(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i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);</a:t>
            </a:r>
            <a:r>
              <a:rPr lang="hu-HU" dirty="0">
                <a:latin typeface="Consolas"/>
              </a:rPr>
              <a:t>
                </a:t>
            </a:r>
            <a:r>
              <a:rPr lang="hu-HU" dirty="0">
                <a:solidFill>
                  <a:schemeClr val="bg1"/>
                </a:solidFill>
                <a:latin typeface="Consolas"/>
              </a:rPr>
              <a:t>i</a:t>
            </a:r>
            <a:r>
              <a:rPr lang="hu-HU" dirty="0">
                <a:solidFill>
                  <a:srgbClr val="9A6E3A"/>
                </a:solidFill>
                <a:latin typeface="Consolas"/>
              </a:rPr>
              <a:t>++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;</a:t>
            </a:r>
            <a:r>
              <a:rPr lang="hu-HU" dirty="0">
                <a:latin typeface="Consolas"/>
              </a:rPr>
              <a:t>
            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}</a:t>
            </a:r>
            <a:r>
              <a:rPr lang="hu-HU" dirty="0">
                <a:latin typeface="Consolas"/>
              </a:rPr>
              <a:t>
            </a:t>
            </a:r>
            <a:r>
              <a:rPr lang="hu-HU" err="1">
                <a:solidFill>
                  <a:schemeClr val="bg1"/>
                </a:solidFill>
                <a:latin typeface="Consolas"/>
              </a:rPr>
              <a:t>Console</a:t>
            </a:r>
            <a:r>
              <a:rPr lang="hu-HU" err="1">
                <a:solidFill>
                  <a:srgbClr val="999999"/>
                </a:solidFill>
                <a:latin typeface="Consolas"/>
              </a:rPr>
              <a:t>.</a:t>
            </a:r>
            <a:r>
              <a:rPr lang="hu-HU" err="1">
                <a:solidFill>
                  <a:srgbClr val="DD4A68"/>
                </a:solidFill>
                <a:latin typeface="Consolas"/>
              </a:rPr>
              <a:t>ReadKey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();</a:t>
            </a:r>
            <a:r>
              <a:rPr lang="hu-HU" dirty="0">
                <a:latin typeface="Consolas"/>
              </a:rPr>
              <a:t>
        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}</a:t>
            </a:r>
            <a:r>
              <a:rPr lang="hu-HU" dirty="0">
                <a:latin typeface="Consolas"/>
              </a:rPr>
              <a:t>
    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}</a:t>
            </a:r>
            <a:r>
              <a:rPr lang="hu-HU" dirty="0">
                <a:latin typeface="Consolas"/>
              </a:rPr>
              <a:t>
</a:t>
            </a:r>
            <a:r>
              <a:rPr lang="hu-HU" dirty="0">
                <a:solidFill>
                  <a:srgbClr val="999999"/>
                </a:solidFill>
                <a:latin typeface="Consolas"/>
              </a:rPr>
              <a:t>}</a:t>
            </a:r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73964CD-52D0-7762-C3D6-ECF80C1B859D}"/>
              </a:ext>
            </a:extLst>
          </p:cNvPr>
          <p:cNvSpPr/>
          <p:nvPr/>
        </p:nvSpPr>
        <p:spPr>
          <a:xfrm>
            <a:off x="6255275" y="1062860"/>
            <a:ext cx="5750943" cy="56646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8FA5B2A-2C6D-4FF2-3094-12DF6730A38A}"/>
              </a:ext>
            </a:extLst>
          </p:cNvPr>
          <p:cNvSpPr txBox="1"/>
          <p:nvPr/>
        </p:nvSpPr>
        <p:spPr>
          <a:xfrm>
            <a:off x="6880219" y="1358334"/>
            <a:ext cx="3429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chemeClr val="bg1"/>
                </a:solidFill>
                <a:ea typeface="+mn-lt"/>
                <a:cs typeface="+mn-lt"/>
              </a:rPr>
              <a:t>0123456789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CE7DD5D-EA81-3995-E169-D53F81A757D2}"/>
              </a:ext>
            </a:extLst>
          </p:cNvPr>
          <p:cNvSpPr txBox="1"/>
          <p:nvPr/>
        </p:nvSpPr>
        <p:spPr>
          <a:xfrm>
            <a:off x="1676400" y="33930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Kód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5733619-15BB-E660-DC72-E7FDAF6D4A89}"/>
              </a:ext>
            </a:extLst>
          </p:cNvPr>
          <p:cNvSpPr txBox="1"/>
          <p:nvPr/>
        </p:nvSpPr>
        <p:spPr>
          <a:xfrm>
            <a:off x="7844286" y="339305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Konzol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C2F02A-E30F-7B46-E352-3F8CA55D8A5A}"/>
              </a:ext>
            </a:extLst>
          </p:cNvPr>
          <p:cNvSpPr txBox="1"/>
          <p:nvPr/>
        </p:nvSpPr>
        <p:spPr>
          <a:xfrm>
            <a:off x="4350589" y="-5751"/>
            <a:ext cx="3505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While </a:t>
            </a:r>
            <a:r>
              <a:rPr lang="en-US" sz="4400" dirty="0" err="1"/>
              <a:t>példa</a:t>
            </a:r>
          </a:p>
        </p:txBody>
      </p:sp>
    </p:spTree>
    <p:extLst>
      <p:ext uri="{BB962C8B-B14F-4D97-AF65-F5344CB8AC3E}">
        <p14:creationId xmlns:p14="http://schemas.microsoft.com/office/powerpoint/2010/main" val="28619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DFD1EE90-4176-D394-AEBD-E6794CC08038}"/>
              </a:ext>
            </a:extLst>
          </p:cNvPr>
          <p:cNvSpPr/>
          <p:nvPr/>
        </p:nvSpPr>
        <p:spPr>
          <a:xfrm>
            <a:off x="980" y="326"/>
            <a:ext cx="1006416" cy="69298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310D8416-AD01-5B93-8375-7A04EAC67F16}"/>
              </a:ext>
            </a:extLst>
          </p:cNvPr>
          <p:cNvSpPr/>
          <p:nvPr/>
        </p:nvSpPr>
        <p:spPr>
          <a:xfrm>
            <a:off x="179404" y="1097366"/>
            <a:ext cx="5736566" cy="55927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CCDE14-2700-31A0-CB2E-CD9A0154E8E2}"/>
              </a:ext>
            </a:extLst>
          </p:cNvPr>
          <p:cNvSpPr txBox="1"/>
          <p:nvPr/>
        </p:nvSpPr>
        <p:spPr>
          <a:xfrm>
            <a:off x="774847" y="1096349"/>
            <a:ext cx="5069395" cy="54014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using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System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</a:t>
            </a:r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namespace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PeldaGotoCiklus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 </a:t>
            </a:r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rgbClr val="DD4A68"/>
                </a:solidFill>
                <a:latin typeface="Consolas"/>
                <a:ea typeface="+mn-lt"/>
                <a:cs typeface="+mn-lt"/>
              </a:rPr>
              <a:t>Program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 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 </a:t>
            </a:r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static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void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rgbClr val="DD4A68"/>
                </a:solidFill>
                <a:latin typeface="Consolas"/>
                <a:ea typeface="+mn-lt"/>
                <a:cs typeface="+mn-lt"/>
              </a:rPr>
              <a:t>Main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[]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args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)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 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 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Console</a:t>
            </a:r>
            <a:r>
              <a:rPr lang="hu-HU" sz="1500" err="1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hu-HU" sz="1500" err="1">
                <a:solidFill>
                  <a:srgbClr val="DD4A68"/>
                </a:solidFill>
                <a:latin typeface="Consolas"/>
                <a:ea typeface="+mn-lt"/>
                <a:cs typeface="+mn-lt"/>
              </a:rPr>
              <a:t>WriteLine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hu-HU" sz="1500" dirty="0">
                <a:solidFill>
                  <a:srgbClr val="6699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hu-HU" sz="1500" err="1">
                <a:solidFill>
                  <a:srgbClr val="669900"/>
                </a:solidFill>
                <a:latin typeface="Consolas"/>
                <a:ea typeface="+mn-lt"/>
                <a:cs typeface="+mn-lt"/>
              </a:rPr>
              <a:t>Goto</a:t>
            </a:r>
            <a:r>
              <a:rPr lang="hu-HU" sz="1500" dirty="0">
                <a:solidFill>
                  <a:srgbClr val="669900"/>
                </a:solidFill>
                <a:latin typeface="Consolas"/>
                <a:ea typeface="+mn-lt"/>
                <a:cs typeface="+mn-lt"/>
              </a:rPr>
              <a:t> ciklusszervezés"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);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 </a:t>
            </a:r>
            <a:r>
              <a:rPr lang="hu-HU" sz="1500" dirty="0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szamlalo</a:t>
            </a:r>
            <a:r>
              <a:rPr lang="hu-HU" sz="15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rgbClr val="9A6E3A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rgbClr val="990055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 </a:t>
            </a:r>
            <a:r>
              <a:rPr lang="hu-HU" sz="15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ciklus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 </a:t>
            </a:r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szamlalo</a:t>
            </a:r>
            <a:r>
              <a:rPr lang="hu-HU" sz="15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rgbClr val="9A6E3A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hu-HU" sz="1500" dirty="0">
                <a:solidFill>
                  <a:srgbClr val="990055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)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 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     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Console</a:t>
            </a:r>
            <a:r>
              <a:rPr lang="hu-HU" sz="1500" err="1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hu-HU" sz="1500" err="1">
                <a:solidFill>
                  <a:srgbClr val="DD4A68"/>
                </a:solidFill>
                <a:latin typeface="Consolas"/>
                <a:ea typeface="+mn-lt"/>
                <a:cs typeface="+mn-lt"/>
              </a:rPr>
              <a:t>Write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hu-HU" sz="1500" dirty="0">
                <a:solidFill>
                  <a:srgbClr val="669900"/>
                </a:solidFill>
                <a:latin typeface="Consolas"/>
                <a:ea typeface="+mn-lt"/>
                <a:cs typeface="+mn-lt"/>
              </a:rPr>
              <a:t>$"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szamlalo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hu-HU" sz="1500" dirty="0">
                <a:solidFill>
                  <a:srgbClr val="669900"/>
                </a:solidFill>
                <a:latin typeface="Consolas"/>
                <a:ea typeface="+mn-lt"/>
                <a:cs typeface="+mn-lt"/>
              </a:rPr>
              <a:t>, "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);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     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szamlalo</a:t>
            </a:r>
            <a:r>
              <a:rPr lang="hu-HU" sz="1500" dirty="0">
                <a:solidFill>
                  <a:srgbClr val="9A6E3A"/>
                </a:solidFill>
                <a:latin typeface="Consolas"/>
                <a:ea typeface="+mn-lt"/>
                <a:cs typeface="+mn-lt"/>
              </a:rPr>
              <a:t>++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     </a:t>
            </a:r>
            <a:r>
              <a:rPr lang="hu-HU" sz="1500" err="1">
                <a:solidFill>
                  <a:srgbClr val="0077AA"/>
                </a:solidFill>
                <a:latin typeface="Consolas"/>
                <a:ea typeface="+mn-lt"/>
                <a:cs typeface="+mn-lt"/>
              </a:rPr>
              <a:t>goto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ciklus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 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     </a:t>
            </a:r>
            <a:r>
              <a:rPr lang="hu-HU" sz="15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Console</a:t>
            </a:r>
            <a:r>
              <a:rPr lang="hu-HU" sz="1500" err="1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hu-HU" sz="1500" err="1">
                <a:solidFill>
                  <a:srgbClr val="DD4A68"/>
                </a:solidFill>
                <a:latin typeface="Consolas"/>
                <a:ea typeface="+mn-lt"/>
                <a:cs typeface="+mn-lt"/>
              </a:rPr>
              <a:t>ReadKey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();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     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    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
</a:t>
            </a:r>
            <a:r>
              <a:rPr lang="hu-HU" sz="1500" dirty="0">
                <a:solidFill>
                  <a:srgbClr val="999999"/>
                </a:solidFill>
                <a:latin typeface="Consolas"/>
                <a:ea typeface="+mn-lt"/>
                <a:cs typeface="+mn-lt"/>
              </a:rPr>
              <a:t>}</a:t>
            </a:r>
            <a:endParaRPr lang="hu-HU" sz="1500">
              <a:latin typeface="Consola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73964CD-52D0-7762-C3D6-ECF80C1B859D}"/>
              </a:ext>
            </a:extLst>
          </p:cNvPr>
          <p:cNvSpPr/>
          <p:nvPr/>
        </p:nvSpPr>
        <p:spPr>
          <a:xfrm>
            <a:off x="6255275" y="1062860"/>
            <a:ext cx="5750943" cy="56646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8FA5B2A-2C6D-4FF2-3094-12DF6730A38A}"/>
              </a:ext>
            </a:extLst>
          </p:cNvPr>
          <p:cNvSpPr txBox="1"/>
          <p:nvPr/>
        </p:nvSpPr>
        <p:spPr>
          <a:xfrm>
            <a:off x="6880219" y="1358334"/>
            <a:ext cx="3429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rgbClr val="FFFFFF"/>
                </a:solidFill>
                <a:latin typeface="Franklin Gothic Book"/>
              </a:rPr>
              <a:t>Goto ciklus szervezés
0, 1, 2, 3, 4, 5, 6, 7, 8, 9,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CE7DD5D-EA81-3995-E169-D53F81A757D2}"/>
              </a:ext>
            </a:extLst>
          </p:cNvPr>
          <p:cNvSpPr txBox="1"/>
          <p:nvPr/>
        </p:nvSpPr>
        <p:spPr>
          <a:xfrm>
            <a:off x="1676400" y="33930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Kód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5733619-15BB-E660-DC72-E7FDAF6D4A89}"/>
              </a:ext>
            </a:extLst>
          </p:cNvPr>
          <p:cNvSpPr txBox="1"/>
          <p:nvPr/>
        </p:nvSpPr>
        <p:spPr>
          <a:xfrm>
            <a:off x="7844286" y="339305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Konzol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C2F02A-E30F-7B46-E352-3F8CA55D8A5A}"/>
              </a:ext>
            </a:extLst>
          </p:cNvPr>
          <p:cNvSpPr txBox="1"/>
          <p:nvPr/>
        </p:nvSpPr>
        <p:spPr>
          <a:xfrm>
            <a:off x="4350589" y="-5751"/>
            <a:ext cx="3505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For </a:t>
            </a:r>
            <a:r>
              <a:rPr lang="en-US" sz="4400" dirty="0" err="1"/>
              <a:t>példa</a:t>
            </a:r>
          </a:p>
        </p:txBody>
      </p:sp>
    </p:spTree>
    <p:extLst>
      <p:ext uri="{BB962C8B-B14F-4D97-AF65-F5344CB8AC3E}">
        <p14:creationId xmlns:p14="http://schemas.microsoft.com/office/powerpoint/2010/main" val="1204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DFD1EE90-4176-D394-AEBD-E6794CC08038}"/>
              </a:ext>
            </a:extLst>
          </p:cNvPr>
          <p:cNvSpPr/>
          <p:nvPr/>
        </p:nvSpPr>
        <p:spPr>
          <a:xfrm>
            <a:off x="980" y="326"/>
            <a:ext cx="1006416" cy="6929886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310D8416-AD01-5B93-8375-7A04EAC67F16}"/>
              </a:ext>
            </a:extLst>
          </p:cNvPr>
          <p:cNvSpPr/>
          <p:nvPr/>
        </p:nvSpPr>
        <p:spPr>
          <a:xfrm>
            <a:off x="179404" y="1097366"/>
            <a:ext cx="5736566" cy="55927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CCDE14-2700-31A0-CB2E-CD9A0154E8E2}"/>
              </a:ext>
            </a:extLst>
          </p:cNvPr>
          <p:cNvSpPr txBox="1"/>
          <p:nvPr/>
        </p:nvSpPr>
        <p:spPr>
          <a:xfrm>
            <a:off x="505639" y="1361101"/>
            <a:ext cx="526557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solidFill>
                  <a:srgbClr val="2E95D3"/>
                </a:solidFill>
                <a:ea typeface="+mn-lt"/>
                <a:cs typeface="+mn-lt"/>
              </a:rPr>
              <a:t>using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System;</a:t>
            </a:r>
          </a:p>
          <a:p>
            <a:endParaRPr lang="hu-HU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hu-HU" dirty="0" err="1">
                <a:solidFill>
                  <a:srgbClr val="2E95D3"/>
                </a:solidFill>
                <a:ea typeface="+mn-lt"/>
                <a:cs typeface="+mn-lt"/>
              </a:rPr>
              <a:t>class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hu-HU" dirty="0">
                <a:solidFill>
                  <a:srgbClr val="F22C3D"/>
                </a:solidFill>
                <a:ea typeface="+mn-lt"/>
                <a:cs typeface="+mn-lt"/>
              </a:rPr>
              <a:t>Program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hu-HU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{ </a:t>
            </a:r>
            <a:endParaRPr lang="hu-HU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hu-HU" dirty="0" err="1">
                <a:solidFill>
                  <a:srgbClr val="2E95D3"/>
                </a:solidFill>
                <a:ea typeface="+mn-lt"/>
                <a:cs typeface="+mn-lt"/>
              </a:rPr>
              <a:t>static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rgbClr val="2E95D3"/>
                </a:solidFill>
                <a:ea typeface="+mn-lt"/>
                <a:cs typeface="+mn-lt"/>
              </a:rPr>
              <a:t>void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hu-HU" dirty="0">
                <a:solidFill>
                  <a:srgbClr val="F22C3D"/>
                </a:solidFill>
                <a:ea typeface="+mn-lt"/>
                <a:cs typeface="+mn-lt"/>
              </a:rPr>
              <a:t>Main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()</a:t>
            </a:r>
            <a:endParaRPr lang="hu-HU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{ </a:t>
            </a:r>
            <a:endParaRPr lang="hu-HU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    </a:t>
            </a:r>
            <a:r>
              <a:rPr lang="hu-HU" dirty="0">
                <a:solidFill>
                  <a:srgbClr val="E9950C"/>
                </a:solidFill>
                <a:ea typeface="+mn-lt"/>
                <a:cs typeface="+mn-lt"/>
              </a:rPr>
              <a:t>int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hu-HU" dirty="0" err="1">
                <a:solidFill>
                  <a:srgbClr val="FFFFFF"/>
                </a:solidFill>
                <a:ea typeface="+mn-lt"/>
                <a:cs typeface="+mn-lt"/>
              </a:rPr>
              <a:t>osszeg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= </a:t>
            </a:r>
            <a:r>
              <a:rPr lang="hu-HU" dirty="0">
                <a:solidFill>
                  <a:srgbClr val="DF3079"/>
                </a:solidFill>
                <a:ea typeface="+mn-lt"/>
                <a:cs typeface="+mn-lt"/>
              </a:rPr>
              <a:t>0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, szam;</a:t>
            </a:r>
            <a:endParaRPr lang="hu-HU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    </a:t>
            </a:r>
            <a:r>
              <a:rPr lang="hu-HU" dirty="0" err="1">
                <a:solidFill>
                  <a:srgbClr val="FFFFFF"/>
                </a:solidFill>
                <a:ea typeface="+mn-lt"/>
                <a:cs typeface="+mn-lt"/>
              </a:rPr>
              <a:t>Console.WriteLine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hu-HU" dirty="0">
                <a:solidFill>
                  <a:srgbClr val="00A67D"/>
                </a:solidFill>
                <a:ea typeface="+mn-lt"/>
                <a:cs typeface="+mn-lt"/>
              </a:rPr>
              <a:t>"Adjon meg számokat"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); </a:t>
            </a:r>
            <a:endParaRPr lang="hu-HU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hu-HU" dirty="0">
              <a:solidFill>
                <a:srgbClr val="2E95D3"/>
              </a:solidFill>
              <a:ea typeface="+mn-lt"/>
              <a:cs typeface="+mn-lt"/>
            </a:endParaRPr>
          </a:p>
          <a:p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    </a:t>
            </a:r>
            <a:r>
              <a:rPr lang="hu-HU" dirty="0" err="1">
                <a:solidFill>
                  <a:srgbClr val="2E95D3"/>
                </a:solidFill>
                <a:ea typeface="+mn-lt"/>
                <a:cs typeface="+mn-lt"/>
              </a:rPr>
              <a:t>do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{ </a:t>
            </a:r>
            <a:r>
              <a:rPr lang="hu-HU" dirty="0" err="1">
                <a:solidFill>
                  <a:srgbClr val="FFFFFF"/>
                </a:solidFill>
                <a:ea typeface="+mn-lt"/>
                <a:cs typeface="+mn-lt"/>
              </a:rPr>
              <a:t>osszeg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+= (szam = </a:t>
            </a:r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,m            </a:t>
            </a:r>
            <a:r>
              <a:rPr lang="hu-HU" dirty="0" err="1">
                <a:solidFill>
                  <a:srgbClr val="E9950C"/>
                </a:solidFill>
                <a:latin typeface="Franklin Gothic Book"/>
                <a:ea typeface="+mn-lt"/>
                <a:cs typeface="+mn-lt"/>
              </a:rPr>
              <a:t>int</a:t>
            </a:r>
            <a:r>
              <a:rPr lang="hu-HU" dirty="0" err="1">
                <a:solidFill>
                  <a:srgbClr val="FFFFFF"/>
                </a:solidFill>
                <a:ea typeface="+mn-lt"/>
                <a:cs typeface="+mn-lt"/>
              </a:rPr>
              <a:t>.Parse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hu-HU" dirty="0" err="1">
                <a:solidFill>
                  <a:srgbClr val="FFFFFF"/>
                </a:solidFill>
                <a:ea typeface="+mn-lt"/>
                <a:cs typeface="+mn-lt"/>
              </a:rPr>
              <a:t>Console.ReadLine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())); } </a:t>
            </a:r>
            <a:r>
              <a:rPr lang="hu-HU" dirty="0" err="1">
                <a:solidFill>
                  <a:srgbClr val="2E95D3"/>
                </a:solidFill>
                <a:ea typeface="+mn-lt"/>
                <a:cs typeface="+mn-lt"/>
              </a:rPr>
              <a:t>while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                         (szam != </a:t>
            </a:r>
            <a:r>
              <a:rPr lang="hu-HU" dirty="0">
                <a:solidFill>
                  <a:srgbClr val="DF3079"/>
                </a:solidFill>
                <a:ea typeface="+mn-lt"/>
                <a:cs typeface="+mn-lt"/>
              </a:rPr>
              <a:t>0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); </a:t>
            </a:r>
            <a:endParaRPr lang="hu-HU">
              <a:solidFill>
                <a:srgbClr val="000000"/>
              </a:solidFill>
              <a:ea typeface="+mn-lt"/>
              <a:cs typeface="+mn-lt"/>
            </a:endParaRPr>
          </a:p>
          <a:p>
            <a:endParaRPr lang="hu-HU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hu-HU" sz="1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    </a:t>
            </a:r>
            <a:r>
              <a:rPr lang="hu-HU" dirty="0" err="1">
                <a:solidFill>
                  <a:srgbClr val="FFFFFF"/>
                </a:solidFill>
                <a:ea typeface="+mn-lt"/>
                <a:cs typeface="+mn-lt"/>
              </a:rPr>
              <a:t>Console.WriteLine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hu-HU" dirty="0">
                <a:solidFill>
                  <a:srgbClr val="00A67D"/>
                </a:solidFill>
                <a:ea typeface="+mn-lt"/>
                <a:cs typeface="+mn-lt"/>
              </a:rPr>
              <a:t>"A megadott számok                       </a:t>
            </a:r>
            <a:r>
              <a:rPr lang="hu-HU" dirty="0">
                <a:solidFill>
                  <a:srgbClr val="00A67D"/>
                </a:solidFill>
                <a:latin typeface="Franklin Gothic Book"/>
                <a:ea typeface="+mn-lt"/>
                <a:cs typeface="+mn-lt"/>
              </a:rPr>
              <a:t>összege</a:t>
            </a:r>
            <a:r>
              <a:rPr lang="hu-HU" dirty="0">
                <a:solidFill>
                  <a:srgbClr val="00A67D"/>
                </a:solidFill>
                <a:ea typeface="+mn-lt"/>
                <a:cs typeface="+mn-lt"/>
              </a:rPr>
              <a:t>: "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 + </a:t>
            </a:r>
            <a:r>
              <a:rPr lang="hu-HU" dirty="0" err="1">
                <a:solidFill>
                  <a:srgbClr val="FFFFFF"/>
                </a:solidFill>
                <a:ea typeface="+mn-lt"/>
                <a:cs typeface="+mn-lt"/>
              </a:rPr>
              <a:t>osszeg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);</a:t>
            </a:r>
            <a:endParaRPr lang="hu-HU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      } </a:t>
            </a:r>
            <a:endParaRPr lang="hu-HU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}</a:t>
            </a:r>
            <a:endParaRPr lang="hu-HU" dirty="0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73964CD-52D0-7762-C3D6-ECF80C1B859D}"/>
              </a:ext>
            </a:extLst>
          </p:cNvPr>
          <p:cNvSpPr/>
          <p:nvPr/>
        </p:nvSpPr>
        <p:spPr>
          <a:xfrm>
            <a:off x="6255275" y="1062860"/>
            <a:ext cx="5750943" cy="56646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8FA5B2A-2C6D-4FF2-3094-12DF6730A38A}"/>
              </a:ext>
            </a:extLst>
          </p:cNvPr>
          <p:cNvSpPr txBox="1"/>
          <p:nvPr/>
        </p:nvSpPr>
        <p:spPr>
          <a:xfrm>
            <a:off x="6880219" y="1358334"/>
            <a:ext cx="34290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chemeClr val="bg1"/>
                </a:solidFill>
                <a:ea typeface="+mn-lt"/>
                <a:cs typeface="+mn-lt"/>
              </a:rPr>
              <a:t>Adjon meg számokat </a:t>
            </a:r>
          </a:p>
          <a:p>
            <a:r>
              <a:rPr lang="hu-HU" dirty="0">
                <a:solidFill>
                  <a:schemeClr val="bg1"/>
                </a:solidFill>
                <a:ea typeface="+mn-lt"/>
                <a:cs typeface="+mn-lt"/>
              </a:rPr>
              <a:t>Adjon meg egy számot: 5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  <a:ea typeface="+mn-lt"/>
                <a:cs typeface="+mn-lt"/>
              </a:rPr>
              <a:t>Adjon meg egy számot: 3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  <a:ea typeface="+mn-lt"/>
                <a:cs typeface="+mn-lt"/>
              </a:rPr>
              <a:t>Adjon meg egy számot: -2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  <a:ea typeface="+mn-lt"/>
                <a:cs typeface="+mn-lt"/>
              </a:rPr>
              <a:t>Adjon meg egy számot: 0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  <a:ea typeface="+mn-lt"/>
                <a:cs typeface="+mn-lt"/>
              </a:rPr>
              <a:t>A megadott számok összege: 6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CE7DD5D-EA81-3995-E169-D53F81A757D2}"/>
              </a:ext>
            </a:extLst>
          </p:cNvPr>
          <p:cNvSpPr txBox="1"/>
          <p:nvPr/>
        </p:nvSpPr>
        <p:spPr>
          <a:xfrm>
            <a:off x="1676400" y="33930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Kód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5733619-15BB-E660-DC72-E7FDAF6D4A89}"/>
              </a:ext>
            </a:extLst>
          </p:cNvPr>
          <p:cNvSpPr txBox="1"/>
          <p:nvPr/>
        </p:nvSpPr>
        <p:spPr>
          <a:xfrm>
            <a:off x="7844286" y="339305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Konzol</a:t>
            </a:r>
            <a:r>
              <a:rPr lang="en-US" sz="4400" dirty="0"/>
              <a:t>: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C2F02A-E30F-7B46-E352-3F8CA55D8A5A}"/>
              </a:ext>
            </a:extLst>
          </p:cNvPr>
          <p:cNvSpPr txBox="1"/>
          <p:nvPr/>
        </p:nvSpPr>
        <p:spPr>
          <a:xfrm>
            <a:off x="4163684" y="-5751"/>
            <a:ext cx="387901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Do-While </a:t>
            </a:r>
            <a:r>
              <a:rPr lang="en-US" sz="4400" dirty="0" err="1"/>
              <a:t>példa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78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Szélesvásznú</PresentationFormat>
  <Paragraphs>1</Paragraphs>
  <Slides>11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Körülvágás</vt:lpstr>
      <vt:lpstr>Ciklusok</vt:lpstr>
      <vt:lpstr>A ciklusok</vt:lpstr>
      <vt:lpstr>While ciklus</vt:lpstr>
      <vt:lpstr>For Ciklus</vt:lpstr>
      <vt:lpstr>Do-While Ciklus</vt:lpstr>
      <vt:lpstr>For-each Ciklus</vt:lpstr>
      <vt:lpstr>PowerPoint-bemutató</vt:lpstr>
      <vt:lpstr>PowerPoint-bemutató</vt:lpstr>
      <vt:lpstr>PowerPoint-bemutató</vt:lpstr>
      <vt:lpstr>PowerPoint-bemutató</vt:lpstr>
      <vt:lpstr>KÖSZÖNJÜK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328</cp:revision>
  <dcterms:created xsi:type="dcterms:W3CDTF">2023-11-10T12:53:15Z</dcterms:created>
  <dcterms:modified xsi:type="dcterms:W3CDTF">2023-11-17T11:33:46Z</dcterms:modified>
</cp:coreProperties>
</file>