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int Hajdu" initials="BH" lastIdx="1" clrIdx="0">
    <p:extLst>
      <p:ext uri="{19B8F6BF-5375-455C-9EA6-DF929625EA0E}">
        <p15:presenceInfo xmlns:p15="http://schemas.microsoft.com/office/powerpoint/2012/main" userId="S-1-12-1-123156527-1112067846-2010924674-9880099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2T13:55:43.03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8C91FC-2A03-42AE-B335-B771A1ADC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Algoritmus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27DAF9-8EE5-468D-A731-6E4164EC9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Készitette:Bálint</a:t>
            </a:r>
            <a:r>
              <a:rPr lang="hu-HU" dirty="0"/>
              <a:t> csapata</a:t>
            </a:r>
          </a:p>
        </p:txBody>
      </p:sp>
    </p:spTree>
    <p:extLst>
      <p:ext uri="{BB962C8B-B14F-4D97-AF65-F5344CB8AC3E}">
        <p14:creationId xmlns:p14="http://schemas.microsoft.com/office/powerpoint/2010/main" val="304521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5A4300-52FE-4F47-AB0D-E8CA880D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Mi az algoritmus?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95FBE0-A26F-4915-880C-808B1813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28" y="1495553"/>
            <a:ext cx="9283530" cy="2895600"/>
          </a:xfrm>
        </p:spPr>
        <p:txBody>
          <a:bodyPr/>
          <a:lstStyle/>
          <a:p>
            <a:r>
              <a:rPr lang="hu-HU" dirty="0"/>
              <a:t>Az algoritmus az informatika alapja, de mit jelent valójában?</a:t>
            </a:r>
          </a:p>
          <a:p>
            <a:r>
              <a:rPr lang="hu-HU" dirty="0"/>
              <a:t>Algoritmussal minden nap találkozunk, és sokszor használjuk anélkül, hogy tudnánk róla. Az algoritmus egy lépéssorozat, amely segít egy problémát megoldani vagy egy feladatot elvégezni. </a:t>
            </a:r>
          </a:p>
          <a:p>
            <a:r>
              <a:rPr lang="hu-HU" dirty="0"/>
              <a:t>Egyszerűen fogalmazva, az algoritmus egy recept a számítógépnek, amely meghatározza, hogyan hajtsa végre egy feladatot.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381F8FF-3C61-4152-8683-B24078BE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630" y="4560425"/>
            <a:ext cx="3063433" cy="2297575"/>
          </a:xfrm>
          <a:prstGeom prst="rect">
            <a:avLst/>
          </a:prstGeom>
        </p:spPr>
      </p:pic>
      <p:pic>
        <p:nvPicPr>
          <p:cNvPr id="1026" name="Picture 2" descr="Személyi számítógép – Wikipédia">
            <a:extLst>
              <a:ext uri="{FF2B5EF4-FFF2-40B4-BE49-F238E27FC236}">
                <a16:creationId xmlns:a16="http://schemas.microsoft.com/office/drawing/2014/main" id="{2BDEBFC6-F921-4328-B870-546825CF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380115"/>
            <a:ext cx="2008087" cy="147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45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F92A6E-C827-4749-B2AF-9D1CEEE8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Algoritmusok a Mindennapi Életünkben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2448BC-1A0B-4C36-9D2E-C1747744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30400"/>
            <a:ext cx="6939023" cy="5269053"/>
          </a:xfrm>
        </p:spPr>
        <p:txBody>
          <a:bodyPr>
            <a:normAutofit/>
          </a:bodyPr>
          <a:lstStyle/>
          <a:p>
            <a:r>
              <a:rPr lang="hu-HU" dirty="0"/>
              <a:t>Az algoritmusok, noha első hallásra számítógépes fogalmaknak tűnnek, szorosan összefonódnak mindennapi életünkkel. </a:t>
            </a:r>
          </a:p>
          <a:p>
            <a:r>
              <a:rPr lang="hu-HU" dirty="0"/>
              <a:t>Ilyen például:                         </a:t>
            </a:r>
          </a:p>
          <a:p>
            <a:pPr marL="0" indent="0">
              <a:buNone/>
            </a:pPr>
            <a:r>
              <a:rPr lang="hu-HU" dirty="0"/>
              <a:t>	-</a:t>
            </a: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keresőmotorok</a:t>
            </a:r>
            <a:r>
              <a:rPr lang="hu-HU" dirty="0"/>
              <a:t>: mivel algoritmusok segítenek abban, hogy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releváns </a:t>
            </a:r>
            <a:r>
              <a:rPr lang="hu-HU" dirty="0"/>
              <a:t>találatokat az első helyen jelenítsék meg.</a:t>
            </a:r>
          </a:p>
          <a:p>
            <a:pPr marL="0" indent="0">
              <a:buNone/>
            </a:pPr>
            <a:r>
              <a:rPr lang="hu-HU" dirty="0"/>
              <a:t>	-</a:t>
            </a: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Közösségi hálózatok</a:t>
            </a:r>
            <a:r>
              <a:rPr lang="hu-HU" dirty="0"/>
              <a:t>: Az ismerősök, posztok és hírek megjelenítésének sorrendje is algoritmusok által határozott.</a:t>
            </a:r>
          </a:p>
          <a:p>
            <a:pPr marL="0" indent="0">
              <a:buNone/>
            </a:pPr>
            <a:r>
              <a:rPr lang="hu-HU" dirty="0"/>
              <a:t>	-</a:t>
            </a: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Közlekedés</a:t>
            </a:r>
            <a:r>
              <a:rPr lang="hu-HU" dirty="0"/>
              <a:t>: A navigációs alkalmazások, mint a GPS, algoritmusokat használnak a </a:t>
            </a: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leggyorsabb vagy legrövidebb </a:t>
            </a:r>
            <a:r>
              <a:rPr lang="hu-HU" dirty="0"/>
              <a:t>útvonal megtalálásához.</a:t>
            </a:r>
          </a:p>
          <a:p>
            <a:pPr marL="0" indent="0">
              <a:buNone/>
            </a:pPr>
            <a:r>
              <a:rPr lang="hu-HU" dirty="0"/>
              <a:t>	-</a:t>
            </a: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És sok minden más</a:t>
            </a:r>
            <a:r>
              <a:rPr lang="hu-HU" b="1" dirty="0"/>
              <a:t>…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	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00BC97D-ABD9-4660-BB09-CAD934CB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23" y="2061580"/>
            <a:ext cx="5100577" cy="47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1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589B9B-65A7-45A4-A548-BC334A10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Algoritmusok típusai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AF618E-84A8-4305-89F9-32C03DEB9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5900"/>
            <a:ext cx="6629400" cy="5372101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 algoritmusok számosféle módon csoportosíthatók, és különböző típusok léteznek az eltérő problémák megoldásához.</a:t>
            </a:r>
          </a:p>
          <a:p>
            <a:pPr marL="0" indent="0">
              <a:buNone/>
            </a:pPr>
            <a:r>
              <a:rPr lang="hu-HU" dirty="0"/>
              <a:t>       Most pedig lássuk fajtáit:</a:t>
            </a:r>
            <a:endParaRPr lang="hu-HU" b="1" dirty="0"/>
          </a:p>
          <a:p>
            <a:pPr marL="457200" lvl="1" indent="0">
              <a:buNone/>
            </a:pP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Keresési algoritmusok</a:t>
            </a:r>
            <a:r>
              <a:rPr lang="hu-HU" dirty="0"/>
              <a:t>: Ezek az algoritmusok arra szolgálnak, hogy megtalálják egy adott elemet egy listában vagy adathalmazban. </a:t>
            </a:r>
          </a:p>
          <a:p>
            <a:pPr marL="457200" lvl="1" indent="0">
              <a:buNone/>
            </a:pPr>
            <a:endParaRPr lang="hu-HU" b="1" dirty="0"/>
          </a:p>
          <a:p>
            <a:pPr marL="457200" lvl="1" indent="0">
              <a:buNone/>
            </a:pP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Rendezési algoritmusok</a:t>
            </a:r>
            <a:r>
              <a:rPr lang="hu-HU" dirty="0"/>
              <a:t>: Ezek az algoritmusok segítenek az elemek sorrendezésében egy adathalmazban.</a:t>
            </a:r>
            <a:endParaRPr lang="hu-HU" b="1" dirty="0"/>
          </a:p>
          <a:p>
            <a:pPr marL="457200" lvl="1" indent="0">
              <a:buNone/>
            </a:pPr>
            <a:endParaRPr lang="hu-HU" b="1" dirty="0"/>
          </a:p>
          <a:p>
            <a:pPr marL="457200" lvl="1" indent="0">
              <a:buNone/>
            </a:pP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B3D6B79-515A-49DA-BB35-6B4F8EA93FDE}"/>
              </a:ext>
            </a:extLst>
          </p:cNvPr>
          <p:cNvSpPr txBox="1"/>
          <p:nvPr/>
        </p:nvSpPr>
        <p:spPr>
          <a:xfrm>
            <a:off x="6096000" y="1485900"/>
            <a:ext cx="51181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Optimalizálási algoritmusok</a:t>
            </a:r>
            <a:r>
              <a:rPr lang="hu-HU" dirty="0"/>
              <a:t>: Az optimalizálási algoritmusok célja, hogy a legjobb megoldást találják egy adott problémára, például utazási ütemterv készítésére vagy a költségek minimalizálására.</a:t>
            </a:r>
          </a:p>
          <a:p>
            <a:pPr lvl="1"/>
            <a:endParaRPr lang="hu-HU" b="1" dirty="0"/>
          </a:p>
          <a:p>
            <a:pPr lvl="1"/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Rekurzív algoritmusok</a:t>
            </a:r>
            <a:r>
              <a:rPr lang="hu-HU" dirty="0"/>
              <a:t>: Ezek az algoritmusok önmagukban hívják meg, és használják a visszatérési értéket a probléma megoldásához.</a:t>
            </a:r>
          </a:p>
          <a:p>
            <a:endParaRPr lang="hu-HU" dirty="0"/>
          </a:p>
        </p:txBody>
      </p:sp>
      <p:pic>
        <p:nvPicPr>
          <p:cNvPr id="2050" name="Picture 2" descr="Explainer: What is an algorithm?">
            <a:extLst>
              <a:ext uri="{FF2B5EF4-FFF2-40B4-BE49-F238E27FC236}">
                <a16:creationId xmlns:a16="http://schemas.microsoft.com/office/drawing/2014/main" id="{D23CF071-FBFA-40B7-A36F-59A3C934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8" y="5197912"/>
            <a:ext cx="2947445" cy="16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ant to Prove Your Business Is Fair? Audit Your Algorithm | WIRED">
            <a:extLst>
              <a:ext uri="{FF2B5EF4-FFF2-40B4-BE49-F238E27FC236}">
                <a16:creationId xmlns:a16="http://schemas.microsoft.com/office/drawing/2014/main" id="{7A947A42-F567-4543-8786-41CFD137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454" y="5497975"/>
            <a:ext cx="1841546" cy="138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6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595523-0E39-424D-A92D-64CD2AB1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Az algoritmusok fontossága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72F9CF-0821-4F2F-9278-80DA2ECE0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0400"/>
            <a:ext cx="9169400" cy="5607048"/>
          </a:xfrm>
        </p:spPr>
        <p:txBody>
          <a:bodyPr/>
          <a:lstStyle/>
          <a:p>
            <a:r>
              <a:rPr lang="hu-HU" dirty="0"/>
              <a:t>Az alábbiakban megvizsgáljuk, miért olyan </a:t>
            </a:r>
            <a:r>
              <a:rPr lang="hu-HU" dirty="0" err="1"/>
              <a:t>fontosak</a:t>
            </a:r>
            <a:r>
              <a:rPr lang="hu-HU" dirty="0"/>
              <a:t> az algoritmusok a modern világban:</a:t>
            </a:r>
          </a:p>
          <a:p>
            <a:pPr lvl="1"/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Hatékonyság</a:t>
            </a:r>
            <a:r>
              <a:rPr lang="hu-HU" dirty="0"/>
              <a:t>: Az algoritmusok segítségével felgyorsíthatjuk és hatékonyabbá tehetjük a feladatok végrehajtását, mint </a:t>
            </a:r>
            <a:r>
              <a:rPr lang="hu-HU" dirty="0" err="1"/>
              <a:t>például:weboldalak</a:t>
            </a:r>
            <a:r>
              <a:rPr lang="hu-HU" dirty="0"/>
              <a:t> betöltésénél vagy az adatbázisok lekérdezésénél.</a:t>
            </a:r>
            <a:endParaRPr lang="hu-HU" b="1" dirty="0"/>
          </a:p>
          <a:p>
            <a:pPr lvl="1"/>
            <a:endParaRPr lang="hu-HU" b="1" dirty="0"/>
          </a:p>
          <a:p>
            <a:pPr lvl="1"/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Adatelemzés és döntéshozatal</a:t>
            </a:r>
            <a:r>
              <a:rPr lang="hu-HU" dirty="0"/>
              <a:t>: Az algoritmusok lehetővé teszik a nagy mennyiségű adat gyors és hatékony elemzését. Ez kulcsfontosságú a döntések támogatásában a vállalati világban és az </a:t>
            </a:r>
            <a:r>
              <a:rPr lang="hu-HU" dirty="0" err="1"/>
              <a:t>adatvezérelt</a:t>
            </a:r>
            <a:r>
              <a:rPr lang="hu-HU" dirty="0"/>
              <a:t> döntéshozatalban.</a:t>
            </a:r>
          </a:p>
          <a:p>
            <a:pPr marL="457200" lvl="1" indent="0">
              <a:buNone/>
            </a:pPr>
            <a:endParaRPr lang="hu-HU" b="1" dirty="0"/>
          </a:p>
          <a:p>
            <a:pPr lvl="1"/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Mesterséges intelligencia és gépi tanulás</a:t>
            </a:r>
            <a:r>
              <a:rPr lang="hu-HU" dirty="0"/>
              <a:t>: Az algoritmusok alapját képezik a gépi tanulás és a mesterséges intelligencia alkalmazásainak, amelyek olyan területeken alkalmazhatók, mint az autonóm járművek, beszédfelismerés és képfelismerés.</a:t>
            </a:r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3074" name="Picture 2" descr="Successful Mature Businessman Looking At Camera With Confidence Stock Photo  - Download Image Now - iStock">
            <a:extLst>
              <a:ext uri="{FF2B5EF4-FFF2-40B4-BE49-F238E27FC236}">
                <a16:creationId xmlns:a16="http://schemas.microsoft.com/office/drawing/2014/main" id="{80CBDE8C-DF81-41BA-BDA1-7C34F49D4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0"/>
            <a:ext cx="2914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3 Ways to Generate an Income From Your Investments | FinEdge">
            <a:extLst>
              <a:ext uri="{FF2B5EF4-FFF2-40B4-BE49-F238E27FC236}">
                <a16:creationId xmlns:a16="http://schemas.microsoft.com/office/drawing/2014/main" id="{95212BB6-18A5-46A2-B229-45268D83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3" y="1943099"/>
            <a:ext cx="2917998" cy="194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dvantages and Disadvantages of Artificial Intelligence [AI]">
            <a:extLst>
              <a:ext uri="{FF2B5EF4-FFF2-40B4-BE49-F238E27FC236}">
                <a16:creationId xmlns:a16="http://schemas.microsoft.com/office/drawing/2014/main" id="{E26C3F55-6988-47D8-8E9D-3A5C9D0DC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3889032"/>
            <a:ext cx="2917998" cy="164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A20F1D0-C067-4CC9-A0AA-A7C969BF5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002" y="5530406"/>
            <a:ext cx="2917998" cy="131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4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4B25AB-496A-42C1-A44A-AC804970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Következtetés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63B238-AB09-459F-9F89-9B9AF0054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4834466" cy="4669762"/>
          </a:xfrm>
        </p:spPr>
        <p:txBody>
          <a:bodyPr>
            <a:normAutofit/>
          </a:bodyPr>
          <a:lstStyle/>
          <a:p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Az algoritmusok univerzálisak</a:t>
            </a:r>
            <a:r>
              <a:rPr lang="hu-HU" dirty="0"/>
              <a:t>: Az algoritmusok olyan eljárások, amelyek nemcsak a számítástechnikában, hanem az élet számos területén használhatók. Felfedeztük, hogy az algoritmusok hogyan járulnak hozzá mindennapi életünk különböző szempontjaihoz, beleértve a közlekedést, a vásárlást, és még sok mást.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0D0A5FD-8556-4B97-8446-618BC2E64948}"/>
              </a:ext>
            </a:extLst>
          </p:cNvPr>
          <p:cNvSpPr txBox="1"/>
          <p:nvPr/>
        </p:nvSpPr>
        <p:spPr>
          <a:xfrm>
            <a:off x="6096000" y="1371601"/>
            <a:ext cx="43400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accent1">
                    <a:lumMod val="75000"/>
                  </a:schemeClr>
                </a:solidFill>
              </a:rPr>
              <a:t>Az algoritmusok sokszínűek</a:t>
            </a:r>
            <a:r>
              <a:rPr lang="hu-HU" dirty="0"/>
              <a:t>: Az algoritmusok számos típusa és alkalmazási területe létezik. Rendezési, keresési, optimalizálási, és sok más algoritmus típus közül választhatunk a problémáink megoldásához.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10AAE74-D72D-41F5-A8C3-77F58979E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87" y="4662418"/>
            <a:ext cx="6184739" cy="21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5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863F52-E686-4B42-8963-3D302001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Következtetés Folytatása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845C8B-AA8B-4194-99F8-9B7A19E3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50570" cy="3880773"/>
          </a:xfrm>
        </p:spPr>
        <p:txBody>
          <a:bodyPr/>
          <a:lstStyle/>
          <a:p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Az algoritmusok hatékonyságot jelentenek</a:t>
            </a:r>
            <a:r>
              <a:rPr lang="hu-HU" dirty="0"/>
              <a:t>: Hatékony algoritmusok segítenek gyorsabban és hatékonyabban megoldani feladatokat, csökkentve a számítási időt és erőforrásokat.</a:t>
            </a:r>
          </a:p>
          <a:p>
            <a:endParaRPr lang="hu-HU" dirty="0"/>
          </a:p>
          <a:p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Az algoritmusok kreativitást igényelnek</a:t>
            </a:r>
            <a:r>
              <a:rPr lang="hu-HU" sz="2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hu-HU" dirty="0"/>
              <a:t>Az algoritmusok tervezése kreativitást igényel, és lehetővé teszi a problémamegoldást különböző szempontokból.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4DB9E60-D892-4891-9182-B37923BA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409" y="0"/>
            <a:ext cx="5975591" cy="21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3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99945B-3228-486F-95EB-5C0ECEE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Végszó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DBC35D-D03E-4826-B208-8ECAE13B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57" y="2770189"/>
            <a:ext cx="4878514" cy="4087811"/>
          </a:xfrm>
        </p:spPr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9F47C5CE-240A-4A8E-A6D4-A2441D15A828}"/>
              </a:ext>
            </a:extLst>
          </p:cNvPr>
          <p:cNvSpPr/>
          <p:nvPr/>
        </p:nvSpPr>
        <p:spPr>
          <a:xfrm>
            <a:off x="643950" y="1840696"/>
            <a:ext cx="4317357" cy="1588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7FA06E7-94E7-42B7-BDB4-04709659B38C}"/>
              </a:ext>
            </a:extLst>
          </p:cNvPr>
          <p:cNvSpPr txBox="1"/>
          <p:nvPr/>
        </p:nvSpPr>
        <p:spPr>
          <a:xfrm>
            <a:off x="1250066" y="2104368"/>
            <a:ext cx="309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Hasznos és életünk része egészen az iskoláig a bevett szokásokig használjunk és ennek igy  van rendjén</a:t>
            </a:r>
          </a:p>
          <a:p>
            <a:endParaRPr lang="hu-HU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A86D30D8-58C2-42AD-A777-090F60560006}"/>
              </a:ext>
            </a:extLst>
          </p:cNvPr>
          <p:cNvSpPr/>
          <p:nvPr/>
        </p:nvSpPr>
        <p:spPr>
          <a:xfrm>
            <a:off x="758357" y="3460496"/>
            <a:ext cx="4317356" cy="1759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7A5293B-E51E-4C22-A055-FFB9C91BE405}"/>
              </a:ext>
            </a:extLst>
          </p:cNvPr>
          <p:cNvSpPr txBox="1"/>
          <p:nvPr/>
        </p:nvSpPr>
        <p:spPr>
          <a:xfrm>
            <a:off x="1828800" y="3855863"/>
            <a:ext cx="2257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Fontos a technologiának és a tovább haladásban</a:t>
            </a:r>
          </a:p>
          <a:p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EDD266E-1183-427E-84F4-0B5185A6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422" y="1988635"/>
            <a:ext cx="4425861" cy="293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6A39F-5B47-4985-93F4-8BCCF5A1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73251B-ABCD-4D68-8C6D-06A9E5A2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És viszont látásra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FB54841-F5F5-4AC8-8D3D-C9A1420E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02" y="5748674"/>
            <a:ext cx="1524000" cy="108813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66DCACC-204B-429E-9149-A3DB6D394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002" y="5727483"/>
            <a:ext cx="1524000" cy="10881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740EF49-D0CE-4ECF-84AE-C888AF02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02" y="5769864"/>
            <a:ext cx="1524000" cy="108813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08F1756-1CAE-4202-8F73-FD96BA6F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02" y="5784274"/>
            <a:ext cx="1524000" cy="108813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B7B6619-AEE3-4392-8E79-D7B03161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01" y="5803623"/>
            <a:ext cx="1524000" cy="108813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2C74F5A-8C9E-468C-8312-5565EE65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817127"/>
            <a:ext cx="1524000" cy="108813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647491F-8037-4C5C-A4A7-CF6BD45F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02" y="5758321"/>
            <a:ext cx="1524000" cy="1088136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D2B7099-41EA-42F1-90D6-1C4121CC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2" y="5748674"/>
            <a:ext cx="1524000" cy="108813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3B34F9C-C3FA-4526-BB94-E97D8F303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982" y="4728991"/>
            <a:ext cx="1524000" cy="1088136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6360C315-8049-409D-BD55-47F37A407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001" y="3640855"/>
            <a:ext cx="1524000" cy="108813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3497F36-2581-4623-B0A5-5BB7AA48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66" y="2566223"/>
            <a:ext cx="1524000" cy="108813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97C8B0FC-B003-4F2C-A4F9-5748BAB8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66" y="1478087"/>
            <a:ext cx="1524000" cy="1088136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0D7265B0-C4CA-4477-A776-2C4875D5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66" y="389951"/>
            <a:ext cx="1524000" cy="1088136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FC347E28-C2A9-48FE-A16C-E579AD709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963" y="4705813"/>
            <a:ext cx="1524000" cy="1088136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55C1FB9B-1808-4098-8F66-52764A005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747" y="4639347"/>
            <a:ext cx="1524000" cy="1088136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871344EC-E688-4C9D-AA3B-971E5FDC1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74" y="4688934"/>
            <a:ext cx="1524000" cy="1088136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2781FC8C-CCDE-410D-8040-67618EC8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334" y="487429"/>
            <a:ext cx="1524000" cy="1088136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70B6100E-8A16-4439-8C5D-2F0ECA4D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666" y="1537948"/>
            <a:ext cx="1524000" cy="1088136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87D3D643-0F68-4333-95A8-92A77CF2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334" y="2612580"/>
            <a:ext cx="1524000" cy="1088136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9ACBC7C8-BF56-4904-9DF2-9FA8D0E2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01" y="3654359"/>
            <a:ext cx="1524000" cy="1088136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5285FDF2-D3FD-4965-AE93-0630B2BB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270" y="4696139"/>
            <a:ext cx="1524000" cy="1088136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716C6E0B-B525-435A-A876-1176B90FB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34" y="3631180"/>
            <a:ext cx="1524000" cy="1088136"/>
          </a:xfrm>
          <a:prstGeom prst="rect">
            <a:avLst/>
          </a:prstGeom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AC461436-31FF-407B-90B5-A903860D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000" y="530755"/>
            <a:ext cx="1524000" cy="1088136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A7907A94-D72B-4B19-BF36-0B7F4D7F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667" y="1459103"/>
            <a:ext cx="1524000" cy="1088136"/>
          </a:xfrm>
          <a:prstGeom prst="rect">
            <a:avLst/>
          </a:prstGeom>
        </p:spPr>
      </p:pic>
      <p:pic>
        <p:nvPicPr>
          <p:cNvPr id="29" name="Kép 28">
            <a:extLst>
              <a:ext uri="{FF2B5EF4-FFF2-40B4-BE49-F238E27FC236}">
                <a16:creationId xmlns:a16="http://schemas.microsoft.com/office/drawing/2014/main" id="{80044767-9737-46EF-A7FD-C7F6D642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934" y="2533735"/>
            <a:ext cx="1524000" cy="1088136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C880F920-84CB-4D79-A89D-5AA45C00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269" y="3617248"/>
            <a:ext cx="1524000" cy="1088136"/>
          </a:xfrm>
          <a:prstGeom prst="rect">
            <a:avLst/>
          </a:prstGeom>
        </p:spPr>
      </p:pic>
      <p:pic>
        <p:nvPicPr>
          <p:cNvPr id="31" name="Kép 30">
            <a:extLst>
              <a:ext uri="{FF2B5EF4-FFF2-40B4-BE49-F238E27FC236}">
                <a16:creationId xmlns:a16="http://schemas.microsoft.com/office/drawing/2014/main" id="{8B7D97B7-1460-46F3-A702-0A8FBD44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336" y="472209"/>
            <a:ext cx="1524000" cy="1088136"/>
          </a:xfrm>
          <a:prstGeom prst="rect">
            <a:avLst/>
          </a:prstGeom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E08E79A9-20FC-4799-ADB1-06BCDD4E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435" y="1537948"/>
            <a:ext cx="1524000" cy="1088136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20C817F4-0492-4FEB-AAE4-D4C49B15C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202" y="2619074"/>
            <a:ext cx="1524000" cy="1088136"/>
          </a:xfrm>
          <a:prstGeom prst="rect">
            <a:avLst/>
          </a:prstGeom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C7788035-FEA2-4238-A578-12030D61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89" y="3638385"/>
            <a:ext cx="1524000" cy="10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4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507</Words>
  <Application>Microsoft Office PowerPoint</Application>
  <PresentationFormat>Szélesvásznú</PresentationFormat>
  <Paragraphs>47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Dimenzió</vt:lpstr>
      <vt:lpstr>Algoritmus</vt:lpstr>
      <vt:lpstr>Mi az algoritmus?</vt:lpstr>
      <vt:lpstr>Algoritmusok a Mindennapi Életünkben</vt:lpstr>
      <vt:lpstr>Algoritmusok típusai</vt:lpstr>
      <vt:lpstr>Az algoritmusok fontossága</vt:lpstr>
      <vt:lpstr>Következtetés</vt:lpstr>
      <vt:lpstr>Következtetés Folytatása</vt:lpstr>
      <vt:lpstr>Végszó</vt:lpstr>
      <vt:lpstr>Köszönjük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</dc:title>
  <dc:creator>Balint Hajdu</dc:creator>
  <cp:lastModifiedBy>Balint Hajdu</cp:lastModifiedBy>
  <cp:revision>9</cp:revision>
  <dcterms:created xsi:type="dcterms:W3CDTF">2023-10-12T10:11:10Z</dcterms:created>
  <dcterms:modified xsi:type="dcterms:W3CDTF">2023-10-12T12:02:04Z</dcterms:modified>
</cp:coreProperties>
</file>