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7961-92E8-47AF-8C89-79E0CF1EE04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AD4B4-3125-4F6B-85A6-D0D1E245E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AD4B4-3125-4F6B-85A6-D0D1E245E712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62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9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1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49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53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94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17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99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53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4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8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9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52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31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22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72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2851-BF99-49FF-8188-4D2F4D4977FB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DE46-7A80-482E-A65B-840DD5F75C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3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EEA6C8F-0CB9-FD63-1754-771F6F92FD10}"/>
              </a:ext>
            </a:extLst>
          </p:cNvPr>
          <p:cNvSpPr/>
          <p:nvPr/>
        </p:nvSpPr>
        <p:spPr>
          <a:xfrm>
            <a:off x="1089854" y="244684"/>
            <a:ext cx="10012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Mesterséges Intelligencia</a:t>
            </a:r>
          </a:p>
        </p:txBody>
      </p:sp>
      <p:pic>
        <p:nvPicPr>
          <p:cNvPr id="1026" name="Picture 2" descr="A Mesterséges Intelligencia születése és evolúciója | IBT Consulting">
            <a:extLst>
              <a:ext uri="{FF2B5EF4-FFF2-40B4-BE49-F238E27FC236}">
                <a16:creationId xmlns:a16="http://schemas.microsoft.com/office/drawing/2014/main" id="{38267678-0393-89E9-9062-ABD20A14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72" y="1532302"/>
            <a:ext cx="8491055" cy="47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3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EBC76B1-6CE4-C107-368A-04E5E626198E}"/>
              </a:ext>
            </a:extLst>
          </p:cNvPr>
          <p:cNvSpPr/>
          <p:nvPr/>
        </p:nvSpPr>
        <p:spPr>
          <a:xfrm>
            <a:off x="4014949" y="378247"/>
            <a:ext cx="4162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AI jövőben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011A6-52DF-7CB0-4FF3-6B8F8A3046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209244"/>
            <a:ext cx="1076731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Lehetséges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jövőbeni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alkalmazások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Továbbfejlesztett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mesterséges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általános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(AGI),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személyre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szabott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Hatások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továbbra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forradalmasítja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gazdaságot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tudományt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társadalmat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növelve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hatékonyságot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megoldásokat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kínálva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globális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problémákra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0245" name="Picture 5" descr="Szegedi Tudományegyetem | Mesterséges intelligencia tábor az SZTE-n">
            <a:extLst>
              <a:ext uri="{FF2B5EF4-FFF2-40B4-BE49-F238E27FC236}">
                <a16:creationId xmlns:a16="http://schemas.microsoft.com/office/drawing/2014/main" id="{EB427784-6AC5-2977-42B9-7A6E053F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72" y="3733381"/>
            <a:ext cx="5579676" cy="31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7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7AA129D-5558-0B5A-CD74-489E9751145E}"/>
              </a:ext>
            </a:extLst>
          </p:cNvPr>
          <p:cNvSpPr/>
          <p:nvPr/>
        </p:nvSpPr>
        <p:spPr>
          <a:xfrm>
            <a:off x="1836725" y="0"/>
            <a:ext cx="8518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Jogi és szabályozási kihívások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FA2B75-4D90-91FF-3CC4-996012EE5A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782876"/>
            <a:ext cx="956715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Szabályozás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AI-vel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kapcsolatos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szabályozások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fejlődőben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vannak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Jogi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kihívások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merülnek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felelősségre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vonhatóságával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átláthatósággal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etikával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kapcsolatban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felelőssége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Kérdéses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felelőssége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alapú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hibás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működése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(pl.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önvezető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autók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balesete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esetén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  <p:pic>
        <p:nvPicPr>
          <p:cNvPr id="11267" name="Picture 3" descr="9 legjobb mesterségesintelligencia-jogi asszisztens (2024. szeptember) –  Unite.AI">
            <a:extLst>
              <a:ext uri="{FF2B5EF4-FFF2-40B4-BE49-F238E27FC236}">
                <a16:creationId xmlns:a16="http://schemas.microsoft.com/office/drawing/2014/main" id="{E87ED80D-1F22-104F-6285-F71760020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83" y="3680004"/>
            <a:ext cx="5552144" cy="31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2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9CDF667-980F-EE4B-6D43-8A1FE2F43E35}"/>
              </a:ext>
            </a:extLst>
          </p:cNvPr>
          <p:cNvSpPr/>
          <p:nvPr/>
        </p:nvSpPr>
        <p:spPr>
          <a:xfrm>
            <a:off x="3374261" y="172764"/>
            <a:ext cx="5443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Összefoglalás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5C339D-1BE9-3175-204D-B077FEF3E21E}"/>
              </a:ext>
            </a:extLst>
          </p:cNvPr>
          <p:cNvSpPr txBox="1"/>
          <p:nvPr/>
        </p:nvSpPr>
        <p:spPr>
          <a:xfrm>
            <a:off x="349321" y="955497"/>
            <a:ext cx="804466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b="1" dirty="0" err="1"/>
              <a:t>Összefoglalás</a:t>
            </a:r>
            <a:r>
              <a:rPr lang="en-GB" sz="3600" b="1" dirty="0"/>
              <a:t>:</a:t>
            </a:r>
            <a:br>
              <a:rPr lang="en-GB" sz="2800" dirty="0"/>
            </a:br>
            <a:r>
              <a:rPr lang="en-GB" sz="2800" dirty="0"/>
              <a:t>Az AI </a:t>
            </a:r>
            <a:r>
              <a:rPr lang="en-GB" sz="2800" dirty="0" err="1"/>
              <a:t>lehetőségei</a:t>
            </a:r>
            <a:r>
              <a:rPr lang="en-GB" sz="2800" dirty="0"/>
              <a:t> </a:t>
            </a:r>
            <a:r>
              <a:rPr lang="en-GB" sz="2800" dirty="0" err="1"/>
              <a:t>óriásiak</a:t>
            </a:r>
            <a:r>
              <a:rPr lang="en-GB" sz="2800" dirty="0"/>
              <a:t>, de </a:t>
            </a:r>
            <a:r>
              <a:rPr lang="en-GB" sz="2800" dirty="0" err="1"/>
              <a:t>etikai</a:t>
            </a:r>
            <a:r>
              <a:rPr lang="en-GB" sz="2800" dirty="0"/>
              <a:t>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szabályozási</a:t>
            </a:r>
            <a:r>
              <a:rPr lang="en-GB" sz="2800" dirty="0"/>
              <a:t> </a:t>
            </a:r>
            <a:r>
              <a:rPr lang="en-GB" sz="2800" dirty="0" err="1"/>
              <a:t>kérdések</a:t>
            </a:r>
            <a:r>
              <a:rPr lang="en-GB" sz="2800" dirty="0"/>
              <a:t> is </a:t>
            </a:r>
            <a:r>
              <a:rPr lang="en-GB" sz="2800" dirty="0" err="1"/>
              <a:t>felmerülnek</a:t>
            </a:r>
            <a:r>
              <a:rPr lang="en-GB" sz="2800" dirty="0"/>
              <a:t> </a:t>
            </a:r>
            <a:r>
              <a:rPr lang="en-GB" sz="2800" dirty="0" err="1"/>
              <a:t>vele</a:t>
            </a:r>
            <a:r>
              <a:rPr lang="en-GB" sz="2800" dirty="0"/>
              <a:t> </a:t>
            </a:r>
            <a:r>
              <a:rPr lang="en-GB" sz="2800" dirty="0" err="1"/>
              <a:t>kapcsolatban</a:t>
            </a:r>
            <a:r>
              <a:rPr lang="en-GB" sz="2800" dirty="0"/>
              <a:t>. A </a:t>
            </a:r>
            <a:r>
              <a:rPr lang="en-GB" sz="2800" dirty="0" err="1"/>
              <a:t>technológia</a:t>
            </a:r>
            <a:r>
              <a:rPr lang="en-GB" sz="2800" dirty="0"/>
              <a:t>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fejlődése</a:t>
            </a:r>
            <a:r>
              <a:rPr lang="en-GB" sz="2800" dirty="0"/>
              <a:t> </a:t>
            </a:r>
            <a:r>
              <a:rPr lang="en-GB" sz="2800" dirty="0" err="1"/>
              <a:t>új</a:t>
            </a:r>
            <a:r>
              <a:rPr lang="en-GB" sz="2800" dirty="0"/>
              <a:t> </a:t>
            </a:r>
            <a:r>
              <a:rPr lang="en-GB" sz="2800" dirty="0" err="1"/>
              <a:t>kihívásokat</a:t>
            </a:r>
            <a:r>
              <a:rPr lang="en-GB" sz="2800" dirty="0"/>
              <a:t>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megoldásokat</a:t>
            </a:r>
            <a:r>
              <a:rPr lang="en-GB" sz="2800" dirty="0"/>
              <a:t> </a:t>
            </a:r>
            <a:r>
              <a:rPr lang="en-GB" sz="2800" dirty="0" err="1"/>
              <a:t>hoz</a:t>
            </a:r>
            <a:r>
              <a:rPr lang="en-GB" sz="2800" dirty="0"/>
              <a:t> a </a:t>
            </a:r>
            <a:r>
              <a:rPr lang="en-GB" sz="2800" dirty="0" err="1"/>
              <a:t>jövőben</a:t>
            </a:r>
            <a:r>
              <a:rPr lang="en-GB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 err="1"/>
              <a:t>Záró</a:t>
            </a:r>
            <a:r>
              <a:rPr lang="en-GB" sz="3600" b="1" dirty="0"/>
              <a:t> </a:t>
            </a:r>
            <a:r>
              <a:rPr lang="en-GB" sz="3600" b="1" dirty="0" err="1"/>
              <a:t>gondolat</a:t>
            </a:r>
            <a:r>
              <a:rPr lang="en-GB" sz="3600" b="1" dirty="0"/>
              <a:t>:</a:t>
            </a:r>
            <a:br>
              <a:rPr lang="en-GB" sz="2800" dirty="0"/>
            </a:br>
            <a:r>
              <a:rPr lang="en-GB" sz="2800" dirty="0"/>
              <a:t>Az AI</a:t>
            </a:r>
            <a:r>
              <a:rPr lang="hu-HU" sz="2800" dirty="0"/>
              <a:t> sok mindenben segít és fog segíteni, tőlünk függ hogyan használjuk fel a fejlődését az emberiség javára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915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FA03BE8-0786-D81F-83C5-4FBC605B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61802"/>
            <a:ext cx="12192000" cy="6919801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4A11015-96D2-0B1F-B4BF-DC5F49B86B79}"/>
              </a:ext>
            </a:extLst>
          </p:cNvPr>
          <p:cNvSpPr/>
          <p:nvPr/>
        </p:nvSpPr>
        <p:spPr>
          <a:xfrm>
            <a:off x="8460829" y="6211424"/>
            <a:ext cx="52384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 Condensed" panose="020B0506020104020203" pitchFamily="34" charset="-18"/>
              </a:rPr>
              <a:t>Varga Zoltán 12I</a:t>
            </a:r>
          </a:p>
        </p:txBody>
      </p:sp>
    </p:spTree>
    <p:extLst>
      <p:ext uri="{BB962C8B-B14F-4D97-AF65-F5344CB8AC3E}">
        <p14:creationId xmlns:p14="http://schemas.microsoft.com/office/powerpoint/2010/main" val="21891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42F04AB-8CAB-E6FD-E0E3-AC553E7199F1}"/>
              </a:ext>
            </a:extLst>
          </p:cNvPr>
          <p:cNvSpPr/>
          <p:nvPr/>
        </p:nvSpPr>
        <p:spPr>
          <a:xfrm>
            <a:off x="4062847" y="493160"/>
            <a:ext cx="4066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Bevezetés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01D589B-3927-B1F6-5F73-17A779F906FA}"/>
              </a:ext>
            </a:extLst>
          </p:cNvPr>
          <p:cNvSpPr/>
          <p:nvPr/>
        </p:nvSpPr>
        <p:spPr>
          <a:xfrm>
            <a:off x="-348092" y="1483647"/>
            <a:ext cx="975551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dirty="0"/>
              <a:t>Az AI </a:t>
            </a:r>
            <a:r>
              <a:rPr lang="en-GB" sz="3600" dirty="0" err="1"/>
              <a:t>forradalmasítja</a:t>
            </a:r>
            <a:r>
              <a:rPr lang="en-GB" sz="3600" dirty="0"/>
              <a:t> </a:t>
            </a:r>
            <a:r>
              <a:rPr lang="en-GB" sz="3600" dirty="0" err="1"/>
              <a:t>az</a:t>
            </a:r>
            <a:r>
              <a:rPr lang="en-GB" sz="3600" dirty="0"/>
              <a:t> </a:t>
            </a:r>
            <a:r>
              <a:rPr lang="en-GB" sz="3600" dirty="0" err="1"/>
              <a:t>élet</a:t>
            </a:r>
            <a:r>
              <a:rPr lang="en-GB" sz="3600" dirty="0"/>
              <a:t> </a:t>
            </a:r>
            <a:r>
              <a:rPr lang="en-GB" sz="3600" dirty="0" err="1"/>
              <a:t>számos</a:t>
            </a:r>
            <a:r>
              <a:rPr lang="en-GB" sz="3600" dirty="0"/>
              <a:t> </a:t>
            </a:r>
            <a:r>
              <a:rPr lang="en-GB" sz="3600" dirty="0" err="1"/>
              <a:t>területét</a:t>
            </a:r>
            <a:r>
              <a:rPr lang="en-GB" sz="3600" dirty="0"/>
              <a:t>, </a:t>
            </a:r>
            <a:r>
              <a:rPr lang="en-GB" sz="3600" dirty="0" err="1"/>
              <a:t>az</a:t>
            </a:r>
            <a:r>
              <a:rPr lang="en-GB" sz="3600" dirty="0"/>
              <a:t> </a:t>
            </a:r>
            <a:r>
              <a:rPr lang="en-GB" sz="3600" dirty="0" err="1"/>
              <a:t>automatizálástól</a:t>
            </a:r>
            <a:r>
              <a:rPr lang="en-GB" sz="3600" dirty="0"/>
              <a:t> a </a:t>
            </a:r>
            <a:r>
              <a:rPr lang="en-GB" sz="3600" dirty="0" err="1"/>
              <a:t>személyre</a:t>
            </a:r>
            <a:r>
              <a:rPr lang="en-GB" sz="3600" dirty="0"/>
              <a:t> </a:t>
            </a:r>
            <a:r>
              <a:rPr lang="en-GB" sz="3600" dirty="0" err="1"/>
              <a:t>szabott</a:t>
            </a:r>
            <a:r>
              <a:rPr lang="en-GB" sz="3600" dirty="0"/>
              <a:t> </a:t>
            </a:r>
            <a:r>
              <a:rPr lang="en-GB" sz="3600" dirty="0" err="1"/>
              <a:t>szolgáltatásokig</a:t>
            </a:r>
            <a:r>
              <a:rPr lang="en-GB" sz="3600" dirty="0"/>
              <a:t>. A </a:t>
            </a:r>
            <a:r>
              <a:rPr lang="en-GB" sz="3600" dirty="0" err="1"/>
              <a:t>technológiai</a:t>
            </a:r>
            <a:r>
              <a:rPr lang="en-GB" sz="3600" dirty="0"/>
              <a:t> </a:t>
            </a:r>
            <a:r>
              <a:rPr lang="en-GB" sz="3600" dirty="0" err="1"/>
              <a:t>fejlődés</a:t>
            </a:r>
            <a:r>
              <a:rPr lang="en-GB" sz="3600" dirty="0"/>
              <a:t> </a:t>
            </a:r>
            <a:r>
              <a:rPr lang="en-GB" sz="3600" dirty="0" err="1"/>
              <a:t>üteme</a:t>
            </a:r>
            <a:r>
              <a:rPr lang="en-GB" sz="3600" dirty="0"/>
              <a:t> </a:t>
            </a:r>
            <a:r>
              <a:rPr lang="en-GB" sz="3600" dirty="0" err="1"/>
              <a:t>gyors</a:t>
            </a:r>
            <a:r>
              <a:rPr lang="en-GB" sz="3600" dirty="0"/>
              <a:t>, </a:t>
            </a:r>
            <a:r>
              <a:rPr lang="en-GB" sz="3600" dirty="0" err="1"/>
              <a:t>és</a:t>
            </a:r>
            <a:r>
              <a:rPr lang="en-GB" sz="3600" dirty="0"/>
              <a:t> a </a:t>
            </a:r>
            <a:r>
              <a:rPr lang="en-GB" sz="3600" dirty="0" err="1"/>
              <a:t>világ</a:t>
            </a:r>
            <a:r>
              <a:rPr lang="en-GB" sz="3600" dirty="0"/>
              <a:t> </a:t>
            </a:r>
            <a:r>
              <a:rPr lang="en-GB" sz="3600" dirty="0" err="1"/>
              <a:t>egyre</a:t>
            </a:r>
            <a:r>
              <a:rPr lang="en-GB" sz="3600" dirty="0"/>
              <a:t> </a:t>
            </a:r>
            <a:r>
              <a:rPr lang="en-GB" sz="3600" dirty="0" err="1"/>
              <a:t>inkább</a:t>
            </a:r>
            <a:r>
              <a:rPr lang="en-GB" sz="3600" dirty="0"/>
              <a:t> </a:t>
            </a:r>
            <a:r>
              <a:rPr lang="en-GB" sz="3600" dirty="0" err="1"/>
              <a:t>az</a:t>
            </a:r>
            <a:r>
              <a:rPr lang="en-GB" sz="3600" dirty="0"/>
              <a:t> AI-</a:t>
            </a:r>
            <a:r>
              <a:rPr lang="en-GB" sz="3600" dirty="0" err="1"/>
              <a:t>alapú</a:t>
            </a:r>
            <a:r>
              <a:rPr lang="en-GB" sz="3600" dirty="0"/>
              <a:t> </a:t>
            </a:r>
            <a:r>
              <a:rPr lang="en-GB" sz="3600" dirty="0" err="1"/>
              <a:t>rendszerek</a:t>
            </a:r>
            <a:r>
              <a:rPr lang="en-GB" sz="3600" dirty="0"/>
              <a:t> </a:t>
            </a:r>
            <a:r>
              <a:rPr lang="en-GB" sz="3600" dirty="0" err="1"/>
              <a:t>felé</a:t>
            </a:r>
            <a:r>
              <a:rPr lang="en-GB" sz="3600" dirty="0"/>
              <a:t> </a:t>
            </a:r>
            <a:r>
              <a:rPr lang="en-GB" sz="3600" dirty="0" err="1"/>
              <a:t>fordul</a:t>
            </a:r>
            <a:r>
              <a:rPr lang="en-GB" sz="3600" dirty="0"/>
              <a:t>.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A mesterséges intelligenciáról kérdezték a magyarokat - Infostart.hu">
            <a:extLst>
              <a:ext uri="{FF2B5EF4-FFF2-40B4-BE49-F238E27FC236}">
                <a16:creationId xmlns:a16="http://schemas.microsoft.com/office/drawing/2014/main" id="{4E0878B4-B9D8-A952-E238-70FAA85E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95" y="3822303"/>
            <a:ext cx="5111290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4D384EC-3984-5B1B-4283-8FE7DB57080E}"/>
              </a:ext>
            </a:extLst>
          </p:cNvPr>
          <p:cNvSpPr/>
          <p:nvPr/>
        </p:nvSpPr>
        <p:spPr>
          <a:xfrm>
            <a:off x="2727940" y="681335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atin typeface="Arial Black" panose="020B0A04020102020204" pitchFamily="34" charset="0"/>
              </a:rPr>
              <a:t>Az AI </a:t>
            </a:r>
            <a:r>
              <a:rPr lang="en-GB" sz="5400" dirty="0" err="1">
                <a:latin typeface="Arial Black" panose="020B0A04020102020204" pitchFamily="34" charset="0"/>
              </a:rPr>
              <a:t>Definíciója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3A6CCA3-6CDC-C8C4-6C22-0268C0C49DDB}"/>
              </a:ext>
            </a:extLst>
          </p:cNvPr>
          <p:cNvSpPr/>
          <p:nvPr/>
        </p:nvSpPr>
        <p:spPr>
          <a:xfrm>
            <a:off x="1209742" y="1992277"/>
            <a:ext cx="9537027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/>
              <a:t>Az AI </a:t>
            </a:r>
            <a:r>
              <a:rPr lang="en-GB" sz="2800" dirty="0" err="1"/>
              <a:t>az</a:t>
            </a:r>
            <a:r>
              <a:rPr lang="en-GB" sz="2800" dirty="0"/>
              <a:t> </a:t>
            </a:r>
            <a:r>
              <a:rPr lang="en-GB" sz="2800" dirty="0" err="1"/>
              <a:t>emberi</a:t>
            </a:r>
            <a:r>
              <a:rPr lang="en-GB" sz="2800" dirty="0"/>
              <a:t> </a:t>
            </a:r>
            <a:r>
              <a:rPr lang="en-GB" sz="2800" dirty="0" err="1"/>
              <a:t>intelligencia</a:t>
            </a:r>
            <a:r>
              <a:rPr lang="en-GB" sz="2800" dirty="0"/>
              <a:t> </a:t>
            </a:r>
            <a:r>
              <a:rPr lang="en-GB" sz="2800" dirty="0" err="1"/>
              <a:t>szimulálása</a:t>
            </a:r>
            <a:r>
              <a:rPr lang="en-GB" sz="2800" dirty="0"/>
              <a:t> </a:t>
            </a:r>
            <a:r>
              <a:rPr lang="en-GB" sz="2800" dirty="0" err="1"/>
              <a:t>gépek</a:t>
            </a:r>
            <a:r>
              <a:rPr lang="en-GB" sz="2800" dirty="0"/>
              <a:t> </a:t>
            </a:r>
            <a:r>
              <a:rPr lang="en-GB" sz="2800" dirty="0" err="1"/>
              <a:t>által</a:t>
            </a:r>
            <a:r>
              <a:rPr lang="en-GB" sz="2800" dirty="0"/>
              <a:t>, </a:t>
            </a:r>
            <a:r>
              <a:rPr lang="en-GB" sz="2800" dirty="0" err="1"/>
              <a:t>különösen</a:t>
            </a:r>
            <a:r>
              <a:rPr lang="en-GB" sz="2800" dirty="0"/>
              <a:t> </a:t>
            </a:r>
            <a:r>
              <a:rPr lang="en-GB" sz="2800" dirty="0" err="1"/>
              <a:t>számítógépes</a:t>
            </a:r>
            <a:r>
              <a:rPr lang="en-GB" sz="2800" dirty="0"/>
              <a:t> </a:t>
            </a:r>
            <a:r>
              <a:rPr lang="en-GB" sz="2800" dirty="0" err="1"/>
              <a:t>rendszereken</a:t>
            </a:r>
            <a:r>
              <a:rPr lang="en-GB" sz="2800" dirty="0"/>
              <a:t> </a:t>
            </a:r>
            <a:r>
              <a:rPr lang="en-GB" sz="2800" dirty="0" err="1"/>
              <a:t>keresztül</a:t>
            </a:r>
            <a:r>
              <a:rPr lang="en-GB" sz="2800" dirty="0"/>
              <a:t>. </a:t>
            </a:r>
            <a:r>
              <a:rPr lang="en-GB" sz="2800" dirty="0" err="1"/>
              <a:t>Ez</a:t>
            </a:r>
            <a:r>
              <a:rPr lang="en-GB" sz="2800" dirty="0"/>
              <a:t> </a:t>
            </a:r>
            <a:r>
              <a:rPr lang="en-GB" sz="2800" dirty="0" err="1"/>
              <a:t>magában</a:t>
            </a:r>
            <a:r>
              <a:rPr lang="en-GB" sz="2800" dirty="0"/>
              <a:t> </a:t>
            </a:r>
            <a:r>
              <a:rPr lang="en-GB" sz="2800" dirty="0" err="1"/>
              <a:t>foglalja</a:t>
            </a:r>
            <a:r>
              <a:rPr lang="en-GB" sz="2800" dirty="0"/>
              <a:t> </a:t>
            </a:r>
            <a:r>
              <a:rPr lang="en-GB" sz="2800" dirty="0" err="1"/>
              <a:t>az</a:t>
            </a:r>
            <a:r>
              <a:rPr lang="en-GB" sz="2800" dirty="0"/>
              <a:t> </a:t>
            </a:r>
            <a:r>
              <a:rPr lang="en-GB" sz="2800" dirty="0" err="1"/>
              <a:t>olyan</a:t>
            </a:r>
            <a:r>
              <a:rPr lang="en-GB" sz="2800" dirty="0"/>
              <a:t> </a:t>
            </a:r>
            <a:r>
              <a:rPr lang="en-GB" sz="2800" dirty="0" err="1"/>
              <a:t>folyamatokat</a:t>
            </a:r>
            <a:r>
              <a:rPr lang="en-GB" sz="2800" dirty="0"/>
              <a:t>, mint a </a:t>
            </a:r>
            <a:r>
              <a:rPr lang="en-GB" sz="2800" dirty="0" err="1"/>
              <a:t>tanulás</a:t>
            </a:r>
            <a:r>
              <a:rPr lang="en-GB" sz="2800" dirty="0"/>
              <a:t> (</a:t>
            </a:r>
            <a:r>
              <a:rPr lang="en-GB" sz="2800" dirty="0" err="1"/>
              <a:t>gépi</a:t>
            </a:r>
            <a:r>
              <a:rPr lang="en-GB" sz="2800" dirty="0"/>
              <a:t> </a:t>
            </a:r>
            <a:r>
              <a:rPr lang="en-GB" sz="2800" dirty="0" err="1"/>
              <a:t>tanulás</a:t>
            </a:r>
            <a:r>
              <a:rPr lang="en-GB" sz="2800" dirty="0"/>
              <a:t>), </a:t>
            </a:r>
            <a:r>
              <a:rPr lang="en-GB" sz="2800" dirty="0" err="1"/>
              <a:t>az</a:t>
            </a:r>
            <a:r>
              <a:rPr lang="en-GB" sz="2800" dirty="0"/>
              <a:t> </a:t>
            </a:r>
            <a:r>
              <a:rPr lang="en-GB" sz="2800" dirty="0" err="1"/>
              <a:t>érvelés</a:t>
            </a:r>
            <a:r>
              <a:rPr lang="en-GB" sz="2800" dirty="0"/>
              <a:t> (</a:t>
            </a:r>
            <a:r>
              <a:rPr lang="en-GB" sz="2800" dirty="0" err="1"/>
              <a:t>logikai</a:t>
            </a:r>
            <a:r>
              <a:rPr lang="en-GB" sz="2800" dirty="0"/>
              <a:t> </a:t>
            </a:r>
            <a:r>
              <a:rPr lang="en-GB" sz="2800" dirty="0" err="1"/>
              <a:t>következtetés</a:t>
            </a:r>
            <a:r>
              <a:rPr lang="en-GB" sz="2800" dirty="0"/>
              <a:t>)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az</a:t>
            </a:r>
            <a:r>
              <a:rPr lang="en-GB" sz="2800" dirty="0"/>
              <a:t> </a:t>
            </a:r>
            <a:r>
              <a:rPr lang="en-GB" sz="2800" dirty="0" err="1"/>
              <a:t>önkorrekció</a:t>
            </a:r>
            <a:r>
              <a:rPr lang="en-GB" sz="2800" dirty="0"/>
              <a:t> (</a:t>
            </a:r>
            <a:r>
              <a:rPr lang="en-GB" sz="2800" dirty="0" err="1"/>
              <a:t>adaptív</a:t>
            </a:r>
            <a:r>
              <a:rPr lang="en-GB" sz="2800" dirty="0"/>
              <a:t> </a:t>
            </a:r>
            <a:r>
              <a:rPr lang="en-GB" sz="2800" dirty="0" err="1"/>
              <a:t>algoritmusok</a:t>
            </a:r>
            <a:r>
              <a:rPr lang="en-GB" sz="2800" dirty="0"/>
              <a:t>).</a:t>
            </a:r>
            <a:endParaRPr lang="hu-H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A mesterséges intelligencia az oktatásban | atlatszo.hu">
            <a:extLst>
              <a:ext uri="{FF2B5EF4-FFF2-40B4-BE49-F238E27FC236}">
                <a16:creationId xmlns:a16="http://schemas.microsoft.com/office/drawing/2014/main" id="{05527E5E-0520-AD45-482B-E20354455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6" y="3808159"/>
            <a:ext cx="4397858" cy="29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5F7D9AF-BA84-A886-B9A9-A7FBC44FC58E}"/>
              </a:ext>
            </a:extLst>
          </p:cNvPr>
          <p:cNvSpPr/>
          <p:nvPr/>
        </p:nvSpPr>
        <p:spPr>
          <a:xfrm>
            <a:off x="3522218" y="152216"/>
            <a:ext cx="514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atin typeface="Arial Black" panose="020B0A04020102020204" pitchFamily="34" charset="0"/>
              </a:rPr>
              <a:t>Az AI </a:t>
            </a:r>
            <a:r>
              <a:rPr lang="en-GB" sz="5400" dirty="0" err="1">
                <a:latin typeface="Arial Black" panose="020B0A04020102020204" pitchFamily="34" charset="0"/>
              </a:rPr>
              <a:t>Típusai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5232CC-4AB4-11BE-F1B9-DC77B40B5F0C}"/>
              </a:ext>
            </a:extLst>
          </p:cNvPr>
          <p:cNvSpPr txBox="1"/>
          <p:nvPr/>
        </p:nvSpPr>
        <p:spPr>
          <a:xfrm>
            <a:off x="542925" y="1407560"/>
            <a:ext cx="812685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 err="1"/>
              <a:t>Gyenge</a:t>
            </a:r>
            <a:r>
              <a:rPr lang="en-GB" sz="3200" b="1" dirty="0"/>
              <a:t> AI (Narrow AI):</a:t>
            </a:r>
            <a:br>
              <a:rPr lang="en-GB" sz="2800" dirty="0"/>
            </a:br>
            <a:r>
              <a:rPr lang="en-GB" sz="2800" dirty="0" err="1"/>
              <a:t>Képes</a:t>
            </a:r>
            <a:r>
              <a:rPr lang="en-GB" sz="2800" dirty="0"/>
              <a:t> </a:t>
            </a:r>
            <a:r>
              <a:rPr lang="en-GB" sz="2800" dirty="0" err="1"/>
              <a:t>egy</a:t>
            </a:r>
            <a:r>
              <a:rPr lang="en-GB" sz="2800" dirty="0"/>
              <a:t> </a:t>
            </a:r>
            <a:r>
              <a:rPr lang="en-GB" sz="2800" dirty="0" err="1"/>
              <a:t>adott</a:t>
            </a:r>
            <a:r>
              <a:rPr lang="en-GB" sz="2800" dirty="0"/>
              <a:t> </a:t>
            </a:r>
            <a:r>
              <a:rPr lang="en-GB" sz="2800" dirty="0" err="1"/>
              <a:t>feladat</a:t>
            </a:r>
            <a:r>
              <a:rPr lang="en-GB" sz="2800" dirty="0"/>
              <a:t> </a:t>
            </a:r>
            <a:r>
              <a:rPr lang="en-GB" sz="2800" dirty="0" err="1"/>
              <a:t>elvégzésére</a:t>
            </a:r>
            <a:r>
              <a:rPr lang="en-GB" sz="2800" dirty="0"/>
              <a:t>, mint </a:t>
            </a:r>
            <a:r>
              <a:rPr lang="en-GB" sz="2800" dirty="0" err="1"/>
              <a:t>például</a:t>
            </a:r>
            <a:r>
              <a:rPr lang="en-GB" sz="2800" dirty="0"/>
              <a:t> a </a:t>
            </a:r>
            <a:r>
              <a:rPr lang="en-GB" sz="2800" dirty="0" err="1"/>
              <a:t>képfelismerés</a:t>
            </a:r>
            <a:r>
              <a:rPr lang="en-GB" sz="2800" dirty="0"/>
              <a:t> </a:t>
            </a:r>
            <a:r>
              <a:rPr lang="en-GB" sz="2800" dirty="0" err="1"/>
              <a:t>vagy</a:t>
            </a:r>
            <a:r>
              <a:rPr lang="en-GB" sz="2800" dirty="0"/>
              <a:t> a </a:t>
            </a:r>
            <a:r>
              <a:rPr lang="en-GB" sz="2800" dirty="0" err="1"/>
              <a:t>nyelvi</a:t>
            </a:r>
            <a:r>
              <a:rPr lang="en-GB" sz="2800" dirty="0"/>
              <a:t> </a:t>
            </a:r>
            <a:r>
              <a:rPr lang="en-GB" sz="2800" dirty="0" err="1"/>
              <a:t>feldolgozás</a:t>
            </a:r>
            <a:r>
              <a:rPr lang="en-GB" sz="2800" dirty="0"/>
              <a:t> (pl. </a:t>
            </a:r>
            <a:r>
              <a:rPr lang="en-GB" sz="2800" dirty="0" err="1"/>
              <a:t>digitális</a:t>
            </a:r>
            <a:r>
              <a:rPr lang="en-GB" sz="2800" dirty="0"/>
              <a:t> </a:t>
            </a:r>
            <a:r>
              <a:rPr lang="en-GB" sz="2800" dirty="0" err="1"/>
              <a:t>asszisztensek</a:t>
            </a:r>
            <a:r>
              <a:rPr lang="en-GB" sz="2800" dirty="0"/>
              <a:t>: Siri, Alexa).</a:t>
            </a:r>
            <a:endParaRPr lang="hu-HU" sz="2800" dirty="0"/>
          </a:p>
        </p:txBody>
      </p:sp>
      <p:pic>
        <p:nvPicPr>
          <p:cNvPr id="4098" name="Picture 2" descr="Strong A.I. vs Weak A.I. vs Narrow A.I. vs General A.I. - The Philosophical  Differences Explained - YouTube">
            <a:extLst>
              <a:ext uri="{FF2B5EF4-FFF2-40B4-BE49-F238E27FC236}">
                <a16:creationId xmlns:a16="http://schemas.microsoft.com/office/drawing/2014/main" id="{09905BE0-15B3-7867-9580-98C2FA19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98" y="3284997"/>
            <a:ext cx="5868841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1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B90FBA0-6554-037A-AE0D-56E96287240F}"/>
              </a:ext>
            </a:extLst>
          </p:cNvPr>
          <p:cNvSpPr txBox="1"/>
          <p:nvPr/>
        </p:nvSpPr>
        <p:spPr>
          <a:xfrm>
            <a:off x="369869" y="689789"/>
            <a:ext cx="806521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 err="1"/>
              <a:t>Erős</a:t>
            </a:r>
            <a:r>
              <a:rPr lang="en-GB" sz="4400" b="1" dirty="0"/>
              <a:t> AI (Strong AI):</a:t>
            </a:r>
            <a:br>
              <a:rPr lang="en-GB" sz="3200" dirty="0"/>
            </a:br>
            <a:r>
              <a:rPr lang="en-GB" sz="3200" dirty="0" err="1"/>
              <a:t>Egy</a:t>
            </a:r>
            <a:r>
              <a:rPr lang="en-GB" sz="3200" dirty="0"/>
              <a:t> </a:t>
            </a:r>
            <a:r>
              <a:rPr lang="en-GB" sz="3200" dirty="0" err="1"/>
              <a:t>általános</a:t>
            </a:r>
            <a:r>
              <a:rPr lang="en-GB" sz="3200" dirty="0"/>
              <a:t> </a:t>
            </a:r>
            <a:r>
              <a:rPr lang="en-GB" sz="3200" dirty="0" err="1"/>
              <a:t>intelligenciával</a:t>
            </a:r>
            <a:r>
              <a:rPr lang="en-GB" sz="3200" dirty="0"/>
              <a:t> </a:t>
            </a:r>
            <a:r>
              <a:rPr lang="en-GB" sz="3200" dirty="0" err="1"/>
              <a:t>rendelkező</a:t>
            </a:r>
            <a:r>
              <a:rPr lang="en-GB" sz="3200" dirty="0"/>
              <a:t> AI, </a:t>
            </a:r>
            <a:r>
              <a:rPr lang="en-GB" sz="3200" dirty="0" err="1"/>
              <a:t>amely</a:t>
            </a:r>
            <a:r>
              <a:rPr lang="en-GB" sz="3200" dirty="0"/>
              <a:t> </a:t>
            </a:r>
            <a:r>
              <a:rPr lang="en-GB" sz="3200" dirty="0" err="1"/>
              <a:t>bármely</a:t>
            </a:r>
            <a:r>
              <a:rPr lang="en-GB" sz="3200" dirty="0"/>
              <a:t> </a:t>
            </a:r>
            <a:r>
              <a:rPr lang="en-GB" sz="3200" dirty="0" err="1"/>
              <a:t>kognitív</a:t>
            </a:r>
            <a:r>
              <a:rPr lang="en-GB" sz="3200" dirty="0"/>
              <a:t> </a:t>
            </a:r>
            <a:r>
              <a:rPr lang="en-GB" sz="3200" dirty="0" err="1"/>
              <a:t>feladatot</a:t>
            </a:r>
            <a:r>
              <a:rPr lang="en-GB" sz="3200" dirty="0"/>
              <a:t> </a:t>
            </a:r>
            <a:r>
              <a:rPr lang="en-GB" sz="3200" dirty="0" err="1"/>
              <a:t>el</a:t>
            </a:r>
            <a:r>
              <a:rPr lang="en-GB" sz="3200" dirty="0"/>
              <a:t> </a:t>
            </a:r>
            <a:r>
              <a:rPr lang="en-GB" sz="3200" dirty="0" err="1"/>
              <a:t>tud</a:t>
            </a:r>
            <a:r>
              <a:rPr lang="en-GB" sz="3200" dirty="0"/>
              <a:t> </a:t>
            </a:r>
            <a:r>
              <a:rPr lang="en-GB" sz="3200" dirty="0" err="1"/>
              <a:t>végezni</a:t>
            </a:r>
            <a:r>
              <a:rPr lang="en-GB" sz="3200" dirty="0"/>
              <a:t>, </a:t>
            </a:r>
            <a:r>
              <a:rPr lang="en-GB" sz="3200" dirty="0" err="1"/>
              <a:t>amit</a:t>
            </a:r>
            <a:r>
              <a:rPr lang="en-GB" sz="3200" dirty="0"/>
              <a:t> </a:t>
            </a:r>
            <a:r>
              <a:rPr lang="en-GB" sz="3200" dirty="0" err="1"/>
              <a:t>az</a:t>
            </a:r>
            <a:r>
              <a:rPr lang="en-GB" sz="3200" dirty="0"/>
              <a:t> ember </a:t>
            </a:r>
            <a:r>
              <a:rPr lang="en-GB" sz="3200" dirty="0" err="1"/>
              <a:t>képes</a:t>
            </a:r>
            <a:r>
              <a:rPr lang="en-GB" sz="3200" dirty="0"/>
              <a:t>, de </a:t>
            </a:r>
            <a:r>
              <a:rPr lang="en-GB" sz="3200" dirty="0" err="1"/>
              <a:t>jelenleg</a:t>
            </a:r>
            <a:r>
              <a:rPr lang="en-GB" sz="3200" dirty="0"/>
              <a:t> </a:t>
            </a:r>
            <a:r>
              <a:rPr lang="en-GB" sz="3200" dirty="0" err="1"/>
              <a:t>csak</a:t>
            </a:r>
            <a:r>
              <a:rPr lang="en-GB" sz="3200" dirty="0"/>
              <a:t> </a:t>
            </a:r>
            <a:r>
              <a:rPr lang="en-GB" sz="3200" dirty="0" err="1"/>
              <a:t>elméleti</a:t>
            </a:r>
            <a:r>
              <a:rPr lang="en-GB" sz="3200" dirty="0"/>
              <a:t> </a:t>
            </a:r>
            <a:r>
              <a:rPr lang="en-GB" sz="3200" dirty="0" err="1"/>
              <a:t>szinten</a:t>
            </a:r>
            <a:r>
              <a:rPr lang="en-GB" sz="3200" dirty="0"/>
              <a:t> </a:t>
            </a:r>
            <a:r>
              <a:rPr lang="en-GB" sz="3200" dirty="0" err="1"/>
              <a:t>létezik</a:t>
            </a:r>
            <a:r>
              <a:rPr lang="en-GB" sz="3200" dirty="0"/>
              <a:t>.</a:t>
            </a:r>
            <a:endParaRPr lang="hu-HU" sz="3200" dirty="0"/>
          </a:p>
        </p:txBody>
      </p:sp>
      <p:pic>
        <p:nvPicPr>
          <p:cNvPr id="5122" name="Picture 2" descr="8 mód, ahogy az erős mesterséges intelligencia átalakítja az iparágakat:  betekintések és kihívások">
            <a:extLst>
              <a:ext uri="{FF2B5EF4-FFF2-40B4-BE49-F238E27FC236}">
                <a16:creationId xmlns:a16="http://schemas.microsoft.com/office/drawing/2014/main" id="{50DC78B2-823D-B48C-5F20-51E74220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56" y="3215276"/>
            <a:ext cx="6075505" cy="347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5C76B98-8832-55E7-2913-3820F1F6C2B4}"/>
              </a:ext>
            </a:extLst>
          </p:cNvPr>
          <p:cNvSpPr/>
          <p:nvPr/>
        </p:nvSpPr>
        <p:spPr>
          <a:xfrm>
            <a:off x="1377079" y="357699"/>
            <a:ext cx="9437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atin typeface="Arial Black" panose="020B0A04020102020204" pitchFamily="34" charset="0"/>
              </a:rPr>
              <a:t>AI </a:t>
            </a:r>
            <a:r>
              <a:rPr lang="en-GB" sz="5400" dirty="0" err="1">
                <a:latin typeface="Arial Black" panose="020B0A04020102020204" pitchFamily="34" charset="0"/>
              </a:rPr>
              <a:t>Alkalmazási</a:t>
            </a:r>
            <a:r>
              <a:rPr lang="en-GB" sz="5400" dirty="0">
                <a:latin typeface="Arial Black" panose="020B0A04020102020204" pitchFamily="34" charset="0"/>
              </a:rPr>
              <a:t> </a:t>
            </a:r>
            <a:r>
              <a:rPr lang="en-GB" sz="5400" dirty="0" err="1">
                <a:latin typeface="Arial Black" panose="020B0A04020102020204" pitchFamily="34" charset="0"/>
              </a:rPr>
              <a:t>Területei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716357-8E55-FE2B-4F8A-CB30571B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AEDA45A-A857-E937-9CEE-7C30ADBA8A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2906" y="1542456"/>
            <a:ext cx="106645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gészségügy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alapú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diagnosztikai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személyre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szabott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kezelési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javaslatok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Oktatás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Adaptív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tanulási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amelyek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segítik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diákok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fejlődését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Pénzügyi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szektor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Kockázatelemzés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prediktív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modellezés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68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C54E19D-D1EA-916E-20C8-EA8187EC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12" y="576146"/>
            <a:ext cx="1120910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Autóipar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Önálló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járművek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vezetéstámogató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Ügyfélszolgálat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amelyek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automatizálják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ügyfelekkel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kommunikációt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7171" name="Picture 3" descr="A mesterséges intelligencia előbb veszi majd el a fehérgallérosok munkáját,  mint gondoltuk volna- HR Portál">
            <a:extLst>
              <a:ext uri="{FF2B5EF4-FFF2-40B4-BE49-F238E27FC236}">
                <a16:creationId xmlns:a16="http://schemas.microsoft.com/office/drawing/2014/main" id="{CB34C5A7-626D-3D41-B56D-725C3B5FE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29" y="3420741"/>
            <a:ext cx="6387078" cy="31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777407D-3FA7-158C-3C92-CDB35271A46A}"/>
              </a:ext>
            </a:extLst>
          </p:cNvPr>
          <p:cNvSpPr/>
          <p:nvPr/>
        </p:nvSpPr>
        <p:spPr>
          <a:xfrm>
            <a:off x="697463" y="552908"/>
            <a:ext cx="10160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AI és nagy adatmennyiség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7EB8342-B4DF-0852-3633-B752B56C502C}"/>
              </a:ext>
            </a:extLst>
          </p:cNvPr>
          <p:cNvSpPr/>
          <p:nvPr/>
        </p:nvSpPr>
        <p:spPr>
          <a:xfrm>
            <a:off x="806169" y="1476238"/>
            <a:ext cx="99426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/>
              <a:t>Az AI-t a </a:t>
            </a:r>
            <a:r>
              <a:rPr lang="en-GB" sz="3200" dirty="0" err="1"/>
              <a:t>nagy</a:t>
            </a:r>
            <a:r>
              <a:rPr lang="en-GB" sz="3200" dirty="0"/>
              <a:t> </a:t>
            </a:r>
            <a:r>
              <a:rPr lang="en-GB" sz="3200" dirty="0" err="1"/>
              <a:t>adatmennyiségek</a:t>
            </a:r>
            <a:r>
              <a:rPr lang="en-GB" sz="3200" dirty="0"/>
              <a:t> (Big Data) </a:t>
            </a:r>
            <a:r>
              <a:rPr lang="en-GB" sz="3200" dirty="0" err="1"/>
              <a:t>teszik</a:t>
            </a:r>
            <a:r>
              <a:rPr lang="en-GB" sz="3200" dirty="0"/>
              <a:t> </a:t>
            </a:r>
            <a:r>
              <a:rPr lang="en-GB" sz="3200" dirty="0" err="1"/>
              <a:t>igazán</a:t>
            </a:r>
            <a:r>
              <a:rPr lang="en-GB" sz="3200" dirty="0"/>
              <a:t> </a:t>
            </a:r>
            <a:r>
              <a:rPr lang="en-GB" sz="3200" dirty="0" err="1"/>
              <a:t>hatékonnyá</a:t>
            </a:r>
            <a:r>
              <a:rPr lang="en-GB" sz="3200" dirty="0"/>
              <a:t>, </a:t>
            </a:r>
            <a:r>
              <a:rPr lang="en-GB" sz="3200" dirty="0" err="1"/>
              <a:t>mert</a:t>
            </a:r>
            <a:r>
              <a:rPr lang="en-GB" sz="3200" dirty="0"/>
              <a:t> </a:t>
            </a:r>
            <a:r>
              <a:rPr lang="en-GB" sz="3200" dirty="0" err="1"/>
              <a:t>az</a:t>
            </a:r>
            <a:r>
              <a:rPr lang="en-GB" sz="3200" dirty="0"/>
              <a:t> </a:t>
            </a:r>
            <a:r>
              <a:rPr lang="en-GB" sz="3200" dirty="0" err="1"/>
              <a:t>algoritmusok</a:t>
            </a:r>
            <a:r>
              <a:rPr lang="en-GB" sz="3200" dirty="0"/>
              <a:t> </a:t>
            </a:r>
            <a:r>
              <a:rPr lang="en-GB" sz="3200" dirty="0" err="1"/>
              <a:t>ezen</a:t>
            </a:r>
            <a:r>
              <a:rPr lang="en-GB" sz="3200" dirty="0"/>
              <a:t> </a:t>
            </a:r>
            <a:r>
              <a:rPr lang="en-GB" sz="3200" dirty="0" err="1"/>
              <a:t>adatok</a:t>
            </a:r>
            <a:r>
              <a:rPr lang="en-GB" sz="3200" dirty="0"/>
              <a:t> </a:t>
            </a:r>
            <a:r>
              <a:rPr lang="en-GB" sz="3200" dirty="0" err="1"/>
              <a:t>alapján</a:t>
            </a:r>
            <a:r>
              <a:rPr lang="en-GB" sz="3200" dirty="0"/>
              <a:t> </a:t>
            </a:r>
            <a:r>
              <a:rPr lang="en-GB" sz="3200" dirty="0" err="1"/>
              <a:t>képesek</a:t>
            </a:r>
            <a:r>
              <a:rPr lang="en-GB" sz="3200" dirty="0"/>
              <a:t> </a:t>
            </a:r>
            <a:r>
              <a:rPr lang="en-GB" sz="3200" dirty="0" err="1"/>
              <a:t>mintázatokat</a:t>
            </a:r>
            <a:r>
              <a:rPr lang="en-GB" sz="3200" dirty="0"/>
              <a:t> </a:t>
            </a:r>
            <a:r>
              <a:rPr lang="en-GB" sz="3200" dirty="0" err="1"/>
              <a:t>felismerni</a:t>
            </a:r>
            <a:r>
              <a:rPr lang="en-GB" sz="3200" dirty="0"/>
              <a:t> </a:t>
            </a:r>
            <a:r>
              <a:rPr lang="en-GB" sz="3200" dirty="0" err="1"/>
              <a:t>és</a:t>
            </a:r>
            <a:r>
              <a:rPr lang="en-GB" sz="3200" dirty="0"/>
              <a:t> </a:t>
            </a:r>
            <a:r>
              <a:rPr lang="en-GB" sz="3200" dirty="0" err="1"/>
              <a:t>következtetéseket</a:t>
            </a:r>
            <a:r>
              <a:rPr lang="en-GB" sz="3200" dirty="0"/>
              <a:t> </a:t>
            </a:r>
            <a:r>
              <a:rPr lang="en-GB" sz="3200" dirty="0" err="1"/>
              <a:t>levonni</a:t>
            </a:r>
            <a:r>
              <a:rPr lang="en-GB" sz="3200" dirty="0"/>
              <a:t>, </a:t>
            </a:r>
            <a:r>
              <a:rPr lang="en-GB" sz="3200" dirty="0" err="1"/>
              <a:t>ami</a:t>
            </a:r>
            <a:r>
              <a:rPr lang="en-GB" sz="3200" dirty="0"/>
              <a:t> </a:t>
            </a:r>
            <a:r>
              <a:rPr lang="en-GB" sz="3200" dirty="0" err="1"/>
              <a:t>jobb</a:t>
            </a:r>
            <a:r>
              <a:rPr lang="en-GB" sz="3200" dirty="0"/>
              <a:t> </a:t>
            </a:r>
            <a:r>
              <a:rPr lang="en-GB" sz="3200" dirty="0" err="1"/>
              <a:t>döntéshozatalt</a:t>
            </a:r>
            <a:r>
              <a:rPr lang="en-GB" sz="3200" dirty="0"/>
              <a:t> </a:t>
            </a:r>
            <a:r>
              <a:rPr lang="en-GB" sz="3200" dirty="0" err="1"/>
              <a:t>és</a:t>
            </a:r>
            <a:r>
              <a:rPr lang="en-GB" sz="3200" dirty="0"/>
              <a:t> </a:t>
            </a:r>
            <a:r>
              <a:rPr lang="en-GB" sz="3200" dirty="0" err="1"/>
              <a:t>előrejelzéseket</a:t>
            </a:r>
            <a:r>
              <a:rPr lang="en-GB" sz="3200" dirty="0"/>
              <a:t> </a:t>
            </a:r>
            <a:r>
              <a:rPr lang="en-GB" sz="3200" dirty="0" err="1"/>
              <a:t>eredményez</a:t>
            </a:r>
            <a:r>
              <a:rPr lang="en-GB" sz="3200" dirty="0"/>
              <a:t>.</a:t>
            </a:r>
            <a:endParaRPr lang="hu-H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4" name="Picture 2" descr="Ai Generált Nagy Adat - Ingyenes kép a Pixabay-en - Pixabay">
            <a:extLst>
              <a:ext uri="{FF2B5EF4-FFF2-40B4-BE49-F238E27FC236}">
                <a16:creationId xmlns:a16="http://schemas.microsoft.com/office/drawing/2014/main" id="{2342FE47-A78E-C435-E9A7-41F250F0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04" y="3968153"/>
            <a:ext cx="5048601" cy="28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2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2EF3060-68CC-4BD0-5886-31650F6FBD03}"/>
              </a:ext>
            </a:extLst>
          </p:cNvPr>
          <p:cNvSpPr/>
          <p:nvPr/>
        </p:nvSpPr>
        <p:spPr>
          <a:xfrm>
            <a:off x="2647972" y="388521"/>
            <a:ext cx="6896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AI etikai kérdései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E49A1C-8A17-75B0-5F79-BC060848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4" y="1141360"/>
            <a:ext cx="110344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Adatvédelem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rendszerek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hatalmas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mennyiségű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személyes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használnak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komoly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adatvédelmi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aggályokat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Elfogultság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algoritmusokba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gyakran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beépülhetnek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emberek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előítéletei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megfelelően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kezelik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torzításait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Munkahelyek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automatizálása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növeli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termelékenységet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iparágban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helyettesítheti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munkaerőt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219" name="Picture 3" descr="Mesterséges intelligencia az etikai kihívások és dilemmák tükrében -  Stylers Group">
            <a:extLst>
              <a:ext uri="{FF2B5EF4-FFF2-40B4-BE49-F238E27FC236}">
                <a16:creationId xmlns:a16="http://schemas.microsoft.com/office/drawing/2014/main" id="{6FB4E80A-0266-F15A-C7B7-BBF7125D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95" y="4273667"/>
            <a:ext cx="3883561" cy="25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4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80</TotalTime>
  <Words>463</Words>
  <Application>Microsoft Office PowerPoint</Application>
  <PresentationFormat>Szélesvásznú</PresentationFormat>
  <Paragraphs>32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Gill Sans MT Condensed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Hanol Mia</dc:creator>
  <cp:lastModifiedBy>Hanol Mia</cp:lastModifiedBy>
  <cp:revision>1</cp:revision>
  <dcterms:created xsi:type="dcterms:W3CDTF">2024-09-16T17:40:34Z</dcterms:created>
  <dcterms:modified xsi:type="dcterms:W3CDTF">2024-09-16T19:00:40Z</dcterms:modified>
</cp:coreProperties>
</file>