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9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3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8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28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5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6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9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_(informatika)" TargetMode="External"/><Relationship Id="rId2" Type="http://schemas.openxmlformats.org/officeDocument/2006/relationships/hyperlink" Target="https://hu.wikipedia.org/wiki/Angol_nyel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%C3%A1m%C3%ADt%C3%B3g%C3%A9p" TargetMode="External"/><Relationship Id="rId5" Type="http://schemas.openxmlformats.org/officeDocument/2006/relationships/hyperlink" Target="https://hu.wikipedia.org/wiki/Intelligencia" TargetMode="External"/><Relationship Id="rId4" Type="http://schemas.openxmlformats.org/officeDocument/2006/relationships/hyperlink" Target="https://hu.wikipedia.org/wiki/Tud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.mit.bme.hu/mi_almanach/books/neuralis/ch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ygenz.com/blog/most-important-ai-innovations-2010s/" TargetMode="External"/><Relationship Id="rId2" Type="http://schemas.openxmlformats.org/officeDocument/2006/relationships/hyperlink" Target="https://www.techtarget.com/searchenterpriseai/infographic/AI-evolution-timeline-A-decade-perspectiv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10E47D3-CEE2-B136-67AF-31D9F3CD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18" r="2754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5D552D-3C59-320F-4EEA-DC9130822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4" y="174004"/>
            <a:ext cx="5272087" cy="2798604"/>
          </a:xfrm>
        </p:spPr>
        <p:txBody>
          <a:bodyPr>
            <a:normAutofit/>
          </a:bodyPr>
          <a:lstStyle/>
          <a:p>
            <a:r>
              <a:rPr lang="hu-HU" sz="4700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mesterséges </a:t>
            </a:r>
            <a:r>
              <a:rPr lang="hu-HU" sz="4700" b="1" dirty="0" err="1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Inteligencia</a:t>
            </a:r>
            <a:r>
              <a:rPr lang="hu-HU" sz="4700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története.</a:t>
            </a:r>
            <a:endParaRPr lang="en-GB" sz="4700" b="1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D865A6-D7D9-8987-EBCB-9BA68ADFE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1" y="3480342"/>
            <a:ext cx="4092525" cy="2292581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Szentgyörgyi Balázs 12/i</a:t>
            </a:r>
            <a:endParaRPr lang="en-GB" b="1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7030A0"/>
            </a:gs>
            <a:gs pos="100000">
              <a:schemeClr val="accent1">
                <a:lumMod val="5000"/>
                <a:lumOff val="95000"/>
              </a:schemeClr>
            </a:gs>
            <a:gs pos="85000">
              <a:schemeClr val="tx2">
                <a:lumMod val="75000"/>
              </a:schemeClr>
            </a:gs>
            <a:gs pos="64000">
              <a:srgbClr val="FFFF00"/>
            </a:gs>
            <a:gs pos="24000">
              <a:schemeClr val="bg2">
                <a:lumMod val="50000"/>
              </a:schemeClr>
            </a:gs>
            <a:gs pos="8000">
              <a:schemeClr val="tx2">
                <a:lumMod val="50000"/>
              </a:schemeClr>
            </a:gs>
            <a:gs pos="49000">
              <a:srgbClr val="FFFF00"/>
            </a:gs>
            <a:gs pos="5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4A5C6-7019-2C0E-3D31-0CF0D52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63" y="2199658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Köszönöm a figyelmet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1FA07-62E2-D901-B261-4B804AD8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520" y="3723161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Szentgyörgyi Balázs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9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84717">
              <a:srgbClr val="87C1F6"/>
            </a:gs>
            <a:gs pos="75000">
              <a:schemeClr val="tx2">
                <a:lumMod val="60000"/>
                <a:lumOff val="40000"/>
              </a:schemeClr>
            </a:gs>
            <a:gs pos="19000">
              <a:schemeClr val="accent3">
                <a:lumMod val="49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6BA8BE-DB76-4F4C-62A4-B339679F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1" y="365125"/>
            <a:ext cx="11913832" cy="1325563"/>
          </a:xfrm>
        </p:spPr>
        <p:txBody>
          <a:bodyPr>
            <a:normAutofit fontScale="90000"/>
          </a:bodyPr>
          <a:lstStyle/>
          <a:p>
            <a:r>
              <a:rPr lang="hu-HU" sz="3100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ttekintés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fogalmáról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31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31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jelentőségéről</a:t>
            </a:r>
            <a:b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F2536A-FE9D-122F-782C-CCD5061B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665" y="1939925"/>
            <a:ext cx="4886325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r>
              <a:rPr lang="hu-HU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esterséges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intelligenciának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(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–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 tooltip="Angol nyel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angol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rtificial 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ntelligence-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ből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 </a:t>
            </a:r>
            <a:r>
              <a:rPr lang="en-GB" sz="2000" b="0" i="0" u="none" strike="noStrike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 tooltip="Program (informatik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létrehozott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 tooltip="Tu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tudat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által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megnyilvánuló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5" tooltip="Intelligen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intelligenciát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nevezzük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fogalmat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legtöbbször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 </a:t>
            </a:r>
            <a:r>
              <a:rPr lang="en-GB" sz="2000" b="0" i="0" u="none" strike="noStrike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6" tooltip="Számítógé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számítógépekkel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társítjuk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köznyelvben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több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külön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jelentésben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használják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0991325-D6FA-1056-F3C8-E05E6D961A79}"/>
              </a:ext>
            </a:extLst>
          </p:cNvPr>
          <p:cNvSpPr txBox="1">
            <a:spLocks/>
          </p:cNvSpPr>
          <p:nvPr/>
        </p:nvSpPr>
        <p:spPr>
          <a:xfrm>
            <a:off x="5945912" y="1939925"/>
            <a:ext cx="48863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F9131B9-5E45-3297-F299-E4E8B7E9F730}"/>
              </a:ext>
            </a:extLst>
          </p:cNvPr>
          <p:cNvSpPr txBox="1">
            <a:spLocks/>
          </p:cNvSpPr>
          <p:nvPr/>
        </p:nvSpPr>
        <p:spPr>
          <a:xfrm>
            <a:off x="6365012" y="1849438"/>
            <a:ext cx="4886325" cy="3859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endParaRPr lang="hu-HU" sz="2000" dirty="0">
              <a:solidFill>
                <a:srgbClr val="11111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jelentősége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rejlik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képes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automatizálni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optimalizálni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különböző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feladatokat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amelyek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korábban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beavatkozást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igényeltek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Ezáltal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növeli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hatékonyságot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csökkenti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hibákat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lehetővé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technológiák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innovációk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kifejlesztését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Az MI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egészségügyben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közlekedésben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pénzügyekben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oktatásban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előnyöket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mint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jobb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diagnosztika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önvezető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autók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pénzügyi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elemzések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személyre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szabott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tanulás</a:t>
            </a:r>
            <a:r>
              <a:rPr lang="en-GB" sz="2000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4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84717">
              <a:schemeClr val="bg1">
                <a:lumMod val="50000"/>
              </a:schemeClr>
            </a:gs>
            <a:gs pos="75000">
              <a:schemeClr val="bg1">
                <a:lumMod val="75000"/>
              </a:schemeClr>
            </a:gs>
            <a:gs pos="19000">
              <a:srgbClr val="7030A0"/>
            </a:gs>
            <a:gs pos="0">
              <a:srgbClr val="BCAE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F779622-EF7D-FE6F-C1DC-6DC645BD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 első AI programok (1950-es évek)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DAE051-FA18-805C-7D8E-A082BA08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576497"/>
            <a:ext cx="4777381" cy="35352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B6DC96-C1A1-E09C-6094-5273267E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Alan Turing 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Turing-</a:t>
            </a:r>
            <a:r>
              <a:rPr lang="en-GB" sz="2000" b="1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endParaRPr lang="en-GB" sz="2000" b="1" i="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Turing az 1950-es években publikálta a “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Computing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Machinery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</a:t>
            </a:r>
            <a:r>
              <a:rPr lang="hu-HU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Intelligence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című tanulmányát, amelyben felvetette a kérdést: Tudnak-e gondolkodni a gépek?</a:t>
            </a:r>
            <a:r>
              <a:rPr lang="hu-HU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lényege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emberi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kérdező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írásban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kommunikál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két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alannyal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emberrel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géppel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anélkül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hogy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tudná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melyik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melyik</a:t>
            </a:r>
            <a:r>
              <a:rPr lang="en-GB" sz="20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 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kérdező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nem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tudja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megkülönböztetni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gépet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embertől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akkor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gép</a:t>
            </a:r>
            <a:r>
              <a:rPr lang="hu-HU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sikeresen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teljesítette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tesztet</a:t>
            </a:r>
            <a:endParaRPr lang="en-GB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9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7C3719-E4F6-C8E8-5D71-B7BEA842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 AI </a:t>
            </a:r>
            <a:r>
              <a:rPr lang="hu-HU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kutatások csökkenése</a:t>
            </a:r>
            <a:r>
              <a:rPr lang="fr-FR" b="1" i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(1970-es évek)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0" name="Freeform: Shape 3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Tartalom helye 4" descr="A képen képernyőkép, személy, kéz látható&#10;&#10;Automatikusan generált leírás">
            <a:extLst>
              <a:ext uri="{FF2B5EF4-FFF2-40B4-BE49-F238E27FC236}">
                <a16:creationId xmlns:a16="http://schemas.microsoft.com/office/drawing/2014/main" id="{80ACB863-FC60-7357-6E58-129758ED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" r="-1" b="-1"/>
          <a:stretch/>
        </p:blipFill>
        <p:spPr>
          <a:xfrm>
            <a:off x="703182" y="2000492"/>
            <a:ext cx="4777381" cy="26872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1A8F64-D757-B60E-7A83-282E94A3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 </a:t>
            </a:r>
            <a:r>
              <a:rPr lang="en-GB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</a:t>
            </a:r>
            <a:r>
              <a:rPr lang="hu-HU" b="1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kutatások csökkenése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1970-es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kezdődött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amikor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kutatásának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finanszírozása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támogatása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jelentősen</a:t>
            </a:r>
            <a:r>
              <a:rPr lang="en-GB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csökken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t.Túlzott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elvárásaik voltak a mesterséges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inteligenciával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szemben,de</a:t>
            </a:r>
            <a:r>
              <a:rPr lang="hu-HU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számitógépek </a:t>
            </a:r>
            <a:r>
              <a:rPr lang="hu-HU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teljesitménye</a:t>
            </a:r>
            <a:r>
              <a:rPr lang="hu-H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és a rendelkezésre álló adatok mennyisége nem volt elég</a:t>
            </a:r>
          </a:p>
        </p:txBody>
      </p:sp>
    </p:spTree>
    <p:extLst>
      <p:ext uri="{BB962C8B-B14F-4D97-AF65-F5344CB8AC3E}">
        <p14:creationId xmlns:p14="http://schemas.microsoft.com/office/powerpoint/2010/main" val="5769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">
              <a:schemeClr val="accent5">
                <a:lumMod val="20000"/>
                <a:lumOff val="80000"/>
              </a:schemeClr>
            </a:gs>
            <a:gs pos="25000">
              <a:schemeClr val="accent5">
                <a:lumMod val="40000"/>
                <a:lumOff val="60000"/>
              </a:schemeClr>
            </a:gs>
            <a:gs pos="63000">
              <a:schemeClr val="accent4">
                <a:lumMod val="75000"/>
              </a:schemeClr>
            </a:gs>
            <a:gs pos="43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2ADD0-912F-318C-1363-2DEACEE6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neurális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hálózatok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újjáéledése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1990-es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BA330-C683-B2BC-7DD2-626D2CFB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kutatók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újra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felfedezték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továbbfejlesztették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korábbi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évtizedekben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kidolgozott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technikákat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az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időszak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előrelépéseket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hozott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területén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lang="hu-HU" b="0" i="0" dirty="0">
              <a:solidFill>
                <a:srgbClr val="11111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Visszatérő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neurális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hálózatok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(RNN)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Ezek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hálózatok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képesek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időbeli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adatokat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kezelni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különösen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hasznos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beszédfelismerés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természetes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nyelv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feldolgozása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terén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lumMod val="25000"/>
              </a:schemeClr>
            </a:gs>
            <a:gs pos="100000">
              <a:schemeClr val="accent1">
                <a:lumMod val="5000"/>
                <a:lumOff val="95000"/>
              </a:schemeClr>
            </a:gs>
            <a:gs pos="0">
              <a:schemeClr val="tx2">
                <a:lumMod val="75000"/>
              </a:schemeClr>
            </a:gs>
            <a:gs pos="19000">
              <a:schemeClr val="bg2">
                <a:lumMod val="90000"/>
              </a:schemeClr>
            </a:gs>
            <a:gs pos="82000">
              <a:schemeClr val="bg2">
                <a:lumMod val="50000"/>
              </a:schemeClr>
            </a:gs>
            <a:gs pos="5000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CA255-012D-8163-2E1A-B4AB292F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nagy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adatok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AI (2000-es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64A219-0CFC-B0CB-38A1-B94DF779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2000-es években a mesterséges intelligencia AI fejlődése szorosan </a:t>
            </a:r>
            <a:r>
              <a:rPr lang="hu-HU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összefonódott</a:t>
            </a: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nagy adatok (Big Data) megjelenésével és elterjedésével. A nagy adatok lehetővé tették az AI algoritmusok számára, hogy hatalmas mennyiségű adatból tanuljanak és fejlődjenek, ami jelentős </a:t>
            </a:r>
            <a:r>
              <a:rPr lang="hu-HU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előrelépéseket</a:t>
            </a:r>
            <a:r>
              <a:rPr lang="hu-HU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eredményezett számos területen.</a:t>
            </a:r>
          </a:p>
          <a:p>
            <a:pPr marL="0" indent="0">
              <a:buNone/>
            </a:pP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Például : </a:t>
            </a:r>
            <a:r>
              <a:rPr lang="hu-H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Mélytanulás (Deep </a:t>
            </a:r>
            <a:r>
              <a:rPr lang="hu-HU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</a:t>
            </a:r>
            <a:r>
              <a:rPr lang="hu-HU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): </a:t>
            </a:r>
            <a:r>
              <a:rPr lang="hu-HU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neurális hálózatok egy speciális típusa, amely képes nagy mennyiségű adat feldolgozására és tanulásra. 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Ez a technológia alapvető szerepet játszott a képfelismerés, a beszédfelismerés és a természetes nyelvfeldolgozás terén</a:t>
            </a:r>
            <a:r>
              <a:rPr lang="hu-HU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 marL="0" indent="0">
              <a:buNone/>
            </a:pPr>
            <a:endParaRPr lang="hu-HU" dirty="0">
              <a:solidFill>
                <a:srgbClr val="11111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8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3566E6-C514-7253-DAE6-20C35701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Modern AI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alkalmazások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(2010-es </a:t>
            </a:r>
            <a:r>
              <a:rPr lang="en-GB" b="1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3A9DE-FEBC-C716-7B7F-FE7B291E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628776"/>
            <a:ext cx="5648325" cy="3859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2010-es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hu-HU" dirty="0">
                <a:solidFill>
                  <a:srgbClr val="11111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gyors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fejlődésének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időszaka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volt,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új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alkalmazással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technológiával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Íme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néhány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kiemelkedő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példa</a:t>
            </a:r>
            <a:r>
              <a:rPr lang="en-GB" b="0" i="0" dirty="0">
                <a:solidFill>
                  <a:srgbClr val="11111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endParaRPr lang="hu-HU" b="0" i="0" dirty="0">
              <a:solidFill>
                <a:srgbClr val="11111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Digitális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asszisztensek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Az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olyan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eszközök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mint Siri, Alexa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Google Assistant,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mindennapi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életünk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részévé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váltak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segítve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felhasználókat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információkeresésben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emlékeztetők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beállításában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egyéb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feladatokban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6C33D02-517E-158E-C06D-228860061F25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64832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a </a:t>
            </a:r>
            <a:r>
              <a:rPr lang="en-GB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gyógyászatban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Az</a:t>
            </a:r>
            <a:r>
              <a:rPr lang="hu-H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alkalmazása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orvosi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diagnosztikában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személyre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szabott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orvoslásban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jelentős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előrelépéseket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hozott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javítva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betegellátás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minőségét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Rectangle">
            <a:extLst>
              <a:ext uri="{FF2B5EF4-FFF2-40B4-BE49-F238E27FC236}">
                <a16:creationId xmlns:a16="http://schemas.microsoft.com/office/drawing/2014/main" id="{032D8B87-88DA-4E9C-B676-B10D70EA5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Tartalom helye 4" descr="A képen automata, rajzfilm, személy, játék látható&#10;&#10;Automatikusan generált leírás">
            <a:extLst>
              <a:ext uri="{FF2B5EF4-FFF2-40B4-BE49-F238E27FC236}">
                <a16:creationId xmlns:a16="http://schemas.microsoft.com/office/drawing/2014/main" id="{7610EE8B-CB4B-B4DD-C9A4-4BDF7E9E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656"/>
          <a:stretch/>
        </p:blipFill>
        <p:spPr>
          <a:xfrm>
            <a:off x="-19" y="-8467"/>
            <a:ext cx="12191999" cy="68664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3F2433-0CF2-F279-4168-DBFC211D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jelenlegi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állapota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(2020-as </a:t>
            </a:r>
            <a:r>
              <a:rPr lang="en-GB" b="1" i="0" dirty="0" err="1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</a:t>
            </a:r>
            <a:r>
              <a:rPr lang="en-GB" b="1" i="0" dirty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GB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ADBBF-0620-9975-6B91-E29E34BA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2020-as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években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mesterséges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intelligencia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jelentős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fejlődésen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keresztül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számos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területen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alkalmazzák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sikeresen</a:t>
            </a:r>
            <a:r>
              <a:rPr lang="en-GB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Mint Például : </a:t>
            </a:r>
          </a:p>
          <a:p>
            <a:pPr marL="0" indent="0">
              <a:buNone/>
            </a:pP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Önvezető autók: Az önvezető technológiák tovább fejlődtek, és egyre több tesztelés és alkalmazás történik a közúti közlekedésben.</a:t>
            </a:r>
          </a:p>
          <a:p>
            <a:pPr marL="0" indent="0">
              <a:buNone/>
            </a:pPr>
            <a:r>
              <a:rPr lang="hu-HU" b="0" i="0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Közösségi média és keresőmotorok: Az AI algoritmusok személyre szabott tartalmakat és hirdetéseket jelenítenek meg a felhasználók viselkedése alapján.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7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rajzfilm, képernyőkép, robot látható&#10;&#10;Automatikusan generált leírás">
            <a:extLst>
              <a:ext uri="{FF2B5EF4-FFF2-40B4-BE49-F238E27FC236}">
                <a16:creationId xmlns:a16="http://schemas.microsoft.com/office/drawing/2014/main" id="{DFCCF7FC-E768-68FD-A6D6-BD6E111E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849" r="18908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5E0127E-847C-A7F1-DDE8-C2099EC7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GB" sz="3000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Jövőbeli </a:t>
            </a:r>
            <a:r>
              <a:rPr lang="hu-HU" sz="3000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tervek/kilátások az AI val.</a:t>
            </a:r>
            <a:endParaRPr lang="en-GB" sz="300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919D2B-B796-A61E-5A4D-B2D91EA27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mesterséges intelligencia  jövőbeli kilátásai rendkívül ígéretesek, de számos kihívást is magukban foglalnak. Íme néhány fontosabb terület</a:t>
            </a:r>
            <a:r>
              <a:rPr lang="hu-HU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mint</a:t>
            </a:r>
          </a:p>
          <a:p>
            <a:pPr marL="0" indent="0">
              <a:buNone/>
            </a:pPr>
            <a:r>
              <a:rPr lang="en-GB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Munkaerőpiaci hatások</a:t>
            </a:r>
            <a:r>
              <a:rPr lang="en-GB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Az AI automatizálhat számos munkafolyamatot, ami átalakíthatja a munkaerőpiacot. Ez új lehetőségeket teremthet, de egyben kihívásokat is jelenthet a munkahelyek megőrzése szempontjából</a:t>
            </a:r>
            <a:endParaRPr lang="hu-HU" b="0" i="0">
              <a:solidFill>
                <a:srgbClr val="FFFFFF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hu-HU" b="1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és emberi együttműködés</a:t>
            </a:r>
            <a:r>
              <a:rPr lang="hu-HU" b="0" i="0">
                <a:solidFill>
                  <a:srgbClr val="FFFFF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A jövőben az AI rendszerek és az emberek közötti együttműködés még szorosabbá válhat, ami növelheti a termelékenységet és az innovációt.</a:t>
            </a:r>
          </a:p>
          <a:p>
            <a:pPr marL="0" indent="0">
              <a:buNone/>
            </a:pPr>
            <a:endParaRPr lang="en-GB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1131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Szélesvásznú</PresentationFormat>
  <Paragraphs>32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ADLaM Display</vt:lpstr>
      <vt:lpstr>-apple-system</vt:lpstr>
      <vt:lpstr>Arial</vt:lpstr>
      <vt:lpstr>Calibri</vt:lpstr>
      <vt:lpstr>Century Gothic</vt:lpstr>
      <vt:lpstr>ShapesVTI</vt:lpstr>
      <vt:lpstr>A mesterséges Inteligencia története.</vt:lpstr>
      <vt:lpstr>Áttekintés a mesterséges intelligencia fogalmáról és jelentőségéről </vt:lpstr>
      <vt:lpstr>Az első AI programok (1950-es évek)</vt:lpstr>
      <vt:lpstr>Az AI kutatások csökkenése (1970-es évek)</vt:lpstr>
      <vt:lpstr>A neurális hálózatok újjáéledése az 1990-es években</vt:lpstr>
      <vt:lpstr>A nagy adatok és AI (2000-es évek)</vt:lpstr>
      <vt:lpstr>Modern AI alkalmazások (2010-es évek)</vt:lpstr>
      <vt:lpstr>AI jelenlegi állapota (2020-as évek)</vt:lpstr>
      <vt:lpstr>Jövőbeli tervek/kilátások az AI val.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Inteligencia története.</dc:title>
  <dc:creator>Kodaj Gergely</dc:creator>
  <cp:lastModifiedBy>Szentgyörgyi Balázs</cp:lastModifiedBy>
  <cp:revision>2</cp:revision>
  <dcterms:created xsi:type="dcterms:W3CDTF">2024-09-16T13:56:14Z</dcterms:created>
  <dcterms:modified xsi:type="dcterms:W3CDTF">2024-10-01T06:09:17Z</dcterms:modified>
</cp:coreProperties>
</file>