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A15F2-B5BD-4441-9617-461652835307}" v="399" dt="2024-09-16T10:40:18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1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81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96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7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74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93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0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9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5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0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7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0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6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0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9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5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695886" y="1395009"/>
            <a:ext cx="5494429" cy="20409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err="1"/>
              <a:t>Bevezetés</a:t>
            </a:r>
            <a:r>
              <a:rPr lang="en-US" b="1" dirty="0"/>
              <a:t> </a:t>
            </a:r>
            <a:r>
              <a:rPr lang="en-US" b="1" err="1"/>
              <a:t>az</a:t>
            </a:r>
            <a:r>
              <a:rPr lang="en-US" b="1" dirty="0"/>
              <a:t> AI</a:t>
            </a:r>
            <a:br>
              <a:rPr lang="en-US" b="1" dirty="0"/>
            </a:br>
            <a:r>
              <a:rPr lang="en-US" b="1" err="1"/>
              <a:t>történetébe</a:t>
            </a:r>
            <a:endParaRPr lang="hu-HU" b="1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99E1FE0-FF48-BDCE-D282-20344AEFAAE9}"/>
              </a:ext>
            </a:extLst>
          </p:cNvPr>
          <p:cNvSpPr txBox="1"/>
          <p:nvPr/>
        </p:nvSpPr>
        <p:spPr>
          <a:xfrm>
            <a:off x="6336254" y="3996267"/>
            <a:ext cx="5166768" cy="13885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100" b="1" err="1"/>
              <a:t>Készítette:Szamosi</a:t>
            </a:r>
            <a:r>
              <a:rPr lang="en-US" sz="2100" b="1" dirty="0"/>
              <a:t> </a:t>
            </a:r>
            <a:r>
              <a:rPr lang="en-US" sz="2100" b="1" err="1"/>
              <a:t>Bence,ChatGPT</a:t>
            </a:r>
            <a:endParaRPr lang="en-US" sz="2100" b="1"/>
          </a:p>
        </p:txBody>
      </p:sp>
      <p:pic>
        <p:nvPicPr>
          <p:cNvPr id="6" name="Kép 5" descr="Az AI technológia és az emberi értékek egyensúlya">
            <a:extLst>
              <a:ext uri="{FF2B5EF4-FFF2-40B4-BE49-F238E27FC236}">
                <a16:creationId xmlns:a16="http://schemas.microsoft.com/office/drawing/2014/main" id="{6DCD9F7A-CC76-B242-637B-F3D1A2DD01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510" r="28282" b="9091"/>
          <a:stretch/>
        </p:blipFill>
        <p:spPr>
          <a:xfrm>
            <a:off x="-14921" y="-7461"/>
            <a:ext cx="5485632" cy="6880401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9632D-AF78-CF4B-513D-334E58CB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400" b="1" dirty="0"/>
              <a:t>AI alkalmazások különböző iparágakban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DE1E06-A846-4699-BCA4-A69375418A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sz="2200" b="1" dirty="0"/>
              <a:t>Egészségügy</a:t>
            </a:r>
            <a:endParaRPr lang="hu-HU" sz="2200"/>
          </a:p>
          <a:p>
            <a:pPr marL="0" indent="0">
              <a:buClr>
                <a:srgbClr val="1287C3"/>
              </a:buClr>
              <a:buNone/>
            </a:pPr>
            <a:br>
              <a:rPr lang="hu-HU" dirty="0"/>
            </a:br>
            <a:r>
              <a:rPr lang="hu-HU" sz="2300" dirty="0"/>
              <a:t>AI-alapú rendszerek segítenek a diagnózisok felállításában, gyógyszerek fejlesztésében és a kezelési folyamatok optimalizálásában. Példa: AI-algoritmusok rákdiagnosztikában, a CT/MRI képelemzések automatizálása.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70485D6-608B-16DE-4E92-0B241D0D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hu-HU" b="1" dirty="0"/>
              <a:t>Közlekedés</a:t>
            </a:r>
            <a:endParaRPr lang="hu-HU" dirty="0"/>
          </a:p>
          <a:p>
            <a:pPr marL="0" indent="0">
              <a:buClr>
                <a:srgbClr val="1287C3"/>
              </a:buClr>
              <a:buNone/>
            </a:pPr>
            <a:br>
              <a:rPr lang="hu-HU" dirty="0"/>
            </a:br>
            <a:r>
              <a:rPr lang="hu-HU" sz="2300" dirty="0"/>
              <a:t>Az önvezető autók, mint a Tesla rendszerei, AI segítségével érzékelik a környezetet és döntenek a közlekedésben.</a:t>
            </a:r>
          </a:p>
          <a:p>
            <a:r>
              <a:rPr lang="hu-HU" b="1" dirty="0">
                <a:ea typeface="+mn-lt"/>
                <a:cs typeface="+mn-lt"/>
              </a:rPr>
              <a:t>Pénzügy</a:t>
            </a:r>
            <a:endParaRPr lang="hu-H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hu-HU" sz="2300" dirty="0">
                <a:ea typeface="+mn-lt"/>
                <a:cs typeface="+mn-lt"/>
              </a:rPr>
              <a:t>  A bankok és pénzügyi szolgáltatók használják az AI-t a csalásészleléshez, algoritmikus kereskedéshez, valamint személyre szabott pénzügyi tanácsadáshoz.</a:t>
            </a:r>
            <a:endParaRPr lang="hu-HU" sz="2300"/>
          </a:p>
        </p:txBody>
      </p:sp>
    </p:spTree>
    <p:extLst>
      <p:ext uri="{BB962C8B-B14F-4D97-AF65-F5344CB8AC3E}">
        <p14:creationId xmlns:p14="http://schemas.microsoft.com/office/powerpoint/2010/main" val="43857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555420-BFA8-C7C8-9670-58C17D7A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baseline="0" dirty="0">
                <a:latin typeface="Aptos Display"/>
              </a:rPr>
              <a:t>Összegzés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DEB3CF-65CD-D553-322B-99674A872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300" dirty="0"/>
              <a:t>Az AI története egy folyamatosan fejlődő terület, amely az 1950-es évektől napjainkig jelentős technológiai és tudományos áttöréseken ment keresztül.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7578677-A1EA-ACC9-7FC5-B3D0A9FE87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sz="2300" dirty="0"/>
              <a:t>A jövőbeni kihívásokkal és lehetőségekkel szemben állva, az AI továbbra is meghatározó szerepet játszik az emberiség jövőjének alakításában.</a:t>
            </a:r>
          </a:p>
        </p:txBody>
      </p:sp>
    </p:spTree>
    <p:extLst>
      <p:ext uri="{BB962C8B-B14F-4D97-AF65-F5344CB8AC3E}">
        <p14:creationId xmlns:p14="http://schemas.microsoft.com/office/powerpoint/2010/main" val="5566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F6753B-5604-2854-2A05-6281AA0C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55" y="1143000"/>
            <a:ext cx="9804805" cy="2551146"/>
          </a:xfrm>
        </p:spPr>
        <p:txBody>
          <a:bodyPr>
            <a:normAutofit/>
          </a:bodyPr>
          <a:lstStyle/>
          <a:p>
            <a:r>
              <a:rPr lang="hu-HU" sz="50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19654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24DF0C-A3DD-E6AE-BF1C-6E3BCFFC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370" y="125506"/>
            <a:ext cx="10018713" cy="1752599"/>
          </a:xfrm>
        </p:spPr>
        <p:txBody>
          <a:bodyPr/>
          <a:lstStyle/>
          <a:p>
            <a:r>
              <a:rPr lang="hu-HU" b="1"/>
              <a:t>Az AI kezdeti évei (1950-1960-as évek)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B2FA61-3DD2-D74B-1857-105086E19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577352"/>
            <a:ext cx="4895055" cy="31242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hu-HU" sz="2800" b="1" dirty="0"/>
              <a:t>Alan Turing (1950)</a:t>
            </a:r>
            <a:endParaRPr lang="hu-HU" dirty="0"/>
          </a:p>
          <a:p>
            <a:pPr marL="0" indent="0">
              <a:buClr>
                <a:srgbClr val="1287C3"/>
              </a:buClr>
              <a:buNone/>
            </a:pPr>
            <a:r>
              <a:rPr lang="hu-HU" sz="2700" dirty="0"/>
              <a:t>Turing publikálta a híres cikkét </a:t>
            </a:r>
            <a:r>
              <a:rPr lang="hu-HU" sz="2700" i="1" dirty="0"/>
              <a:t>"</a:t>
            </a:r>
            <a:r>
              <a:rPr lang="hu-HU" sz="2700" i="1" dirty="0" err="1"/>
              <a:t>Computing</a:t>
            </a:r>
            <a:r>
              <a:rPr lang="hu-HU" sz="2700" i="1" dirty="0"/>
              <a:t> </a:t>
            </a:r>
            <a:r>
              <a:rPr lang="hu-HU" sz="2700" i="1" dirty="0" err="1"/>
              <a:t>Machinery</a:t>
            </a:r>
            <a:r>
              <a:rPr lang="hu-HU" sz="2700" i="1" dirty="0"/>
              <a:t> and </a:t>
            </a:r>
            <a:r>
              <a:rPr lang="hu-HU" sz="2700" i="1" dirty="0" err="1"/>
              <a:t>Intelligence</a:t>
            </a:r>
            <a:r>
              <a:rPr lang="hu-HU" sz="2700" i="1" dirty="0"/>
              <a:t>"</a:t>
            </a:r>
            <a:r>
              <a:rPr lang="hu-HU" sz="2700" dirty="0"/>
              <a:t>, ahol megfogalmazta a </a:t>
            </a:r>
            <a:r>
              <a:rPr lang="hu-HU" sz="2700" i="1" dirty="0"/>
              <a:t>Turing-teszt</a:t>
            </a:r>
            <a:r>
              <a:rPr lang="hu-HU" sz="2700" dirty="0"/>
              <a:t> fogalmát, ami az első módszertani próbálkozás volt annak eldöntésére, hogy egy gép képes-e intelligens viselkedést mutatni.</a:t>
            </a:r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6671D40-09F5-7B5F-E19F-4E6A0414C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577353"/>
            <a:ext cx="4895056" cy="31242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hu-HU" sz="2800" b="1" dirty="0">
                <a:ea typeface="+mn-lt"/>
                <a:cs typeface="+mn-lt"/>
              </a:rPr>
              <a:t>1956: A </a:t>
            </a:r>
            <a:r>
              <a:rPr lang="hu-HU" sz="2800" b="1" dirty="0" err="1">
                <a:ea typeface="+mn-lt"/>
                <a:cs typeface="+mn-lt"/>
              </a:rPr>
              <a:t>Dartmouth</a:t>
            </a:r>
            <a:r>
              <a:rPr lang="hu-HU" sz="2800" b="1" dirty="0">
                <a:ea typeface="+mn-lt"/>
                <a:cs typeface="+mn-lt"/>
              </a:rPr>
              <a:t> konferencia</a:t>
            </a:r>
            <a:endParaRPr lang="hu-HU" sz="2800" dirty="0"/>
          </a:p>
          <a:p>
            <a:pPr marL="0" indent="0">
              <a:buClr>
                <a:srgbClr val="1287C3"/>
              </a:buClr>
              <a:buNone/>
            </a:pPr>
            <a:r>
              <a:rPr lang="hu-HU" sz="2700" dirty="0">
                <a:ea typeface="+mn-lt"/>
                <a:cs typeface="+mn-lt"/>
              </a:rPr>
              <a:t>Az AI hivatalos születési éveként tartják számon. John McCarthy itt használta először az „</a:t>
            </a:r>
            <a:r>
              <a:rPr lang="hu-HU" sz="2700" dirty="0" err="1">
                <a:ea typeface="+mn-lt"/>
                <a:cs typeface="+mn-lt"/>
              </a:rPr>
              <a:t>Artificial</a:t>
            </a:r>
            <a:r>
              <a:rPr lang="hu-HU" sz="2700" dirty="0">
                <a:ea typeface="+mn-lt"/>
                <a:cs typeface="+mn-lt"/>
              </a:rPr>
              <a:t> </a:t>
            </a:r>
            <a:r>
              <a:rPr lang="hu-HU" sz="2700" dirty="0" err="1">
                <a:ea typeface="+mn-lt"/>
                <a:cs typeface="+mn-lt"/>
              </a:rPr>
              <a:t>Intelligence</a:t>
            </a:r>
            <a:r>
              <a:rPr lang="hu-HU" sz="2700" dirty="0">
                <a:ea typeface="+mn-lt"/>
                <a:cs typeface="+mn-lt"/>
              </a:rPr>
              <a:t>” kifejezést, és ez volt az első kísérlet az AI egy tudományos területként való megalapozására.</a:t>
            </a:r>
            <a:endParaRPr lang="hu-HU" sz="2700"/>
          </a:p>
        </p:txBody>
      </p:sp>
    </p:spTree>
    <p:extLst>
      <p:ext uri="{BB962C8B-B14F-4D97-AF65-F5344CB8AC3E}">
        <p14:creationId xmlns:p14="http://schemas.microsoft.com/office/powerpoint/2010/main" val="46998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84BA5C-E318-612D-DE33-7FD85BE4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93" y="327212"/>
            <a:ext cx="10974948" cy="1752599"/>
          </a:xfrm>
        </p:spPr>
        <p:txBody>
          <a:bodyPr>
            <a:normAutofit/>
          </a:bodyPr>
          <a:lstStyle/>
          <a:p>
            <a:r>
              <a:rPr lang="hu-HU" sz="3400" b="1" dirty="0"/>
              <a:t>A korai kutatások és kihívások (1960-1970-es évek)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49AB83-E868-2ADD-234A-CA760371E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6371" y="2383117"/>
            <a:ext cx="4895055" cy="3124201"/>
          </a:xfrm>
        </p:spPr>
        <p:txBody>
          <a:bodyPr>
            <a:normAutofit lnSpcReduction="10000"/>
          </a:bodyPr>
          <a:lstStyle/>
          <a:p>
            <a:r>
              <a:rPr lang="hu-HU" sz="2400" b="1" dirty="0"/>
              <a:t>Korai sikerek</a:t>
            </a:r>
            <a:endParaRPr lang="hu-HU" sz="2400"/>
          </a:p>
          <a:p>
            <a:pPr marL="0" indent="0">
              <a:buClr>
                <a:srgbClr val="1287C3"/>
              </a:buClr>
              <a:buNone/>
            </a:pPr>
            <a:br>
              <a:rPr lang="hu-HU" dirty="0"/>
            </a:br>
            <a:r>
              <a:rPr lang="hu-HU" sz="2300" dirty="0"/>
              <a:t>Programok, mint az </a:t>
            </a:r>
            <a:r>
              <a:rPr lang="hu-HU" sz="2300" i="1" dirty="0"/>
              <a:t>ELIZA</a:t>
            </a:r>
            <a:r>
              <a:rPr lang="hu-HU" sz="2300" dirty="0"/>
              <a:t> (pszichoterapeuta program) és a </a:t>
            </a:r>
            <a:r>
              <a:rPr lang="hu-HU" sz="2300" i="1" err="1"/>
              <a:t>Shakey</a:t>
            </a:r>
            <a:r>
              <a:rPr lang="hu-HU" sz="2300" i="1" dirty="0"/>
              <a:t> </a:t>
            </a:r>
            <a:r>
              <a:rPr lang="hu-HU" sz="2300" i="1" err="1"/>
              <a:t>the</a:t>
            </a:r>
            <a:r>
              <a:rPr lang="hu-HU" sz="2300" i="1" dirty="0"/>
              <a:t> Robot</a:t>
            </a:r>
            <a:r>
              <a:rPr lang="hu-HU" sz="2300" dirty="0"/>
              <a:t> mutattak először emberszerű interakciókat és fizikai mozgásokat.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E5CE66A-E7B0-9F27-F40C-3BB200618F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u-HU" sz="2400" b="1" dirty="0"/>
              <a:t>Korlátok</a:t>
            </a:r>
            <a:endParaRPr lang="hu-HU" sz="2400"/>
          </a:p>
          <a:p>
            <a:pPr marL="0" indent="0">
              <a:buClr>
                <a:srgbClr val="1287C3"/>
              </a:buClr>
              <a:buNone/>
            </a:pPr>
            <a:br>
              <a:rPr lang="hu-HU" dirty="0"/>
            </a:br>
            <a:r>
              <a:rPr lang="hu-HU" sz="2300" dirty="0"/>
              <a:t>Az AI kezdeti fellendülése után a kutatók szembesültek a számítási erőforrások és a tudásbázisok hiányával. A „tél” beköszöntével (AI Winter), csökkent a finanszírozás, mivel az eredmények nem váltották be a hozzájuk fűzött reményeket.</a:t>
            </a:r>
          </a:p>
        </p:txBody>
      </p:sp>
    </p:spTree>
    <p:extLst>
      <p:ext uri="{BB962C8B-B14F-4D97-AF65-F5344CB8AC3E}">
        <p14:creationId xmlns:p14="http://schemas.microsoft.com/office/powerpoint/2010/main" val="368060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E98A5B-621C-9CD2-6BE1-6B89D674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99" y="655918"/>
            <a:ext cx="11490419" cy="1311835"/>
          </a:xfrm>
        </p:spPr>
        <p:txBody>
          <a:bodyPr>
            <a:normAutofit/>
          </a:bodyPr>
          <a:lstStyle/>
          <a:p>
            <a:r>
              <a:rPr lang="hu-HU" sz="3400" b="1" err="1"/>
              <a:t>Expert</a:t>
            </a:r>
            <a:r>
              <a:rPr lang="hu-HU" sz="3400" b="1" dirty="0"/>
              <a:t> rendszerek és az AI visszatérése (1980-as évek)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EC77C7-1E2B-000C-63AC-5D173B666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1548" y="2457823"/>
            <a:ext cx="4895055" cy="3124201"/>
          </a:xfrm>
        </p:spPr>
        <p:txBody>
          <a:bodyPr/>
          <a:lstStyle/>
          <a:p>
            <a:r>
              <a:rPr lang="hu-HU" sz="2400" b="1" dirty="0" err="1"/>
              <a:t>Expert</a:t>
            </a:r>
            <a:r>
              <a:rPr lang="hu-HU" sz="2400" b="1" dirty="0"/>
              <a:t> rendszerek</a:t>
            </a:r>
            <a:endParaRPr lang="hu-HU" sz="2400"/>
          </a:p>
          <a:p>
            <a:pPr marL="0" indent="0">
              <a:buClr>
                <a:srgbClr val="1287C3"/>
              </a:buClr>
              <a:buNone/>
            </a:pPr>
            <a:br>
              <a:rPr lang="hu-HU" dirty="0"/>
            </a:br>
            <a:r>
              <a:rPr lang="hu-HU" sz="2300" dirty="0"/>
              <a:t>Ezek a szabályalapú rendszerek konkrét feladatokra összpontosítottak, például orvosi diagnózis vagy gépi tanulás alapú döntéshozatal. Ilyen rendszerek voltak például a </a:t>
            </a:r>
            <a:r>
              <a:rPr lang="hu-HU" sz="2300" i="1" dirty="0"/>
              <a:t>MYCIN</a:t>
            </a:r>
            <a:r>
              <a:rPr lang="hu-HU" sz="2300" dirty="0"/>
              <a:t> és a </a:t>
            </a:r>
            <a:r>
              <a:rPr lang="hu-HU" sz="2300" i="1" dirty="0"/>
              <a:t>DENDRAL</a:t>
            </a:r>
            <a:r>
              <a:rPr lang="hu-HU" sz="2300" dirty="0"/>
              <a:t>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7AABEBA-92CF-8AA5-19C4-6399B2E0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3026" y="2144059"/>
            <a:ext cx="4895056" cy="3124200"/>
          </a:xfrm>
        </p:spPr>
        <p:txBody>
          <a:bodyPr/>
          <a:lstStyle/>
          <a:p>
            <a:r>
              <a:rPr lang="hu-HU" sz="2400" b="1" dirty="0"/>
              <a:t>Fejlődés az iparban</a:t>
            </a:r>
            <a:endParaRPr lang="hu-HU" sz="2400"/>
          </a:p>
          <a:p>
            <a:pPr marL="0" indent="0">
              <a:buClr>
                <a:srgbClr val="1287C3"/>
              </a:buClr>
              <a:buNone/>
            </a:pPr>
            <a:br>
              <a:rPr lang="hu-HU" dirty="0"/>
            </a:br>
            <a:r>
              <a:rPr lang="hu-HU" sz="2300" dirty="0"/>
              <a:t>Az AI újra figyelmet kapott a vállalati szektorban, és az 1980-as évek végén sok vállalat kezdett el befektetni ezekbe a rendszerekbe.</a:t>
            </a:r>
          </a:p>
        </p:txBody>
      </p:sp>
    </p:spTree>
    <p:extLst>
      <p:ext uri="{BB962C8B-B14F-4D97-AF65-F5344CB8AC3E}">
        <p14:creationId xmlns:p14="http://schemas.microsoft.com/office/powerpoint/2010/main" val="12050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379C3D-1D17-14E4-7B92-870DEC01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72035"/>
            <a:ext cx="10018713" cy="1752599"/>
          </a:xfrm>
        </p:spPr>
        <p:txBody>
          <a:bodyPr>
            <a:normAutofit/>
          </a:bodyPr>
          <a:lstStyle/>
          <a:p>
            <a:r>
              <a:rPr lang="hu-HU" sz="3400" b="1" dirty="0"/>
              <a:t>Gépi tanulás és a neuronhálók (1990-es évek)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6F027F-4DD7-E87F-F840-6DAB91C095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1287C3"/>
              </a:buClr>
            </a:pPr>
            <a:r>
              <a:rPr lang="hu-HU" sz="2400" b="1" dirty="0"/>
              <a:t>Gépi tanulás</a:t>
            </a:r>
            <a:endParaRPr lang="hu-HU" sz="2400"/>
          </a:p>
          <a:p>
            <a:pPr marL="0" indent="0">
              <a:buClr>
                <a:srgbClr val="1287C3"/>
              </a:buClr>
              <a:buNone/>
            </a:pPr>
            <a:br>
              <a:rPr lang="hu-HU" dirty="0"/>
            </a:br>
            <a:r>
              <a:rPr lang="hu-HU" sz="2300" dirty="0"/>
              <a:t>A gépi tanulás területének fejlődése lehetővé tette, hogy az AI algoritmusok önállóan tanuljanak nagy adathalmazokból. A mesterséges neuronhálók alapötletét már a '60-as években kidolgozták, de az 1990-es években erősödött meg újra.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63AC5AC-D768-3B55-E850-2702B742A8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sz="2400" b="1" dirty="0">
                <a:ea typeface="+mn-lt"/>
                <a:cs typeface="+mn-lt"/>
              </a:rPr>
              <a:t>Deep </a:t>
            </a:r>
            <a:r>
              <a:rPr lang="hu-HU" sz="2400" b="1" dirty="0" err="1">
                <a:ea typeface="+mn-lt"/>
                <a:cs typeface="+mn-lt"/>
              </a:rPr>
              <a:t>Blue</a:t>
            </a:r>
            <a:r>
              <a:rPr lang="hu-HU" sz="2400" b="1" dirty="0">
                <a:ea typeface="+mn-lt"/>
                <a:cs typeface="+mn-lt"/>
              </a:rPr>
              <a:t> és sakk</a:t>
            </a:r>
            <a:endParaRPr lang="hu-HU" sz="2400"/>
          </a:p>
          <a:p>
            <a:pPr marL="0" indent="0">
              <a:buNone/>
            </a:pPr>
            <a:r>
              <a:rPr lang="hu-HU" sz="2300" dirty="0">
                <a:ea typeface="+mn-lt"/>
                <a:cs typeface="+mn-lt"/>
              </a:rPr>
              <a:t>1997-ben az IBM </a:t>
            </a:r>
            <a:r>
              <a:rPr lang="hu-HU" sz="2300" i="1" dirty="0">
                <a:ea typeface="+mn-lt"/>
                <a:cs typeface="+mn-lt"/>
              </a:rPr>
              <a:t>Deep </a:t>
            </a:r>
            <a:r>
              <a:rPr lang="hu-HU" sz="2300" i="1" dirty="0" err="1">
                <a:ea typeface="+mn-lt"/>
                <a:cs typeface="+mn-lt"/>
              </a:rPr>
              <a:t>Blue</a:t>
            </a:r>
            <a:r>
              <a:rPr lang="hu-HU" sz="2300" dirty="0">
                <a:ea typeface="+mn-lt"/>
                <a:cs typeface="+mn-lt"/>
              </a:rPr>
              <a:t> számítógépe legyőzte </a:t>
            </a:r>
            <a:r>
              <a:rPr lang="hu-HU" sz="2300" dirty="0" err="1">
                <a:ea typeface="+mn-lt"/>
                <a:cs typeface="+mn-lt"/>
              </a:rPr>
              <a:t>Garri</a:t>
            </a:r>
            <a:r>
              <a:rPr lang="hu-HU" sz="2300" dirty="0">
                <a:ea typeface="+mn-lt"/>
                <a:cs typeface="+mn-lt"/>
              </a:rPr>
              <a:t> </a:t>
            </a:r>
            <a:r>
              <a:rPr lang="hu-HU" sz="2300" dirty="0" err="1">
                <a:ea typeface="+mn-lt"/>
                <a:cs typeface="+mn-lt"/>
              </a:rPr>
              <a:t>Kaszparovot</a:t>
            </a:r>
            <a:r>
              <a:rPr lang="hu-HU" sz="2300" dirty="0">
                <a:ea typeface="+mn-lt"/>
                <a:cs typeface="+mn-lt"/>
              </a:rPr>
              <a:t>, a világbajnok sakkozót. Ez jelentős mérföldkő volt az AI történetében.</a:t>
            </a:r>
            <a:endParaRPr lang="hu-HU" sz="2300"/>
          </a:p>
        </p:txBody>
      </p:sp>
    </p:spTree>
    <p:extLst>
      <p:ext uri="{BB962C8B-B14F-4D97-AF65-F5344CB8AC3E}">
        <p14:creationId xmlns:p14="http://schemas.microsoft.com/office/powerpoint/2010/main" val="37861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3A30CA-1C21-69E3-FEFE-A5F8FB20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91565"/>
            <a:ext cx="10018713" cy="1752599"/>
          </a:xfrm>
        </p:spPr>
        <p:txBody>
          <a:bodyPr/>
          <a:lstStyle/>
          <a:p>
            <a:r>
              <a:rPr lang="hu-HU" b="1"/>
              <a:t>AI napjainkban (2010-es évek és tovább)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54CB26-E591-CFC1-592A-447A923C9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6371" y="3003175"/>
            <a:ext cx="4895055" cy="3124201"/>
          </a:xfrm>
        </p:spPr>
        <p:txBody>
          <a:bodyPr>
            <a:normAutofit fontScale="92500"/>
          </a:bodyPr>
          <a:lstStyle/>
          <a:p>
            <a:r>
              <a:rPr lang="hu-HU" sz="2400" b="1" dirty="0"/>
              <a:t>Deep </a:t>
            </a:r>
            <a:r>
              <a:rPr lang="hu-HU" sz="2400" b="1" dirty="0" err="1"/>
              <a:t>Learning</a:t>
            </a:r>
            <a:r>
              <a:rPr lang="hu-HU" sz="2400" b="1" dirty="0"/>
              <a:t> és az áttörés</a:t>
            </a:r>
            <a:endParaRPr lang="hu-HU" sz="2400"/>
          </a:p>
          <a:p>
            <a:pPr marL="0" indent="0">
              <a:buClr>
                <a:srgbClr val="1287C3"/>
              </a:buClr>
              <a:buNone/>
            </a:pPr>
            <a:br>
              <a:rPr lang="hu-HU" dirty="0"/>
            </a:br>
            <a:r>
              <a:rPr lang="hu-HU" sz="2300" dirty="0"/>
              <a:t>A mélytanulási algoritmusok (</a:t>
            </a:r>
            <a:r>
              <a:rPr lang="hu-HU" sz="2300" err="1"/>
              <a:t>deep</a:t>
            </a:r>
            <a:r>
              <a:rPr lang="hu-HU" sz="2300" dirty="0"/>
              <a:t> </a:t>
            </a:r>
            <a:r>
              <a:rPr lang="hu-HU" sz="2300" err="1"/>
              <a:t>learning</a:t>
            </a:r>
            <a:r>
              <a:rPr lang="hu-HU" sz="2300" dirty="0"/>
              <a:t>) forradalmasították az AI-t. Olyan rendszerek jelentek meg, mint a </a:t>
            </a:r>
            <a:r>
              <a:rPr lang="hu-HU" sz="2300" i="1" dirty="0"/>
              <a:t>Google </a:t>
            </a:r>
            <a:r>
              <a:rPr lang="hu-HU" sz="2300" i="1" err="1"/>
              <a:t>Brain</a:t>
            </a:r>
            <a:r>
              <a:rPr lang="hu-HU" sz="2300" dirty="0"/>
              <a:t>, </a:t>
            </a:r>
            <a:r>
              <a:rPr lang="hu-HU" sz="2300" i="1" err="1"/>
              <a:t>AlphaGo</a:t>
            </a:r>
            <a:r>
              <a:rPr lang="hu-HU" sz="2300" dirty="0"/>
              <a:t>, amelyek képesek voltak komplex feladatok megoldására, például nyelvfeldolgozás, képfelismerés és játékok.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372A26-7BB1-5931-FE08-467CF0A12D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hu-HU" sz="2400" b="1" dirty="0"/>
              <a:t>AI az életünk része</a:t>
            </a:r>
            <a:endParaRPr lang="hu-HU" sz="2400"/>
          </a:p>
          <a:p>
            <a:pPr marL="0" indent="0">
              <a:buClr>
                <a:srgbClr val="1287C3"/>
              </a:buClr>
              <a:buNone/>
            </a:pPr>
            <a:br>
              <a:rPr lang="hu-HU" dirty="0"/>
            </a:br>
            <a:r>
              <a:rPr lang="hu-HU" sz="2300" dirty="0"/>
              <a:t>Az AI technológiák mostanra beépültek a mindennapjainkba: önvezető autók, virtuális asszisztensek (pl. Siri, Alexa), orvosi diagnózisok, robotika, és számos más alkalmazás.</a:t>
            </a:r>
          </a:p>
        </p:txBody>
      </p:sp>
    </p:spTree>
    <p:extLst>
      <p:ext uri="{BB962C8B-B14F-4D97-AF65-F5344CB8AC3E}">
        <p14:creationId xmlns:p14="http://schemas.microsoft.com/office/powerpoint/2010/main" val="81178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F7195B-234E-6D59-5D5C-D2834D5A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400" b="1" dirty="0"/>
              <a:t>Jövőbeli kilátások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72470E-7A4B-D053-CCF0-75BFE8C22A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sz="2400" b="1" dirty="0"/>
              <a:t>Etikai és társadalmi kérdések</a:t>
            </a:r>
            <a:endParaRPr lang="hu-HU" sz="2400"/>
          </a:p>
          <a:p>
            <a:pPr marL="0" indent="0">
              <a:buClr>
                <a:srgbClr val="1287C3"/>
              </a:buClr>
              <a:buNone/>
            </a:pPr>
            <a:br>
              <a:rPr lang="hu-HU" dirty="0"/>
            </a:br>
            <a:r>
              <a:rPr lang="hu-HU" sz="2300" dirty="0"/>
              <a:t>Az AI terjedésével párhuzamosan felmerültek etikai és társadalmi aggályok is, például az adatvédelem, a munkahelyek automatizálása és az AI-alapú rendszerek átláthatósága.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8AD5D7F-EE1E-7140-A797-F3CB4B0B47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400" b="1" dirty="0"/>
              <a:t>Szuperintelligencia és AGI</a:t>
            </a:r>
            <a:endParaRPr lang="hu-HU" sz="2400"/>
          </a:p>
          <a:p>
            <a:pPr marL="0" indent="0">
              <a:buClr>
                <a:srgbClr val="1287C3"/>
              </a:buClr>
              <a:buNone/>
            </a:pPr>
            <a:br>
              <a:rPr lang="hu-HU" dirty="0"/>
            </a:br>
            <a:r>
              <a:rPr lang="hu-HU" sz="2300" dirty="0"/>
              <a:t>Az AI jövője az AGI (</a:t>
            </a:r>
            <a:r>
              <a:rPr lang="hu-HU" sz="2300" dirty="0" err="1"/>
              <a:t>Artificial</a:t>
            </a:r>
            <a:r>
              <a:rPr lang="hu-HU" sz="2300" dirty="0"/>
              <a:t> General </a:t>
            </a:r>
            <a:r>
              <a:rPr lang="hu-HU" sz="2300" dirty="0" err="1"/>
              <a:t>Intelligence</a:t>
            </a:r>
            <a:r>
              <a:rPr lang="hu-HU" sz="2300" dirty="0"/>
              <a:t>) vagy szuperintelligens rendszerek felé mutat, amelyek képesek lehetnek emberi szintű általános intelligenciára.</a:t>
            </a:r>
          </a:p>
        </p:txBody>
      </p:sp>
    </p:spTree>
    <p:extLst>
      <p:ext uri="{BB962C8B-B14F-4D97-AF65-F5344CB8AC3E}">
        <p14:creationId xmlns:p14="http://schemas.microsoft.com/office/powerpoint/2010/main" val="39527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AEE37B-0CBB-B5AF-46BE-2EDC945D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400" b="1" dirty="0"/>
              <a:t>AI eszközök és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1DFAD0-749D-90AF-2FA0-86DB35F1F6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sz="2400" b="1" dirty="0"/>
              <a:t>Mélytanulási keretrendszerek</a:t>
            </a:r>
            <a:endParaRPr lang="hu-HU" sz="2400"/>
          </a:p>
          <a:p>
            <a:pPr marL="0" indent="0">
              <a:buClr>
                <a:srgbClr val="1287C3"/>
              </a:buClr>
              <a:buNone/>
            </a:pPr>
            <a:br>
              <a:rPr lang="hu-HU" dirty="0"/>
            </a:br>
            <a:r>
              <a:rPr lang="hu-HU" sz="2300" dirty="0"/>
              <a:t>Olyan keretrendszerek, mint a </a:t>
            </a:r>
            <a:r>
              <a:rPr lang="hu-HU" sz="2300" i="1" err="1"/>
              <a:t>TensorFlow</a:t>
            </a:r>
            <a:r>
              <a:rPr lang="hu-HU" sz="2300" dirty="0"/>
              <a:t> és </a:t>
            </a:r>
            <a:r>
              <a:rPr lang="hu-HU" sz="2300" i="1" err="1"/>
              <a:t>PyTorch</a:t>
            </a:r>
            <a:r>
              <a:rPr lang="hu-HU" sz="2300" dirty="0"/>
              <a:t>, lehetővé teszik az AI modellek gyors fejlesztését, különösen a mélytanulás területén.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2CF0CA0-763B-209C-17E3-8C9F1B6E4B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400" b="1" dirty="0"/>
              <a:t>Természetes nyelvfeldolgozás (NLP)</a:t>
            </a:r>
            <a:endParaRPr lang="hu-HU" sz="2400"/>
          </a:p>
          <a:p>
            <a:pPr marL="0" indent="0">
              <a:buClr>
                <a:srgbClr val="1287C3"/>
              </a:buClr>
              <a:buNone/>
            </a:pPr>
            <a:br>
              <a:rPr lang="hu-HU" dirty="0"/>
            </a:br>
            <a:r>
              <a:rPr lang="hu-HU" sz="2300" dirty="0"/>
              <a:t>A GPT (pl. </a:t>
            </a:r>
            <a:r>
              <a:rPr lang="hu-HU" sz="2300" err="1"/>
              <a:t>OpenAI</a:t>
            </a:r>
            <a:r>
              <a:rPr lang="hu-HU" sz="2300" dirty="0"/>
              <a:t> GPT-4) és BERT modellek áttörést hoztak a szöveggenerálásban, fordításban, és más nyelvi feladatokban.</a:t>
            </a:r>
          </a:p>
        </p:txBody>
      </p:sp>
    </p:spTree>
    <p:extLst>
      <p:ext uri="{BB962C8B-B14F-4D97-AF65-F5344CB8AC3E}">
        <p14:creationId xmlns:p14="http://schemas.microsoft.com/office/powerpoint/2010/main" val="426098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31B2D-6EFF-19A7-B38C-7C1A5BE6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400" b="1" dirty="0"/>
              <a:t>AI és a munkaerő jövője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F4CFBE-C0FA-CCFA-BAAC-9FCC1321B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950881"/>
            <a:ext cx="4895055" cy="3124201"/>
          </a:xfrm>
        </p:spPr>
        <p:txBody>
          <a:bodyPr>
            <a:normAutofit lnSpcReduction="10000"/>
          </a:bodyPr>
          <a:lstStyle/>
          <a:p>
            <a:pPr marL="228600" indent="-228600">
              <a:buFont typeface=""/>
              <a:buChar char="•"/>
            </a:pPr>
            <a:r>
              <a:rPr lang="hu-HU" sz="2400" b="1" dirty="0" err="1"/>
              <a:t>Automatizáció</a:t>
            </a:r>
            <a:r>
              <a:rPr lang="hu-HU" sz="2400" b="1" dirty="0"/>
              <a:t> és munkahelyek</a:t>
            </a:r>
            <a:endParaRPr lang="hu-HU" sz="2400"/>
          </a:p>
          <a:p>
            <a:pPr marL="0" indent="0">
              <a:buClr>
                <a:srgbClr val="1287C3"/>
              </a:buClr>
              <a:buNone/>
            </a:pPr>
            <a:br>
              <a:rPr lang="hu-HU" dirty="0"/>
            </a:br>
            <a:r>
              <a:rPr lang="hu-HU" sz="2300" dirty="0"/>
              <a:t>Az AI növeli az </a:t>
            </a:r>
            <a:r>
              <a:rPr lang="hu-HU" sz="2300" err="1"/>
              <a:t>automatizációt</a:t>
            </a:r>
            <a:r>
              <a:rPr lang="hu-HU" sz="2300" dirty="0"/>
              <a:t> számos iparágban, ami növeli a hatékonyságot, de egyben munkahelyek elvesztését is eredményezheti. Az adminisztratív és gyártási szektorokban nagy az AI hatása.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826054B-6A33-6505-934D-DAAEB13BD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4849" y="2667000"/>
            <a:ext cx="4895056" cy="3124200"/>
          </a:xfrm>
        </p:spPr>
        <p:txBody>
          <a:bodyPr>
            <a:normAutofit lnSpcReduction="10000"/>
          </a:bodyPr>
          <a:lstStyle/>
          <a:p>
            <a:pPr marL="228600" indent="-228600">
              <a:buFont typeface=""/>
              <a:buChar char="•"/>
            </a:pPr>
            <a:r>
              <a:rPr lang="hu-HU" sz="2400" b="1" dirty="0"/>
              <a:t>Új készségek iránti igény</a:t>
            </a:r>
            <a:endParaRPr lang="hu-HU" sz="2400"/>
          </a:p>
          <a:p>
            <a:pPr marL="0" indent="0">
              <a:buClr>
                <a:srgbClr val="1287C3"/>
              </a:buClr>
              <a:buNone/>
            </a:pPr>
            <a:r>
              <a:rPr lang="hu-HU" sz="2300" dirty="0"/>
              <a:t>A munkaerőpiacon egyre nagyobb igény van AI szakértőkre, adatkutatókra, és programozókra, akik AI-alapú rendszerek fejlesztéséhez és karbantartásához szükséges tudással rendelkeznek.</a:t>
            </a:r>
          </a:p>
        </p:txBody>
      </p:sp>
    </p:spTree>
    <p:extLst>
      <p:ext uri="{BB962C8B-B14F-4D97-AF65-F5344CB8AC3E}">
        <p14:creationId xmlns:p14="http://schemas.microsoft.com/office/powerpoint/2010/main" val="2824736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Parallax</vt:lpstr>
      <vt:lpstr>Bevezetés az AI történetébe</vt:lpstr>
      <vt:lpstr>Az AI kezdeti évei (1950-1960-as évek)</vt:lpstr>
      <vt:lpstr>A korai kutatások és kihívások (1960-1970-es évek)</vt:lpstr>
      <vt:lpstr>Expert rendszerek és az AI visszatérése (1980-as évek)</vt:lpstr>
      <vt:lpstr>Gépi tanulás és a neuronhálók (1990-es évek)</vt:lpstr>
      <vt:lpstr>AI napjainkban (2010-es évek és tovább)</vt:lpstr>
      <vt:lpstr>Jövőbeli kilátások</vt:lpstr>
      <vt:lpstr>AI eszközök és technológiák</vt:lpstr>
      <vt:lpstr>AI és a munkaerő jövője</vt:lpstr>
      <vt:lpstr>AI alkalmazások különböző iparágakban</vt:lpstr>
      <vt:lpstr>Összegzés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164</cp:revision>
  <dcterms:created xsi:type="dcterms:W3CDTF">2024-09-16T10:06:12Z</dcterms:created>
  <dcterms:modified xsi:type="dcterms:W3CDTF">2024-09-16T10:40:40Z</dcterms:modified>
</cp:coreProperties>
</file>