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A58BB7F-6099-4BC7-9821-91B4F3EE0D06}" type="datetimeFigureOut">
              <a:rPr lang="hu-HU" smtClean="0"/>
              <a:t>2024.11.20.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08AD33D-3DCA-4289-8379-277D83C83F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661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BB7F-6099-4BC7-9821-91B4F3EE0D06}" type="datetimeFigureOut">
              <a:rPr lang="hu-HU" smtClean="0"/>
              <a:t>2024.11.20.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D33D-3DCA-4289-8379-277D83C83F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537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BB7F-6099-4BC7-9821-91B4F3EE0D06}" type="datetimeFigureOut">
              <a:rPr lang="hu-HU" smtClean="0"/>
              <a:t>2024.11.20.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D33D-3DCA-4289-8379-277D83C83F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0366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BB7F-6099-4BC7-9821-91B4F3EE0D06}" type="datetimeFigureOut">
              <a:rPr lang="hu-HU" smtClean="0"/>
              <a:t>2024.11.20.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D33D-3DCA-4289-8379-277D83C83F60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932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BB7F-6099-4BC7-9821-91B4F3EE0D06}" type="datetimeFigureOut">
              <a:rPr lang="hu-HU" smtClean="0"/>
              <a:t>2024.11.20.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D33D-3DCA-4289-8379-277D83C83F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6734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BB7F-6099-4BC7-9821-91B4F3EE0D06}" type="datetimeFigureOut">
              <a:rPr lang="hu-HU" smtClean="0"/>
              <a:t>2024.11.20.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D33D-3DCA-4289-8379-277D83C83F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1735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BB7F-6099-4BC7-9821-91B4F3EE0D06}" type="datetimeFigureOut">
              <a:rPr lang="hu-HU" smtClean="0"/>
              <a:t>2024.11.20.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D33D-3DCA-4289-8379-277D83C83F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7877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BB7F-6099-4BC7-9821-91B4F3EE0D06}" type="datetimeFigureOut">
              <a:rPr lang="hu-HU" smtClean="0"/>
              <a:t>2024.11.20.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D33D-3DCA-4289-8379-277D83C83F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1626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BB7F-6099-4BC7-9821-91B4F3EE0D06}" type="datetimeFigureOut">
              <a:rPr lang="hu-HU" smtClean="0"/>
              <a:t>2024.11.20.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D33D-3DCA-4289-8379-277D83C83F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421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BB7F-6099-4BC7-9821-91B4F3EE0D06}" type="datetimeFigureOut">
              <a:rPr lang="hu-HU" smtClean="0"/>
              <a:t>2024.11.20.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D33D-3DCA-4289-8379-277D83C83F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550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BB7F-6099-4BC7-9821-91B4F3EE0D06}" type="datetimeFigureOut">
              <a:rPr lang="hu-HU" smtClean="0"/>
              <a:t>2024.11.20.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D33D-3DCA-4289-8379-277D83C83F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351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BB7F-6099-4BC7-9821-91B4F3EE0D06}" type="datetimeFigureOut">
              <a:rPr lang="hu-HU" smtClean="0"/>
              <a:t>2024.11.20.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D33D-3DCA-4289-8379-277D83C83F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802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BB7F-6099-4BC7-9821-91B4F3EE0D06}" type="datetimeFigureOut">
              <a:rPr lang="hu-HU" smtClean="0"/>
              <a:t>2024.11.20.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D33D-3DCA-4289-8379-277D83C83F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01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BB7F-6099-4BC7-9821-91B4F3EE0D06}" type="datetimeFigureOut">
              <a:rPr lang="hu-HU" smtClean="0"/>
              <a:t>2024.11.20.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D33D-3DCA-4289-8379-277D83C83F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327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BB7F-6099-4BC7-9821-91B4F3EE0D06}" type="datetimeFigureOut">
              <a:rPr lang="hu-HU" smtClean="0"/>
              <a:t>2024.11.20.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D33D-3DCA-4289-8379-277D83C83F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100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BB7F-6099-4BC7-9821-91B4F3EE0D06}" type="datetimeFigureOut">
              <a:rPr lang="hu-HU" smtClean="0"/>
              <a:t>2024.11.20.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D33D-3DCA-4289-8379-277D83C83F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771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BB7F-6099-4BC7-9821-91B4F3EE0D06}" type="datetimeFigureOut">
              <a:rPr lang="hu-HU" smtClean="0"/>
              <a:t>2024.11.20.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D33D-3DCA-4289-8379-277D83C83F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189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8BB7F-6099-4BC7-9821-91B4F3EE0D06}" type="datetimeFigureOut">
              <a:rPr lang="hu-HU" smtClean="0"/>
              <a:t>2024.11.20.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AD33D-3DCA-4289-8379-277D83C83F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2675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rt.ai/" TargetMode="External"/><Relationship Id="rId7" Type="http://schemas.openxmlformats.org/officeDocument/2006/relationships/hyperlink" Target="https://element-lab.com/" TargetMode="External"/><Relationship Id="rId2" Type="http://schemas.openxmlformats.org/officeDocument/2006/relationships/hyperlink" Target="https://stablediffusionwe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ynthesia.io/" TargetMode="External"/><Relationship Id="rId5" Type="http://schemas.openxmlformats.org/officeDocument/2006/relationships/hyperlink" Target="https://pixverse.ai/" TargetMode="External"/><Relationship Id="rId4" Type="http://schemas.openxmlformats.org/officeDocument/2006/relationships/hyperlink" Target="https://openai.com/dall-e-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44CC98-D650-4FE5-B1FD-0FE3AB28C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 mesterséges intelligencia története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0DDCD3A-BFE4-4220-8459-D58D2F66BE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Bolacsek Miklós</a:t>
            </a:r>
          </a:p>
        </p:txBody>
      </p:sp>
    </p:spTree>
    <p:extLst>
      <p:ext uri="{BB962C8B-B14F-4D97-AF65-F5344CB8AC3E}">
        <p14:creationId xmlns:p14="http://schemas.microsoft.com/office/powerpoint/2010/main" val="707023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0A1694-83B1-4133-8646-9DFC82F5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D690495-7013-492E-9BD5-BD118BFE4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701255"/>
            <a:ext cx="4613436" cy="3089946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6146" name="Picture 2" descr="Köszönöm a figyelmet! Ha kérdésed van, kérdezd meg a Google-től - Peely  Meme Generator">
            <a:extLst>
              <a:ext uri="{FF2B5EF4-FFF2-40B4-BE49-F238E27FC236}">
                <a16:creationId xmlns:a16="http://schemas.microsoft.com/office/drawing/2014/main" id="{A0B1CF0E-5686-47B5-865B-6777F7321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6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51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at is AI? What does artificial intelligence do? - BBC Newsround">
            <a:extLst>
              <a:ext uri="{FF2B5EF4-FFF2-40B4-BE49-F238E27FC236}">
                <a16:creationId xmlns:a16="http://schemas.microsoft.com/office/drawing/2014/main" id="{9B678D1C-CA5C-4356-AA10-BF38AA174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896" y="2301649"/>
            <a:ext cx="6110914" cy="343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A19A672-66C4-4D0B-9AA1-B04E2045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 mesterséges intelligencia?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03C588-7C94-4BC0-A4F4-6682DA512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375124" cy="3541714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A mesterséges intelligencia vagy mesterséges intelligencia olyan technológiákra utal, amelyeket arra programoztak, hogy elemezzék a körülöttük lévő világot, és lépéseket tegyenek konkrét célok elérése érdekében.</a:t>
            </a:r>
          </a:p>
          <a:p>
            <a:r>
              <a:rPr lang="hu-HU" dirty="0"/>
              <a:t>Lehet, hogy nem vesszük észre, de az AI kulcsszerepet játszik mindennapi életünkben, a spam levelek szűrésétől kezdve, egy új dal ajánlásáig, a leggyorsabb út megtalálásáig, ahová megyünk.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464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6576DE-808A-49CF-ADBE-1E190583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első elképzelések az AI-</a:t>
            </a:r>
            <a:r>
              <a:rPr lang="hu-HU" dirty="0" err="1"/>
              <a:t>ról</a:t>
            </a:r>
            <a:r>
              <a:rPr lang="hu-HU" dirty="0"/>
              <a:t>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74F96D-EEAD-4E0E-A9DF-788461C6F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 17. század elején René Descartes úgy gondolta, hogy az állatok teste nem több egy összetett gépnél. 1642-ben Blaise Pascal létrehozta az első mechanikus, digitális számológépet. A 19. században Charles </a:t>
            </a:r>
            <a:r>
              <a:rPr lang="hu-HU" dirty="0" err="1"/>
              <a:t>Babbage</a:t>
            </a:r>
            <a:r>
              <a:rPr lang="hu-HU" dirty="0"/>
              <a:t> és Ada </a:t>
            </a:r>
            <a:r>
              <a:rPr lang="hu-HU" dirty="0" err="1"/>
              <a:t>Lovelace</a:t>
            </a:r>
            <a:r>
              <a:rPr lang="hu-HU" dirty="0"/>
              <a:t> programozható számológépeken dolgoztak.</a:t>
            </a:r>
          </a:p>
          <a:p>
            <a:r>
              <a:rPr lang="hu-HU" dirty="0"/>
              <a:t>Az 1910-es években Bertrand Russell és Alfred </a:t>
            </a:r>
            <a:r>
              <a:rPr lang="hu-HU" dirty="0" err="1"/>
              <a:t>North</a:t>
            </a:r>
            <a:r>
              <a:rPr lang="hu-HU" dirty="0"/>
              <a:t> </a:t>
            </a:r>
            <a:r>
              <a:rPr lang="hu-HU" dirty="0" err="1"/>
              <a:t>Whitehead</a:t>
            </a:r>
            <a:r>
              <a:rPr lang="hu-HU" dirty="0"/>
              <a:t> kiadta a </a:t>
            </a:r>
            <a:r>
              <a:rPr lang="hu-HU" i="1" dirty="0" err="1"/>
              <a:t>Principia</a:t>
            </a:r>
            <a:r>
              <a:rPr lang="hu-HU" i="1" dirty="0"/>
              <a:t> </a:t>
            </a:r>
            <a:r>
              <a:rPr lang="hu-HU" i="1" dirty="0" err="1"/>
              <a:t>Mathematica</a:t>
            </a:r>
            <a:r>
              <a:rPr lang="hu-HU" dirty="0"/>
              <a:t>-t, ami forradalmasította a formális logikát. 1943-ban Warren </a:t>
            </a:r>
            <a:r>
              <a:rPr lang="hu-HU" dirty="0" err="1"/>
              <a:t>McCulloch</a:t>
            </a:r>
            <a:r>
              <a:rPr lang="hu-HU" dirty="0"/>
              <a:t> és Walter </a:t>
            </a:r>
            <a:r>
              <a:rPr lang="hu-HU" dirty="0" err="1"/>
              <a:t>Pitts</a:t>
            </a:r>
            <a:r>
              <a:rPr lang="hu-HU" dirty="0"/>
              <a:t> kiadták </a:t>
            </a:r>
            <a:r>
              <a:rPr lang="hu-HU" i="1" dirty="0"/>
              <a:t>Az idegi működés logikai alapjai</a:t>
            </a:r>
            <a:r>
              <a:rPr lang="hu-HU" dirty="0"/>
              <a:t> </a:t>
            </a:r>
            <a:r>
              <a:rPr lang="hu-HU" i="1" dirty="0"/>
              <a:t>(A </a:t>
            </a:r>
            <a:r>
              <a:rPr lang="hu-HU" i="1" dirty="0" err="1"/>
              <a:t>Logical</a:t>
            </a:r>
            <a:r>
              <a:rPr lang="hu-HU" i="1" dirty="0"/>
              <a:t> </a:t>
            </a:r>
            <a:r>
              <a:rPr lang="hu-HU" i="1" dirty="0" err="1"/>
              <a:t>Calculus</a:t>
            </a:r>
            <a:r>
              <a:rPr lang="hu-HU" i="1" dirty="0"/>
              <a:t> of </a:t>
            </a:r>
            <a:r>
              <a:rPr lang="hu-HU" i="1" dirty="0" err="1"/>
              <a:t>the</a:t>
            </a:r>
            <a:r>
              <a:rPr lang="hu-HU" i="1" dirty="0"/>
              <a:t> </a:t>
            </a:r>
            <a:r>
              <a:rPr lang="hu-HU" i="1" dirty="0" err="1"/>
              <a:t>Ideas</a:t>
            </a:r>
            <a:r>
              <a:rPr lang="hu-HU" i="1" dirty="0"/>
              <a:t> </a:t>
            </a:r>
            <a:r>
              <a:rPr lang="hu-HU" i="1" dirty="0" err="1"/>
              <a:t>Immanent</a:t>
            </a:r>
            <a:r>
              <a:rPr lang="hu-HU" i="1" dirty="0"/>
              <a:t> in </a:t>
            </a:r>
            <a:r>
              <a:rPr lang="hu-HU" i="1" dirty="0" err="1"/>
              <a:t>Nervous</a:t>
            </a:r>
            <a:r>
              <a:rPr lang="hu-HU" i="1" dirty="0"/>
              <a:t> </a:t>
            </a:r>
            <a:r>
              <a:rPr lang="hu-HU" i="1" dirty="0" err="1"/>
              <a:t>Activity</a:t>
            </a:r>
            <a:r>
              <a:rPr lang="hu-HU" i="1" dirty="0"/>
              <a:t>)</a:t>
            </a:r>
            <a:r>
              <a:rPr lang="hu-HU" dirty="0"/>
              <a:t> című művüket, amellyel megalapították a neuronhálózatok elméletét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356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E0B793-839D-47A0-AECF-597D33277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mesterséges intelligencia születése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484378-0594-4B99-9AEC-99ECA8120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8146" y="1803632"/>
            <a:ext cx="4311941" cy="4064466"/>
          </a:xfrm>
        </p:spPr>
        <p:txBody>
          <a:bodyPr>
            <a:noAutofit/>
          </a:bodyPr>
          <a:lstStyle/>
          <a:p>
            <a:r>
              <a:rPr lang="hu-HU" sz="1600" dirty="0"/>
              <a:t>Az AI térhódítása nem mostanában kezdődött, azonban a </a:t>
            </a:r>
            <a:r>
              <a:rPr lang="hu-HU" sz="1600" dirty="0" err="1"/>
              <a:t>ChatGPT</a:t>
            </a:r>
            <a:r>
              <a:rPr lang="hu-HU" sz="1600" dirty="0"/>
              <a:t> elsöprő sikerének köszönhetően egy egyszerűen és könnyen kezelhető AI eszközt kaptak a felhasználók, így egy kis betekintést is a technológiában </a:t>
            </a:r>
            <a:r>
              <a:rPr lang="hu-HU" sz="1600" dirty="0" err="1"/>
              <a:t>rejló</a:t>
            </a:r>
            <a:r>
              <a:rPr lang="hu-HU" sz="1600" dirty="0"/>
              <a:t> lehetőségekről. Nézzük meg kicsit közelebbről az AI fejlődését, hogyan jutottunk el a </a:t>
            </a:r>
            <a:r>
              <a:rPr lang="hu-HU" sz="1600" dirty="0" err="1"/>
              <a:t>ChatGPT</a:t>
            </a:r>
            <a:r>
              <a:rPr lang="hu-HU" sz="1600" dirty="0"/>
              <a:t>-ig.</a:t>
            </a:r>
          </a:p>
          <a:p>
            <a:r>
              <a:rPr lang="hu-HU" sz="1600" dirty="0"/>
              <a:t>A mesterséges intelligencia kutatása az 1950-es években kezdődött meg és a "mesterséges intelligencia" kifejezést is ezekben az években, egész pontosan 1956-ban használta először John McCarthy.</a:t>
            </a:r>
          </a:p>
        </p:txBody>
      </p:sp>
      <p:pic>
        <p:nvPicPr>
          <p:cNvPr id="2052" name="Picture 4" descr="Can AI Ever Become Capable of Original Thought?">
            <a:extLst>
              <a:ext uri="{FF2B5EF4-FFF2-40B4-BE49-F238E27FC236}">
                <a16:creationId xmlns:a16="http://schemas.microsoft.com/office/drawing/2014/main" id="{46E114FF-78AC-4A05-9F8C-CBBB043F9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572" y="1803633"/>
            <a:ext cx="6114575" cy="406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78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Machine Learning (ML) I. fejezet - ismerkedés az alapokkal - Variance - A  Bitcoin Blog">
            <a:extLst>
              <a:ext uri="{FF2B5EF4-FFF2-40B4-BE49-F238E27FC236}">
                <a16:creationId xmlns:a16="http://schemas.microsoft.com/office/drawing/2014/main" id="{1F49DBFF-B27D-4787-9C80-F5B75412E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" y="0"/>
            <a:ext cx="12184323" cy="689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22AF46F-8D1F-40A7-99B3-1702067D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highlight>
                  <a:srgbClr val="000000"/>
                </a:highlight>
              </a:rPr>
              <a:t>A "gépi tanulás" fogalma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161D63-8F2B-45C3-9C99-3D42C933C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>
                <a:highlight>
                  <a:srgbClr val="000000"/>
                </a:highlight>
              </a:rPr>
              <a:t>A </a:t>
            </a:r>
            <a:r>
              <a:rPr lang="hu-HU" b="1" dirty="0">
                <a:highlight>
                  <a:srgbClr val="000000"/>
                </a:highlight>
              </a:rPr>
              <a:t>gépi tanulás</a:t>
            </a:r>
            <a:r>
              <a:rPr lang="hu-HU" dirty="0">
                <a:highlight>
                  <a:srgbClr val="000000"/>
                </a:highlight>
              </a:rPr>
              <a:t> a mesterséges intelligencia egyik ága, olyan rendszerekkel foglalkoznak, melyek tanulni képesek, azaz tapasztalatokból tudást generálnak. A gyakorlatban ez azt jelenti, hogy a rendszer példa adatok, minták alapján képes önállóan, vagy emberi segítséggel szabályszerűségeket/szabályokat felismerni/meghatározni. A rendszer tehát nem csupán betanulja „kívülről” a mintákat, hanem képes ezek alapján olyan általánosításra, ami alapján – a tanulási szakasz végeztével – ismeretlen adatokra vonatkozólag is „helyes” döntéseket tud hozni.</a:t>
            </a:r>
          </a:p>
        </p:txBody>
      </p:sp>
      <p:sp>
        <p:nvSpPr>
          <p:cNvPr id="5" name="AutoShape 4" descr="Gépi tanulás és mesterséges intelligencia (AI)">
            <a:extLst>
              <a:ext uri="{FF2B5EF4-FFF2-40B4-BE49-F238E27FC236}">
                <a16:creationId xmlns:a16="http://schemas.microsoft.com/office/drawing/2014/main" id="{5840A426-1F31-4D26-83C3-FABDE58E3781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2340528" y="3276599"/>
            <a:ext cx="3603071" cy="373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750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E1EDDE-21AA-414A-948B-001644E0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áttörés</a:t>
            </a:r>
            <a:r>
              <a:rPr lang="en-US" dirty="0"/>
              <a:t>: Deep Learning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276D70-8611-4C45-BBD5-9B7A96A84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326500" cy="3541714"/>
          </a:xfrm>
        </p:spPr>
        <p:txBody>
          <a:bodyPr>
            <a:normAutofit fontScale="62500" lnSpcReduction="20000"/>
          </a:bodyPr>
          <a:lstStyle/>
          <a:p>
            <a:r>
              <a:rPr lang="hu-HU" b="1" dirty="0"/>
              <a:t>A mély gépi tanulás (Deep </a:t>
            </a:r>
            <a:r>
              <a:rPr lang="hu-HU" b="1" dirty="0" err="1"/>
              <a:t>Learning</a:t>
            </a:r>
            <a:r>
              <a:rPr lang="hu-HU" b="1" dirty="0"/>
              <a:t>) a gépi tanulási technikák egy alcsoportja, amiben mesterséges neurális </a:t>
            </a:r>
            <a:r>
              <a:rPr lang="hu-HU" b="1" dirty="0" err="1"/>
              <a:t>hálózatokat</a:t>
            </a:r>
            <a:r>
              <a:rPr lang="hu-HU" b="1" dirty="0"/>
              <a:t> (</a:t>
            </a:r>
            <a:r>
              <a:rPr lang="hu-HU" b="1" dirty="0" err="1"/>
              <a:t>Neural</a:t>
            </a:r>
            <a:r>
              <a:rPr lang="hu-HU" b="1" dirty="0"/>
              <a:t> </a:t>
            </a:r>
            <a:r>
              <a:rPr lang="hu-HU" b="1" dirty="0" err="1"/>
              <a:t>Networks</a:t>
            </a:r>
            <a:r>
              <a:rPr lang="hu-HU" b="1" dirty="0"/>
              <a:t>) használunk.</a:t>
            </a:r>
            <a:r>
              <a:rPr lang="hu-HU" dirty="0"/>
              <a:t> Tehát minden gépi tanulási feladat ami mély gépi tanulással megoldható, megoldható "klasszikus" gépi tanulási módszerekkel is. A fordított irányra ez már nem igaz, ugyan a legtöbb gépi tanulási problémára adható mély tanulási megoldás, de nem mindegyikre. A </a:t>
            </a:r>
            <a:r>
              <a:rPr lang="hu-HU" dirty="0" err="1"/>
              <a:t>deep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a 2010-es években nagyon elterjedt, divatossá vált, de nem minden gépi tanulási feladatra alkalmazható csodafegyver. Mindig a problémához/feladathoz válasszuk meg a legmegfelelőbb eszközt és ne erőszakoljunk rá egy megszokott módszert minden feladatra!</a:t>
            </a:r>
          </a:p>
        </p:txBody>
      </p:sp>
      <p:pic>
        <p:nvPicPr>
          <p:cNvPr id="4098" name="Picture 2" descr="MI, deep learning, machine learning… avagy hogyan vezessük be a MI-t a  cégünkbe – SZÓVAL KOMMUNIKÁCIÓ">
            <a:extLst>
              <a:ext uri="{FF2B5EF4-FFF2-40B4-BE49-F238E27FC236}">
                <a16:creationId xmlns:a16="http://schemas.microsoft.com/office/drawing/2014/main" id="{FD7096A1-6851-49B6-8FA5-4F5652426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913" y="2097088"/>
            <a:ext cx="4735534" cy="325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89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A487ED-8388-4DD0-B3C8-B711979C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mesterséges intelligencia napjainkban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481F3B-9505-4144-A520-AC78F2375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078" y="1724025"/>
            <a:ext cx="5058562" cy="4067175"/>
          </a:xfrm>
        </p:spPr>
        <p:txBody>
          <a:bodyPr>
            <a:normAutofit fontScale="62500" lnSpcReduction="20000"/>
          </a:bodyPr>
          <a:lstStyle/>
          <a:p>
            <a:r>
              <a:rPr lang="hu-HU" dirty="0"/>
              <a:t>Mielőtt elkezdünk beszélni arról, hogy mik lehetnek a mesterséges intelligencia jövőbeli fordulatai és irányvonalai, előtte érdemes megemlíteni azt, hogy pontosan mi is ez és jelenleg hol tart ez a fejlesztés. A mesterséges intelligencia (</a:t>
            </a:r>
            <a:r>
              <a:rPr lang="hu-HU" dirty="0" err="1"/>
              <a:t>Artificial</a:t>
            </a:r>
            <a:r>
              <a:rPr lang="hu-HU" dirty="0"/>
              <a:t> </a:t>
            </a:r>
            <a:r>
              <a:rPr lang="hu-HU" dirty="0" err="1"/>
              <a:t>Intelligence</a:t>
            </a:r>
            <a:r>
              <a:rPr lang="hu-HU" dirty="0"/>
              <a:t> – A.I.) egy multifunkcionális, széles körű fejlesztés, amely azt a lehetőséget nyújtja felhasználóinak a számára, hogy </a:t>
            </a:r>
            <a:r>
              <a:rPr lang="hu-HU" dirty="0" err="1"/>
              <a:t>újragondolják</a:t>
            </a:r>
            <a:r>
              <a:rPr lang="hu-HU" dirty="0"/>
              <a:t> azt, hogy hogyan integráljuk az információkat, elemezzük az adatokat, és hogyan használják fel a kapott ismereteket a döntéshozatal javítására. Az elmúlt néhány évben a mesterséges intelligenciával kapcsolatos kitűzések és célok nagyon </a:t>
            </a:r>
            <a:r>
              <a:rPr lang="hu-HU" dirty="0" err="1"/>
              <a:t>törekvőek</a:t>
            </a:r>
            <a:r>
              <a:rPr lang="hu-HU" dirty="0"/>
              <a:t> voltak és mivel ez az új technológia ténylegesen jelen van és munkálkodik, akár a tudományos életben is, és valós, gyakorlati problémákra, kihívásokra alkalmazzák, és valós, hatékony megoldásokat biztosít, így számolni kell átütő képességeivel és felhasználási eseteivel.</a:t>
            </a:r>
          </a:p>
        </p:txBody>
      </p:sp>
      <p:pic>
        <p:nvPicPr>
          <p:cNvPr id="5122" name="Picture 2" descr="Tényleg az emberiség ellen fordulhat a mesterséges intelligencia? - Dívány">
            <a:extLst>
              <a:ext uri="{FF2B5EF4-FFF2-40B4-BE49-F238E27FC236}">
                <a16:creationId xmlns:a16="http://schemas.microsoft.com/office/drawing/2014/main" id="{BCF2E5F0-7ED9-4CF7-8A8B-13E96EAC6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78" y="1724026"/>
            <a:ext cx="60960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63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00C7D6-AD03-4447-8459-624AB1DDC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mesterséges intelligencia etikai kérdései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CF9544-233D-4CFE-9F1D-98AB205E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 A mesterséges intelligencia azonban, úgy tűnik, néhány új problémát is felvet, azon túl, hogy olyan hidakat akarunk építeni, amelyek nem </a:t>
            </a:r>
            <a:r>
              <a:rPr lang="hu-HU" dirty="0" err="1"/>
              <a:t>dőlnek</a:t>
            </a:r>
            <a:r>
              <a:rPr lang="hu-HU" dirty="0"/>
              <a:t> össze:</a:t>
            </a:r>
          </a:p>
          <a:p>
            <a:r>
              <a:rPr lang="hu-HU" dirty="0"/>
              <a:t>Az emberek az </a:t>
            </a:r>
            <a:r>
              <a:rPr lang="hu-HU" dirty="0" err="1"/>
              <a:t>automatizáció</a:t>
            </a:r>
            <a:r>
              <a:rPr lang="hu-HU" dirty="0"/>
              <a:t> miatt elveszíthetik a munkájukat.</a:t>
            </a:r>
          </a:p>
          <a:p>
            <a:r>
              <a:rPr lang="hu-HU" dirty="0"/>
              <a:t>Az embereknek túl sok (vagy túl kevés) szabadidejük marad.</a:t>
            </a:r>
          </a:p>
          <a:p>
            <a:r>
              <a:rPr lang="hu-HU" dirty="0"/>
              <a:t>Az emberek elveszíthetik az egyediségérzésüket.</a:t>
            </a:r>
          </a:p>
          <a:p>
            <a:r>
              <a:rPr lang="hu-HU" dirty="0"/>
              <a:t>Az emberek elveszíthetik a személyiségi jogaik egy részét.</a:t>
            </a:r>
          </a:p>
          <a:p>
            <a:r>
              <a:rPr lang="hu-HU" dirty="0"/>
              <a:t>Az MI-rendszerek alkalmazása megszüntetheti a felelősségre </a:t>
            </a:r>
            <a:r>
              <a:rPr lang="hu-HU" dirty="0" err="1"/>
              <a:t>vonhatóságot</a:t>
            </a:r>
            <a:r>
              <a:rPr lang="hu-HU" dirty="0"/>
              <a:t>.</a:t>
            </a:r>
          </a:p>
          <a:p>
            <a:r>
              <a:rPr lang="hu-HU" dirty="0"/>
              <a:t>A mesterséges intelligencia sikere az emberi faj végét jelentheti.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106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04A882-5E27-48F4-BA0E-CADCE7656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578" y="437465"/>
            <a:ext cx="4462434" cy="6186308"/>
          </a:xfrm>
        </p:spPr>
        <p:txBody>
          <a:bodyPr>
            <a:normAutofit fontScale="40000" lnSpcReduction="20000"/>
          </a:bodyPr>
          <a:lstStyle/>
          <a:p>
            <a:r>
              <a:rPr lang="hu-HU" sz="3800" b="1" dirty="0"/>
              <a:t>Az MI eszközök és lehetőségek</a:t>
            </a:r>
          </a:p>
          <a:p>
            <a:r>
              <a:rPr lang="hu-HU" sz="3800" dirty="0"/>
              <a:t>Napjainkban számos mesterséges intelligencia alapú eszköz létezik, amelyek képesek szövegből képet, hangot vagy videót generálni. Például a </a:t>
            </a:r>
            <a:r>
              <a:rPr lang="hu-HU" sz="3800" b="1" dirty="0" err="1">
                <a:hlinkClick r:id="rId2"/>
              </a:rPr>
              <a:t>Stabl</a:t>
            </a:r>
            <a:r>
              <a:rPr lang="hu-HU" sz="3800" b="1" dirty="0" err="1">
                <a:hlinkClick r:id="rId2"/>
              </a:rPr>
              <a:t>e</a:t>
            </a:r>
            <a:r>
              <a:rPr lang="hu-HU" sz="3800" b="1" dirty="0"/>
              <a:t> </a:t>
            </a:r>
            <a:r>
              <a:rPr lang="hu-HU" sz="3800" b="1" dirty="0" err="1"/>
              <a:t>Diffusion</a:t>
            </a:r>
            <a:r>
              <a:rPr lang="hu-HU" sz="3800" dirty="0"/>
              <a:t> nyílt forráskódú képgenerátor lehetővé teszi, hogy különböző stílusban készítsünk képeket. Hasonló megoldás a </a:t>
            </a:r>
            <a:r>
              <a:rPr lang="hu-HU" sz="3800" b="1" dirty="0"/>
              <a:t>DALL-E</a:t>
            </a:r>
            <a:r>
              <a:rPr lang="hu-HU" sz="3800" dirty="0"/>
              <a:t> vagy a</a:t>
            </a:r>
            <a:r>
              <a:rPr lang="hu-HU" sz="3800" b="1" dirty="0"/>
              <a:t> </a:t>
            </a:r>
            <a:r>
              <a:rPr lang="hu-HU" sz="3800" b="1" dirty="0" err="1"/>
              <a:t>MidJourney</a:t>
            </a:r>
            <a:r>
              <a:rPr lang="hu-HU" sz="3800" dirty="0"/>
              <a:t>, amelyek szöveges input alapján hoznak létre lenyűgöző vizuális tartalmakat. Ezek az eszközök a kreatív ipar számára is új utakat nyitnak, megkönnyítve a grafikai tervezést, animációt és videóprodukciót.</a:t>
            </a:r>
          </a:p>
          <a:p>
            <a:r>
              <a:rPr lang="hu-HU" sz="3800" dirty="0"/>
              <a:t>A </a:t>
            </a:r>
            <a:r>
              <a:rPr lang="hu-HU" sz="3800" b="1" dirty="0" err="1"/>
              <a:t>Futurepedia</a:t>
            </a:r>
            <a:r>
              <a:rPr lang="hu-HU" sz="3800" dirty="0"/>
              <a:t> nevű platform egy </a:t>
            </a:r>
            <a:r>
              <a:rPr lang="hu-HU" sz="3800" b="1" dirty="0"/>
              <a:t>AI gyűjtőoldal</a:t>
            </a:r>
            <a:r>
              <a:rPr lang="hu-HU" sz="3800" dirty="0"/>
              <a:t>, amely összegyűjti a legújabb mesterséges intelligencia eszközöket és alkalmazásokat. Itt rendszeresen frissített adatbázisban találhatók meg a legfrissebb innovációk a MI világából: </a:t>
            </a:r>
            <a:r>
              <a:rPr lang="hu-HU" sz="3800" b="1" dirty="0"/>
              <a:t>Futurepedia.org.</a:t>
            </a:r>
            <a:endParaRPr lang="hu-HU" sz="3800" dirty="0"/>
          </a:p>
          <a:p>
            <a:r>
              <a:rPr lang="hu-HU" sz="3800" dirty="0"/>
              <a:t>Az olyan MI-alapú fejlesztések, mint a </a:t>
            </a:r>
            <a:r>
              <a:rPr lang="hu-HU" sz="3800" b="1" dirty="0"/>
              <a:t>Adobe </a:t>
            </a:r>
            <a:r>
              <a:rPr lang="hu-HU" sz="3800" b="1" dirty="0" err="1"/>
              <a:t>Firefly</a:t>
            </a:r>
            <a:r>
              <a:rPr lang="hu-HU" sz="3800" dirty="0"/>
              <a:t>, szintén kiemelt szerepet játszanak abban, hogy az animációs folyamatok még hatékonyabbá váljanak, miközben az AI technológiák egyre inkább részévé válnak a </a:t>
            </a:r>
            <a:r>
              <a:rPr lang="hu-HU" sz="3800" dirty="0" err="1"/>
              <a:t>mainstream</a:t>
            </a:r>
            <a:r>
              <a:rPr lang="hu-HU" sz="3800" dirty="0"/>
              <a:t> kreatív folyamatoknak.</a:t>
            </a:r>
          </a:p>
          <a:p>
            <a:endParaRPr lang="hu-HU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A15715E-D9E3-41AA-A555-6235A42EE606}"/>
              </a:ext>
            </a:extLst>
          </p:cNvPr>
          <p:cNvSpPr/>
          <p:nvPr/>
        </p:nvSpPr>
        <p:spPr>
          <a:xfrm>
            <a:off x="5665366" y="437465"/>
            <a:ext cx="593660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latin typeface="inherit"/>
              </a:rPr>
              <a:t>Képgenerátor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hu-HU" b="1" dirty="0" err="1">
                <a:latin typeface="Poppins"/>
              </a:rPr>
              <a:t>OpenArt</a:t>
            </a:r>
            <a:r>
              <a:rPr lang="hu-HU" dirty="0">
                <a:latin typeface="Poppins"/>
              </a:rPr>
              <a:t>: Az egyik legkedveltebb AI-alapú képgenerátor, amely lehetővé teszi a felhasználók számára, hogy gyönyörű, egyedi műalkotásokat hozzanak létre különféle stílusokban. </a:t>
            </a:r>
            <a:r>
              <a:rPr lang="hu-HU" b="1" dirty="0" err="1">
                <a:latin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OpenArt</a:t>
            </a:r>
            <a:endParaRPr lang="hu-HU" dirty="0">
              <a:latin typeface="Poppins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hu-HU" b="1" dirty="0" err="1">
                <a:latin typeface="Poppins"/>
              </a:rPr>
              <a:t>Stable</a:t>
            </a:r>
            <a:r>
              <a:rPr lang="hu-HU" b="1" dirty="0">
                <a:latin typeface="Poppins"/>
              </a:rPr>
              <a:t> </a:t>
            </a:r>
            <a:r>
              <a:rPr lang="hu-HU" b="1" dirty="0" err="1">
                <a:latin typeface="Poppins"/>
              </a:rPr>
              <a:t>Diffusion</a:t>
            </a:r>
            <a:r>
              <a:rPr lang="hu-HU" dirty="0">
                <a:latin typeface="Poppins"/>
              </a:rPr>
              <a:t>: Egy rendkívül népszerű eszköz, amely képes fantasztikus minőségű, AI-generált képeket létrehozni, széles körű irányítási lehetőségekkel. </a:t>
            </a:r>
            <a:r>
              <a:rPr lang="hu-HU" b="1" dirty="0" err="1">
                <a:latin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Stable</a:t>
            </a:r>
            <a:r>
              <a:rPr lang="hu-HU" b="1" dirty="0">
                <a:latin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hu-HU" b="1" dirty="0" err="1">
                <a:latin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Diffusion</a:t>
            </a:r>
            <a:endParaRPr lang="hu-HU" dirty="0">
              <a:latin typeface="Poppins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hu-HU" b="1" dirty="0">
                <a:latin typeface="Poppins"/>
              </a:rPr>
              <a:t>DALL-E 2</a:t>
            </a:r>
            <a:r>
              <a:rPr lang="hu-HU" dirty="0">
                <a:latin typeface="Poppins"/>
              </a:rPr>
              <a:t>: Az </a:t>
            </a:r>
            <a:r>
              <a:rPr lang="hu-HU" dirty="0" err="1">
                <a:latin typeface="Poppins"/>
              </a:rPr>
              <a:t>OpenAI</a:t>
            </a:r>
            <a:r>
              <a:rPr lang="hu-HU" dirty="0">
                <a:latin typeface="Poppins"/>
              </a:rPr>
              <a:t> által fejlesztett képgenerátor, amely bármilyen szöveges leírás alapján képes magas minőségű képeket létrehozni. </a:t>
            </a:r>
            <a:r>
              <a:rPr lang="hu-HU" b="1" dirty="0">
                <a:latin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DALL-E 2</a:t>
            </a:r>
            <a:endParaRPr lang="hu-HU" dirty="0">
              <a:latin typeface="Poppins"/>
            </a:endParaRPr>
          </a:p>
          <a:p>
            <a:r>
              <a:rPr lang="hu-HU" b="1" dirty="0">
                <a:latin typeface="inherit"/>
              </a:rPr>
              <a:t>Videógenerátor eszközök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hu-HU" b="1" dirty="0" err="1">
                <a:latin typeface="Poppins"/>
              </a:rPr>
              <a:t>PixVerse</a:t>
            </a:r>
            <a:r>
              <a:rPr lang="hu-HU" dirty="0">
                <a:latin typeface="Poppins"/>
              </a:rPr>
              <a:t>: Az egyik vezető AI videógenerátor, amely automatikusan állít elő professzionális videókat a felhasználói input alapján. </a:t>
            </a:r>
            <a:r>
              <a:rPr lang="hu-HU" b="1" dirty="0" err="1">
                <a:latin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PixVerse</a:t>
            </a:r>
            <a:endParaRPr lang="hu-HU" dirty="0">
              <a:latin typeface="Poppins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hu-HU" b="1" dirty="0" err="1">
                <a:latin typeface="Poppins"/>
              </a:rPr>
              <a:t>Synthesia</a:t>
            </a:r>
            <a:r>
              <a:rPr lang="hu-HU" dirty="0">
                <a:latin typeface="Poppins"/>
              </a:rPr>
              <a:t>: Az AI által támogatott videó generálás, amely egyszerűvé teszi a videókészítést karakteranimációk és beszédes szereplők használatával. </a:t>
            </a:r>
            <a:r>
              <a:rPr lang="hu-HU" b="1" dirty="0" err="1">
                <a:latin typeface="Poppi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Synthesia</a:t>
            </a:r>
            <a:endParaRPr lang="hu-HU" dirty="0">
              <a:latin typeface="Poppins"/>
            </a:endParaRPr>
          </a:p>
          <a:p>
            <a:r>
              <a:rPr lang="hu-HU" b="1" dirty="0">
                <a:latin typeface="inherit"/>
              </a:rPr>
              <a:t>Hanggenerátor eszköz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hu-HU" b="1" dirty="0" err="1">
                <a:latin typeface="Poppins"/>
              </a:rPr>
              <a:t>Element</a:t>
            </a:r>
            <a:r>
              <a:rPr lang="hu-HU" b="1" dirty="0">
                <a:latin typeface="Poppins"/>
              </a:rPr>
              <a:t> </a:t>
            </a:r>
            <a:r>
              <a:rPr lang="hu-HU" b="1" dirty="0" err="1">
                <a:latin typeface="Poppins"/>
              </a:rPr>
              <a:t>Lab</a:t>
            </a:r>
            <a:r>
              <a:rPr lang="hu-HU" dirty="0">
                <a:latin typeface="Poppins"/>
              </a:rPr>
              <a:t>: Az egyik legjobb AI alapú hanggenerátor eszköz, amely valósághű hangokat és narrációkat képes előállítani. </a:t>
            </a:r>
            <a:r>
              <a:rPr lang="hu-HU" b="1" dirty="0" err="1">
                <a:latin typeface="Poppi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Element</a:t>
            </a:r>
            <a:r>
              <a:rPr lang="hu-HU" b="1" dirty="0">
                <a:latin typeface="Poppi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hu-HU" b="1" dirty="0" err="1">
                <a:latin typeface="Poppi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Lab</a:t>
            </a:r>
            <a:endParaRPr lang="hu-HU" b="0" i="0" dirty="0">
              <a:effectLst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61634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0</TotalTime>
  <Words>1044</Words>
  <Application>Microsoft Office PowerPoint</Application>
  <PresentationFormat>Szélesvásznú</PresentationFormat>
  <Paragraphs>38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inherit</vt:lpstr>
      <vt:lpstr>Poppins</vt:lpstr>
      <vt:lpstr>Trebuchet MS</vt:lpstr>
      <vt:lpstr>Tw Cen MT</vt:lpstr>
      <vt:lpstr>Áramkör</vt:lpstr>
      <vt:lpstr>A mesterséges intelligencia története</vt:lpstr>
      <vt:lpstr>Mi a mesterséges intelligencia?</vt:lpstr>
      <vt:lpstr>Az első elképzelések az AI-ról.</vt:lpstr>
      <vt:lpstr>A mesterséges intelligencia születése</vt:lpstr>
      <vt:lpstr>A "gépi tanulás" fogalma</vt:lpstr>
      <vt:lpstr>A nagy áttörés: Deep Learning</vt:lpstr>
      <vt:lpstr>A mesterséges intelligencia napjainkban</vt:lpstr>
      <vt:lpstr>A mesterséges intelligencia etikai kérdései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mesterséges intelligencia története</dc:title>
  <dc:creator>Bolacsek Miklós</dc:creator>
  <cp:lastModifiedBy>Bolacsek Miklós</cp:lastModifiedBy>
  <cp:revision>3</cp:revision>
  <dcterms:created xsi:type="dcterms:W3CDTF">2024-11-20T07:48:17Z</dcterms:created>
  <dcterms:modified xsi:type="dcterms:W3CDTF">2024-11-20T08:03:39Z</dcterms:modified>
</cp:coreProperties>
</file>