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3326963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4B4FBA3F-E447-4523-9CA9-27416FECF26A}"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273886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3082954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4"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784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2825483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4"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403477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4"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48044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481834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386458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13581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183252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4B4FBA3F-E447-4523-9CA9-27416FECF26A}"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378881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4B4FBA3F-E447-4523-9CA9-27416FECF26A}" type="datetimeFigureOut">
              <a:rPr lang="hu-HU" smtClean="0"/>
              <a:t>2024.09.24.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204366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7" name="Date Placeholder 2"/>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3"/>
          <p:cNvSpPr>
            <a:spLocks noGrp="1"/>
          </p:cNvSpPr>
          <p:nvPr>
            <p:ph type="ftr" sz="quarter" idx="11"/>
          </p:nvPr>
        </p:nvSpPr>
        <p:spPr/>
        <p:txBody>
          <a:bodyPr/>
          <a:lstStyle/>
          <a:p>
            <a:endParaRPr lang="hu-HU"/>
          </a:p>
        </p:txBody>
      </p:sp>
      <p:sp>
        <p:nvSpPr>
          <p:cNvPr id="6" name="Slide Number Placeholder 4"/>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285461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2"/>
          <p:cNvSpPr>
            <a:spLocks noGrp="1"/>
          </p:cNvSpPr>
          <p:nvPr>
            <p:ph type="ftr" sz="quarter" idx="11"/>
          </p:nvPr>
        </p:nvSpPr>
        <p:spPr/>
        <p:txBody>
          <a:bodyPr/>
          <a:lstStyle/>
          <a:p>
            <a:endParaRPr lang="hu-HU"/>
          </a:p>
        </p:txBody>
      </p:sp>
      <p:sp>
        <p:nvSpPr>
          <p:cNvPr id="6" name="Slide Number Placeholder 3"/>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404702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7" name="Date Placeholder 4"/>
          <p:cNvSpPr>
            <a:spLocks noGrp="1"/>
          </p:cNvSpPr>
          <p:nvPr>
            <p:ph type="dt" sz="half" idx="10"/>
          </p:nvPr>
        </p:nvSpPr>
        <p:spPr/>
        <p:txBody>
          <a:bodyPr/>
          <a:lstStyle/>
          <a:p>
            <a:fld id="{4B4FBA3F-E447-4523-9CA9-27416FECF26A}" type="datetimeFigureOut">
              <a:rPr lang="hu-HU" smtClean="0"/>
              <a:t>2024.09.24.</a:t>
            </a:fld>
            <a:endParaRPr lang="hu-HU"/>
          </a:p>
        </p:txBody>
      </p:sp>
      <p:sp>
        <p:nvSpPr>
          <p:cNvPr id="5" name="Footer Placeholder 5"/>
          <p:cNvSpPr>
            <a:spLocks noGrp="1"/>
          </p:cNvSpPr>
          <p:nvPr>
            <p:ph type="ftr" sz="quarter" idx="11"/>
          </p:nvPr>
        </p:nvSpPr>
        <p:spPr/>
        <p:txBody>
          <a:bodyPr/>
          <a:lstStyle/>
          <a:p>
            <a:endParaRPr lang="hu-HU"/>
          </a:p>
        </p:txBody>
      </p:sp>
      <p:sp>
        <p:nvSpPr>
          <p:cNvPr id="6" name="Slide Number Placeholder 6"/>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242717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4B4FBA3F-E447-4523-9CA9-27416FECF26A}" type="datetimeFigureOut">
              <a:rPr lang="hu-HU" smtClean="0"/>
              <a:t>2024.09.24.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7294D971-9A95-4A76-9895-5794614CCFDA}" type="slidenum">
              <a:rPr lang="hu-HU" smtClean="0"/>
              <a:t>‹#›</a:t>
            </a:fld>
            <a:endParaRPr lang="hu-HU"/>
          </a:p>
        </p:txBody>
      </p:sp>
    </p:spTree>
    <p:extLst>
      <p:ext uri="{BB962C8B-B14F-4D97-AF65-F5344CB8AC3E}">
        <p14:creationId xmlns:p14="http://schemas.microsoft.com/office/powerpoint/2010/main" val="145623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4FBA3F-E447-4523-9CA9-27416FECF26A}" type="datetimeFigureOut">
              <a:rPr lang="hu-HU" smtClean="0"/>
              <a:t>2024.09.24.</a:t>
            </a:fld>
            <a:endParaRPr lang="hu-H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u-H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94D971-9A95-4A76-9895-5794614CCFDA}" type="slidenum">
              <a:rPr lang="hu-HU" smtClean="0"/>
              <a:t>‹#›</a:t>
            </a:fld>
            <a:endParaRPr lang="hu-HU"/>
          </a:p>
        </p:txBody>
      </p:sp>
    </p:spTree>
    <p:extLst>
      <p:ext uri="{BB962C8B-B14F-4D97-AF65-F5344CB8AC3E}">
        <p14:creationId xmlns:p14="http://schemas.microsoft.com/office/powerpoint/2010/main" val="100540920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83DAA7D-7DB9-4429-8B07-00D5197DF467}"/>
              </a:ext>
            </a:extLst>
          </p:cNvPr>
          <p:cNvSpPr>
            <a:spLocks noGrp="1"/>
          </p:cNvSpPr>
          <p:nvPr>
            <p:ph type="ctrTitle"/>
          </p:nvPr>
        </p:nvSpPr>
        <p:spPr>
          <a:xfrm>
            <a:off x="718727" y="483065"/>
            <a:ext cx="10128238" cy="3329581"/>
          </a:xfrm>
        </p:spPr>
        <p:txBody>
          <a:bodyPr>
            <a:normAutofit/>
          </a:bodyPr>
          <a:lstStyle/>
          <a:p>
            <a:pPr algn="ctr"/>
            <a:r>
              <a:rPr lang="hu-HU" sz="4400" b="1" dirty="0">
                <a:latin typeface="Calibri" panose="020F0502020204030204" pitchFamily="34" charset="0"/>
                <a:cs typeface="Calibri" panose="020F0502020204030204" pitchFamily="34" charset="0"/>
              </a:rPr>
              <a:t>A mesterséges </a:t>
            </a:r>
            <a:r>
              <a:rPr lang="hu-HU" sz="4400" b="1" dirty="0" err="1">
                <a:latin typeface="Calibri" panose="020F0502020204030204" pitchFamily="34" charset="0"/>
                <a:cs typeface="Calibri" panose="020F0502020204030204" pitchFamily="34" charset="0"/>
              </a:rPr>
              <a:t>inteligencia</a:t>
            </a:r>
            <a:endParaRPr lang="hu-HU" sz="4400" b="1" dirty="0">
              <a:latin typeface="Calibri" panose="020F0502020204030204" pitchFamily="34" charset="0"/>
              <a:cs typeface="Calibri" panose="020F0502020204030204" pitchFamily="34" charset="0"/>
            </a:endParaRPr>
          </a:p>
        </p:txBody>
      </p:sp>
      <p:sp>
        <p:nvSpPr>
          <p:cNvPr id="3" name="Alcím 2">
            <a:extLst>
              <a:ext uri="{FF2B5EF4-FFF2-40B4-BE49-F238E27FC236}">
                <a16:creationId xmlns:a16="http://schemas.microsoft.com/office/drawing/2014/main" id="{0012A4EE-D037-4D5E-9B4D-104EC197DC42}"/>
              </a:ext>
            </a:extLst>
          </p:cNvPr>
          <p:cNvSpPr>
            <a:spLocks noGrp="1"/>
          </p:cNvSpPr>
          <p:nvPr>
            <p:ph type="subTitle" idx="1"/>
          </p:nvPr>
        </p:nvSpPr>
        <p:spPr/>
        <p:txBody>
          <a:bodyPr/>
          <a:lstStyle/>
          <a:p>
            <a:pPr algn="ctr"/>
            <a:r>
              <a:rPr lang="hu-HU" dirty="0"/>
              <a:t>Készítette: Dóra Marcell</a:t>
            </a:r>
          </a:p>
          <a:p>
            <a:pPr algn="ctr"/>
            <a:r>
              <a:rPr lang="hu-HU" dirty="0"/>
              <a:t>(</a:t>
            </a:r>
            <a:r>
              <a:rPr lang="hu-HU" dirty="0" err="1"/>
              <a:t>Copilot</a:t>
            </a:r>
            <a:r>
              <a:rPr lang="hu-HU" dirty="0"/>
              <a:t>)</a:t>
            </a:r>
          </a:p>
          <a:p>
            <a:endParaRPr lang="hu-HU" dirty="0"/>
          </a:p>
        </p:txBody>
      </p:sp>
    </p:spTree>
    <p:extLst>
      <p:ext uri="{BB962C8B-B14F-4D97-AF65-F5344CB8AC3E}">
        <p14:creationId xmlns:p14="http://schemas.microsoft.com/office/powerpoint/2010/main" val="39250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3CBED8A-4BC4-4722-9AA6-33D76F96A55B}"/>
              </a:ext>
            </a:extLst>
          </p:cNvPr>
          <p:cNvSpPr>
            <a:spLocks noGrp="1"/>
          </p:cNvSpPr>
          <p:nvPr>
            <p:ph type="title"/>
          </p:nvPr>
        </p:nvSpPr>
        <p:spPr/>
        <p:txBody>
          <a:bodyPr>
            <a:normAutofit/>
          </a:bodyPr>
          <a:lstStyle/>
          <a:p>
            <a:r>
              <a:rPr lang="hu-HU" sz="4400" dirty="0">
                <a:latin typeface="Calibri" panose="020F0502020204030204" pitchFamily="34" charset="0"/>
                <a:cs typeface="Calibri" panose="020F0502020204030204" pitchFamily="34" charset="0"/>
              </a:rPr>
              <a:t>Gyakorlati </a:t>
            </a:r>
            <a:r>
              <a:rPr lang="hu-HU" sz="4400" dirty="0" err="1">
                <a:latin typeface="Calibri" panose="020F0502020204030204" pitchFamily="34" charset="0"/>
                <a:cs typeface="Calibri" panose="020F0502020204030204" pitchFamily="34" charset="0"/>
              </a:rPr>
              <a:t>felhaszálások</a:t>
            </a:r>
            <a:endParaRPr lang="hu-HU" sz="4400" dirty="0">
              <a:latin typeface="Calibri" panose="020F0502020204030204" pitchFamily="34" charset="0"/>
              <a:cs typeface="Calibri" panose="020F0502020204030204" pitchFamily="34" charset="0"/>
            </a:endParaRPr>
          </a:p>
        </p:txBody>
      </p:sp>
      <p:sp>
        <p:nvSpPr>
          <p:cNvPr id="3" name="Tartalom helye 2">
            <a:extLst>
              <a:ext uri="{FF2B5EF4-FFF2-40B4-BE49-F238E27FC236}">
                <a16:creationId xmlns:a16="http://schemas.microsoft.com/office/drawing/2014/main" id="{5079B81F-15B7-4DBB-819E-3A56E4352E55}"/>
              </a:ext>
            </a:extLst>
          </p:cNvPr>
          <p:cNvSpPr>
            <a:spLocks noGrp="1"/>
          </p:cNvSpPr>
          <p:nvPr>
            <p:ph idx="1"/>
          </p:nvPr>
        </p:nvSpPr>
        <p:spPr/>
        <p:txBody>
          <a:bodyPr/>
          <a:lstStyle/>
          <a:p>
            <a:r>
              <a:rPr lang="hu-HU" dirty="0"/>
              <a:t>• Az MI alkalmazása különböző területeken, mint például az egészségügy, az autóipar és a pénzügy</a:t>
            </a:r>
            <a:br>
              <a:rPr lang="hu-HU" dirty="0"/>
            </a:br>
            <a:endParaRPr lang="hu-HU" dirty="0"/>
          </a:p>
          <a:p>
            <a:pPr marL="0" indent="0">
              <a:buNone/>
            </a:pPr>
            <a:endParaRPr lang="hu-HU" dirty="0"/>
          </a:p>
        </p:txBody>
      </p:sp>
      <p:pic>
        <p:nvPicPr>
          <p:cNvPr id="9218" name="Picture 2" descr="Az AI, avagy a mesterséges intelligencia definíciója - M.I. BLOG">
            <a:extLst>
              <a:ext uri="{FF2B5EF4-FFF2-40B4-BE49-F238E27FC236}">
                <a16:creationId xmlns:a16="http://schemas.microsoft.com/office/drawing/2014/main" id="{60E18ABF-B3F1-41A7-A5F7-D25971A75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972" y="3190961"/>
            <a:ext cx="4040542" cy="227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2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9D5DB05-49AF-4F66-9BFA-58A3C1AA8D3B}"/>
              </a:ext>
            </a:extLst>
          </p:cNvPr>
          <p:cNvSpPr>
            <a:spLocks noGrp="1"/>
          </p:cNvSpPr>
          <p:nvPr>
            <p:ph type="title"/>
          </p:nvPr>
        </p:nvSpPr>
        <p:spPr/>
        <p:txBody>
          <a:bodyPr>
            <a:noAutofit/>
          </a:bodyPr>
          <a:lstStyle/>
          <a:p>
            <a:r>
              <a:rPr lang="hu-HU" sz="4400" dirty="0">
                <a:latin typeface="Calibri" panose="020F0502020204030204" pitchFamily="34" charset="0"/>
                <a:cs typeface="Calibri" panose="020F0502020204030204" pitchFamily="34" charset="0"/>
              </a:rPr>
              <a:t>Az MI kihívásai</a:t>
            </a:r>
          </a:p>
        </p:txBody>
      </p:sp>
      <p:sp>
        <p:nvSpPr>
          <p:cNvPr id="3" name="Tartalom helye 2">
            <a:extLst>
              <a:ext uri="{FF2B5EF4-FFF2-40B4-BE49-F238E27FC236}">
                <a16:creationId xmlns:a16="http://schemas.microsoft.com/office/drawing/2014/main" id="{B16190A2-49F8-4921-8BED-E5983726D2F9}"/>
              </a:ext>
            </a:extLst>
          </p:cNvPr>
          <p:cNvSpPr>
            <a:spLocks noGrp="1"/>
          </p:cNvSpPr>
          <p:nvPr>
            <p:ph idx="1"/>
          </p:nvPr>
        </p:nvSpPr>
        <p:spPr/>
        <p:txBody>
          <a:bodyPr/>
          <a:lstStyle/>
          <a:p>
            <a:r>
              <a:rPr lang="hu-HU" dirty="0"/>
              <a:t>Az MI etikai és társadalmi kérdései, mint például az adatvédelem és a munkahelyek automatizálása</a:t>
            </a:r>
            <a:br>
              <a:rPr lang="hu-HU" dirty="0"/>
            </a:br>
            <a:endParaRPr lang="hu-HU" dirty="0"/>
          </a:p>
          <a:p>
            <a:pPr marL="0" indent="0">
              <a:buNone/>
            </a:pPr>
            <a:endParaRPr lang="hu-HU" dirty="0"/>
          </a:p>
        </p:txBody>
      </p:sp>
      <p:pic>
        <p:nvPicPr>
          <p:cNvPr id="10242" name="Picture 2" descr="Mesterséges intelligencia, 2024: megerősítéses tanulás, etikai kihívások –  Infovilág">
            <a:extLst>
              <a:ext uri="{FF2B5EF4-FFF2-40B4-BE49-F238E27FC236}">
                <a16:creationId xmlns:a16="http://schemas.microsoft.com/office/drawing/2014/main" id="{D1CA679E-E76F-4D0A-B4A2-DA98B3DC3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044" y="3174183"/>
            <a:ext cx="3514763" cy="196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89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C8A7C14-64CD-491B-8C38-FA75646D0FB9}"/>
              </a:ext>
            </a:extLst>
          </p:cNvPr>
          <p:cNvSpPr>
            <a:spLocks noGrp="1"/>
          </p:cNvSpPr>
          <p:nvPr>
            <p:ph type="title"/>
          </p:nvPr>
        </p:nvSpPr>
        <p:spPr/>
        <p:txBody>
          <a:bodyPr>
            <a:normAutofit/>
          </a:bodyPr>
          <a:lstStyle/>
          <a:p>
            <a:r>
              <a:rPr lang="hu-HU" sz="4400" dirty="0">
                <a:latin typeface="Calibri" panose="020F0502020204030204" pitchFamily="34" charset="0"/>
                <a:cs typeface="Calibri" panose="020F0502020204030204" pitchFamily="34" charset="0"/>
              </a:rPr>
              <a:t>Az MI jövője</a:t>
            </a:r>
          </a:p>
        </p:txBody>
      </p:sp>
      <p:sp>
        <p:nvSpPr>
          <p:cNvPr id="3" name="Tartalom helye 2">
            <a:extLst>
              <a:ext uri="{FF2B5EF4-FFF2-40B4-BE49-F238E27FC236}">
                <a16:creationId xmlns:a16="http://schemas.microsoft.com/office/drawing/2014/main" id="{3B331710-1706-403C-830A-D41427EE56BC}"/>
              </a:ext>
            </a:extLst>
          </p:cNvPr>
          <p:cNvSpPr>
            <a:spLocks noGrp="1"/>
          </p:cNvSpPr>
          <p:nvPr>
            <p:ph idx="1"/>
          </p:nvPr>
        </p:nvSpPr>
        <p:spPr/>
        <p:txBody>
          <a:bodyPr/>
          <a:lstStyle/>
          <a:p>
            <a:r>
              <a:rPr lang="hu-HU" dirty="0"/>
              <a:t>• Az MI jövőbeli lehetőségei és kihívásai, mint például a mesterséges általános intelligencia (AGI) elérése</a:t>
            </a:r>
            <a:br>
              <a:rPr lang="hu-HU" dirty="0"/>
            </a:br>
            <a:endParaRPr lang="hu-HU" dirty="0"/>
          </a:p>
          <a:p>
            <a:pPr marL="0" indent="0">
              <a:buNone/>
            </a:pPr>
            <a:endParaRPr lang="hu-HU" dirty="0"/>
          </a:p>
        </p:txBody>
      </p:sp>
      <p:pic>
        <p:nvPicPr>
          <p:cNvPr id="11266" name="Picture 2" descr="A mesterséges intelligencia jövője: Hogyan alakítja át az MI a  társadalmunkat? – Intervet.hu">
            <a:extLst>
              <a:ext uri="{FF2B5EF4-FFF2-40B4-BE49-F238E27FC236}">
                <a16:creationId xmlns:a16="http://schemas.microsoft.com/office/drawing/2014/main" id="{48E0E8C0-D1F6-4DE4-B2EB-56F6FEF1F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002" y="2812321"/>
            <a:ext cx="4114842" cy="2355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38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a:extLst>
              <a:ext uri="{FF2B5EF4-FFF2-40B4-BE49-F238E27FC236}">
                <a16:creationId xmlns:a16="http://schemas.microsoft.com/office/drawing/2014/main" id="{10152357-1116-48AD-9DD5-2FE06FBECE2D}"/>
              </a:ext>
            </a:extLst>
          </p:cNvPr>
          <p:cNvSpPr>
            <a:spLocks noGrp="1"/>
          </p:cNvSpPr>
          <p:nvPr>
            <p:ph type="ctrTitle"/>
          </p:nvPr>
        </p:nvSpPr>
        <p:spPr>
          <a:xfrm>
            <a:off x="1524000" y="1119464"/>
            <a:ext cx="9046128" cy="3234422"/>
          </a:xfrm>
        </p:spPr>
        <p:txBody>
          <a:bodyPr/>
          <a:lstStyle/>
          <a:p>
            <a:pPr algn="ctr"/>
            <a:r>
              <a:rPr lang="hu-HU" sz="5000" dirty="0">
                <a:latin typeface="Calibri" panose="020F0502020204030204" pitchFamily="34" charset="0"/>
                <a:cs typeface="Calibri" panose="020F0502020204030204" pitchFamily="34" charset="0"/>
              </a:rPr>
              <a:t>Köszönöm a figyelmet!</a:t>
            </a:r>
          </a:p>
        </p:txBody>
      </p:sp>
    </p:spTree>
    <p:extLst>
      <p:ext uri="{BB962C8B-B14F-4D97-AF65-F5344CB8AC3E}">
        <p14:creationId xmlns:p14="http://schemas.microsoft.com/office/powerpoint/2010/main" val="125354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E76F2CE-CEF2-4965-B97F-DC59152F6EE1}"/>
              </a:ext>
            </a:extLst>
          </p:cNvPr>
          <p:cNvSpPr>
            <a:spLocks noGrp="1"/>
          </p:cNvSpPr>
          <p:nvPr>
            <p:ph type="title"/>
          </p:nvPr>
        </p:nvSpPr>
        <p:spPr/>
        <p:txBody>
          <a:bodyPr>
            <a:normAutofit/>
          </a:bodyPr>
          <a:lstStyle/>
          <a:p>
            <a:pPr algn="ctr"/>
            <a:r>
              <a:rPr lang="hu-HU" dirty="0">
                <a:latin typeface="Calibri" panose="020F0502020204030204" pitchFamily="34" charset="0"/>
                <a:cs typeface="Calibri" panose="020F0502020204030204" pitchFamily="34" charset="0"/>
              </a:rPr>
              <a:t>A mesterséges </a:t>
            </a:r>
            <a:r>
              <a:rPr lang="hu-HU" dirty="0" err="1">
                <a:latin typeface="Calibri" panose="020F0502020204030204" pitchFamily="34" charset="0"/>
                <a:cs typeface="Calibri" panose="020F0502020204030204" pitchFamily="34" charset="0"/>
              </a:rPr>
              <a:t>inteligencia</a:t>
            </a:r>
            <a:r>
              <a:rPr lang="hu-HU" dirty="0">
                <a:latin typeface="Calibri" panose="020F0502020204030204" pitchFamily="34" charset="0"/>
                <a:cs typeface="Calibri" panose="020F0502020204030204" pitchFamily="34" charset="0"/>
              </a:rPr>
              <a:t> története</a:t>
            </a:r>
          </a:p>
        </p:txBody>
      </p:sp>
      <p:sp>
        <p:nvSpPr>
          <p:cNvPr id="3" name="Tartalom helye 2">
            <a:extLst>
              <a:ext uri="{FF2B5EF4-FFF2-40B4-BE49-F238E27FC236}">
                <a16:creationId xmlns:a16="http://schemas.microsoft.com/office/drawing/2014/main" id="{8F0E364D-D5EE-49FC-B7A2-4620026AF64A}"/>
              </a:ext>
            </a:extLst>
          </p:cNvPr>
          <p:cNvSpPr>
            <a:spLocks noGrp="1"/>
          </p:cNvSpPr>
          <p:nvPr>
            <p:ph idx="1"/>
          </p:nvPr>
        </p:nvSpPr>
        <p:spPr>
          <a:xfrm>
            <a:off x="1103313" y="2052918"/>
            <a:ext cx="6144776" cy="4195481"/>
          </a:xfrm>
        </p:spPr>
        <p:txBody>
          <a:bodyPr/>
          <a:lstStyle/>
          <a:p>
            <a:r>
              <a:rPr lang="hu-HU" dirty="0"/>
              <a:t>	A digitális ezközök jövője!</a:t>
            </a:r>
          </a:p>
          <a:p>
            <a:r>
              <a:rPr lang="hu-HU" dirty="0"/>
              <a:t>A mesterséges intelligencia (MI) kutatása 1956-ban kezdődött az amerikai </a:t>
            </a:r>
            <a:r>
              <a:rPr lang="hu-HU" dirty="0" err="1"/>
              <a:t>Dartmouth</a:t>
            </a:r>
            <a:r>
              <a:rPr lang="hu-HU" dirty="0"/>
              <a:t> College egyik nyári workshopján. Úgy gondolták, tíz tudós két hónap munkával le tudja fektetni egy olyan masina alapjait, amely képes nyelvhasználatra, elvont fogalmak kezelésére, olyan problémák megoldására, amelyek addig kizárólag embereknek sikerültek, illetve önmaga tökéletesítésére.</a:t>
            </a:r>
          </a:p>
        </p:txBody>
      </p:sp>
      <p:pic>
        <p:nvPicPr>
          <p:cNvPr id="1026" name="Picture 2" descr="Indul a Mesterséges Intelligencia Üzleti Iskola – Felvidék.ma">
            <a:extLst>
              <a:ext uri="{FF2B5EF4-FFF2-40B4-BE49-F238E27FC236}">
                <a16:creationId xmlns:a16="http://schemas.microsoft.com/office/drawing/2014/main" id="{BB02C2DA-BE26-4F56-B10B-F543669C0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089" y="2001408"/>
            <a:ext cx="4290575" cy="285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47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A23C1C-05CB-41A8-93D7-1402FFD6BF41}"/>
              </a:ext>
            </a:extLst>
          </p:cNvPr>
          <p:cNvSpPr>
            <a:spLocks noGrp="1"/>
          </p:cNvSpPr>
          <p:nvPr>
            <p:ph type="title"/>
          </p:nvPr>
        </p:nvSpPr>
        <p:spPr/>
        <p:txBody>
          <a:bodyPr>
            <a:normAutofit/>
          </a:bodyPr>
          <a:lstStyle/>
          <a:p>
            <a:r>
              <a:rPr lang="hu-HU" dirty="0">
                <a:latin typeface="Calibri" panose="020F0502020204030204" pitchFamily="34" charset="0"/>
                <a:cs typeface="Calibri" panose="020F0502020204030204" pitchFamily="34" charset="0"/>
              </a:rPr>
              <a:t>Az MI </a:t>
            </a:r>
            <a:r>
              <a:rPr lang="hu-HU" sz="4400" dirty="0" err="1">
                <a:latin typeface="Calibri" panose="020F0502020204030204" pitchFamily="34" charset="0"/>
                <a:cs typeface="Calibri" panose="020F0502020204030204" pitchFamily="34" charset="0"/>
              </a:rPr>
              <a:t>előfutárai</a:t>
            </a:r>
            <a:endParaRPr lang="hu-HU" sz="4400" dirty="0">
              <a:latin typeface="Calibri" panose="020F0502020204030204" pitchFamily="34" charset="0"/>
              <a:cs typeface="Calibri" panose="020F0502020204030204" pitchFamily="34" charset="0"/>
            </a:endParaRPr>
          </a:p>
        </p:txBody>
      </p:sp>
      <p:sp>
        <p:nvSpPr>
          <p:cNvPr id="3" name="Tartalom helye 2">
            <a:extLst>
              <a:ext uri="{FF2B5EF4-FFF2-40B4-BE49-F238E27FC236}">
                <a16:creationId xmlns:a16="http://schemas.microsoft.com/office/drawing/2014/main" id="{68CE4BE2-78F3-495D-AC9F-D916B9B7CB31}"/>
              </a:ext>
            </a:extLst>
          </p:cNvPr>
          <p:cNvSpPr>
            <a:spLocks noGrp="1"/>
          </p:cNvSpPr>
          <p:nvPr>
            <p:ph idx="1"/>
          </p:nvPr>
        </p:nvSpPr>
        <p:spPr>
          <a:xfrm>
            <a:off x="1103312" y="2052918"/>
            <a:ext cx="6203499" cy="4195481"/>
          </a:xfrm>
        </p:spPr>
        <p:txBody>
          <a:bodyPr/>
          <a:lstStyle/>
          <a:p>
            <a:r>
              <a:rPr lang="hu-HU" dirty="0"/>
              <a:t>• Az ókori automaták és mechanikus szerkezetek, mint az első próbálkozások az intelligens gépek létrehozására.</a:t>
            </a:r>
          </a:p>
          <a:p>
            <a:r>
              <a:rPr lang="hu-HU" dirty="0"/>
              <a:t>Ezt az algoritmust olyan gépek létrehozására használták, amelyek képesek voltak felismerni és kategorizálni képeket. Az 1960-as években jelent meg a gépi tanulás, amely a gépeknek lehetőséget adott, hogy adatokból tanuljanak anélkül, hogy kifejezetten programoznák őket. Ennek az első chatbot volt az eredménye, amit ELIZA névre kereszteltek.</a:t>
            </a:r>
          </a:p>
        </p:txBody>
      </p:sp>
      <p:pic>
        <p:nvPicPr>
          <p:cNvPr id="2052" name="Picture 4" descr="Ékírást is fordít már a mesterséges intelligencia kőtáblákról">
            <a:extLst>
              <a:ext uri="{FF2B5EF4-FFF2-40B4-BE49-F238E27FC236}">
                <a16:creationId xmlns:a16="http://schemas.microsoft.com/office/drawing/2014/main" id="{57917BE1-6245-4B1C-9324-971CC87D6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7812" y="1982445"/>
            <a:ext cx="4557859" cy="289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18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322CC2-8655-465D-BA24-71C41423A371}"/>
              </a:ext>
            </a:extLst>
          </p:cNvPr>
          <p:cNvSpPr>
            <a:spLocks noGrp="1"/>
          </p:cNvSpPr>
          <p:nvPr>
            <p:ph type="title"/>
          </p:nvPr>
        </p:nvSpPr>
        <p:spPr/>
        <p:txBody>
          <a:bodyPr>
            <a:normAutofit/>
          </a:bodyPr>
          <a:lstStyle/>
          <a:p>
            <a:r>
              <a:rPr lang="hu-HU" sz="4400" dirty="0">
                <a:latin typeface="Calibri" panose="020F0502020204030204" pitchFamily="34" charset="0"/>
                <a:cs typeface="Calibri" panose="020F0502020204030204" pitchFamily="34" charset="0"/>
              </a:rPr>
              <a:t>Az első elméletek és modellek</a:t>
            </a:r>
          </a:p>
        </p:txBody>
      </p:sp>
      <p:sp>
        <p:nvSpPr>
          <p:cNvPr id="3" name="Tartalom helye 2">
            <a:extLst>
              <a:ext uri="{FF2B5EF4-FFF2-40B4-BE49-F238E27FC236}">
                <a16:creationId xmlns:a16="http://schemas.microsoft.com/office/drawing/2014/main" id="{0808A96D-058E-42EE-A0BA-BA00EC7B4251}"/>
              </a:ext>
            </a:extLst>
          </p:cNvPr>
          <p:cNvSpPr>
            <a:spLocks noGrp="1"/>
          </p:cNvSpPr>
          <p:nvPr>
            <p:ph idx="1"/>
          </p:nvPr>
        </p:nvSpPr>
        <p:spPr>
          <a:xfrm>
            <a:off x="1103312" y="2052918"/>
            <a:ext cx="5867939" cy="4195481"/>
          </a:xfrm>
        </p:spPr>
        <p:txBody>
          <a:bodyPr/>
          <a:lstStyle/>
          <a:p>
            <a:r>
              <a:rPr lang="hu-HU" b="1" dirty="0"/>
              <a:t>Alan Turing </a:t>
            </a:r>
            <a:r>
              <a:rPr lang="hu-HU" dirty="0"/>
              <a:t>munkássága és a Turing-teszt bevezetése (1950)</a:t>
            </a:r>
          </a:p>
          <a:p>
            <a:r>
              <a:rPr lang="hu-HU" dirty="0"/>
              <a:t>Az 1910-es években </a:t>
            </a:r>
            <a:r>
              <a:rPr lang="hu-HU" b="1" dirty="0"/>
              <a:t>Bertrand Russell</a:t>
            </a:r>
            <a:r>
              <a:rPr lang="hu-HU" dirty="0"/>
              <a:t> és </a:t>
            </a:r>
            <a:r>
              <a:rPr lang="hu-HU" b="1" dirty="0"/>
              <a:t>Alfred </a:t>
            </a:r>
            <a:r>
              <a:rPr lang="hu-HU" b="1" dirty="0" err="1"/>
              <a:t>North</a:t>
            </a:r>
            <a:r>
              <a:rPr lang="hu-HU" b="1" dirty="0"/>
              <a:t> </a:t>
            </a:r>
            <a:r>
              <a:rPr lang="hu-HU" b="1" dirty="0" err="1"/>
              <a:t>Whitehead</a:t>
            </a:r>
            <a:r>
              <a:rPr lang="hu-HU" dirty="0"/>
              <a:t> kiadta a </a:t>
            </a:r>
            <a:r>
              <a:rPr lang="hu-HU" i="1" dirty="0" err="1"/>
              <a:t>Principia</a:t>
            </a:r>
            <a:r>
              <a:rPr lang="hu-HU" i="1" dirty="0"/>
              <a:t> </a:t>
            </a:r>
            <a:r>
              <a:rPr lang="hu-HU" i="1" dirty="0" err="1"/>
              <a:t>Mathematica</a:t>
            </a:r>
            <a:r>
              <a:rPr lang="hu-HU" dirty="0"/>
              <a:t>-t, ami forradalmasította a formális logikát. 1943-ban </a:t>
            </a:r>
            <a:r>
              <a:rPr lang="hu-HU" b="1" dirty="0"/>
              <a:t>Warren </a:t>
            </a:r>
            <a:r>
              <a:rPr lang="hu-HU" b="1" dirty="0" err="1"/>
              <a:t>McCulloch</a:t>
            </a:r>
            <a:r>
              <a:rPr lang="hu-HU" dirty="0"/>
              <a:t> és </a:t>
            </a:r>
            <a:r>
              <a:rPr lang="hu-HU" b="1" dirty="0"/>
              <a:t>Walter</a:t>
            </a:r>
            <a:r>
              <a:rPr lang="hu-HU" dirty="0"/>
              <a:t> </a:t>
            </a:r>
            <a:r>
              <a:rPr lang="hu-HU" b="1" dirty="0" err="1"/>
              <a:t>Pitts</a:t>
            </a:r>
            <a:r>
              <a:rPr lang="hu-HU" dirty="0"/>
              <a:t> kiadták </a:t>
            </a:r>
            <a:r>
              <a:rPr lang="hu-HU" i="1" dirty="0"/>
              <a:t>Az idegi működés logikai alapjai </a:t>
            </a:r>
            <a:r>
              <a:rPr lang="hu-HU" dirty="0"/>
              <a:t>című művüket, amellyel megalapították a neuronhálózatok elméletét.</a:t>
            </a:r>
          </a:p>
        </p:txBody>
      </p:sp>
      <p:pic>
        <p:nvPicPr>
          <p:cNvPr id="3074" name="Picture 2" descr="Hiperhálózat tervez az embernél is hatékonyabban mesterséges intelligencia  rendszereket - Raketa.hu">
            <a:extLst>
              <a:ext uri="{FF2B5EF4-FFF2-40B4-BE49-F238E27FC236}">
                <a16:creationId xmlns:a16="http://schemas.microsoft.com/office/drawing/2014/main" id="{B9A6BE7F-707C-4AB7-AE1C-F2768B206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627" y="2052918"/>
            <a:ext cx="3887331" cy="258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1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CAEF8C4-A757-4178-B6A4-C459CB428AF9}"/>
              </a:ext>
            </a:extLst>
          </p:cNvPr>
          <p:cNvSpPr>
            <a:spLocks noGrp="1"/>
          </p:cNvSpPr>
          <p:nvPr>
            <p:ph type="title"/>
          </p:nvPr>
        </p:nvSpPr>
        <p:spPr/>
        <p:txBody>
          <a:bodyPr>
            <a:normAutofit/>
          </a:bodyPr>
          <a:lstStyle/>
          <a:p>
            <a:r>
              <a:rPr lang="hu-HU" sz="4400" dirty="0" err="1">
                <a:latin typeface="Calibri" panose="020F0502020204030204" pitchFamily="34" charset="0"/>
                <a:cs typeface="Calibri" panose="020F0502020204030204" pitchFamily="34" charset="0"/>
              </a:rPr>
              <a:t>Dartmouth</a:t>
            </a:r>
            <a:r>
              <a:rPr lang="hu-HU" sz="4400" dirty="0">
                <a:latin typeface="Calibri" panose="020F0502020204030204" pitchFamily="34" charset="0"/>
                <a:cs typeface="Calibri" panose="020F0502020204030204" pitchFamily="34" charset="0"/>
              </a:rPr>
              <a:t> konferencia (1956)</a:t>
            </a:r>
          </a:p>
        </p:txBody>
      </p:sp>
      <p:sp>
        <p:nvSpPr>
          <p:cNvPr id="3" name="Tartalom helye 2">
            <a:extLst>
              <a:ext uri="{FF2B5EF4-FFF2-40B4-BE49-F238E27FC236}">
                <a16:creationId xmlns:a16="http://schemas.microsoft.com/office/drawing/2014/main" id="{982F0134-29D0-46DE-BE9B-1D9474A83F05}"/>
              </a:ext>
            </a:extLst>
          </p:cNvPr>
          <p:cNvSpPr>
            <a:spLocks noGrp="1"/>
          </p:cNvSpPr>
          <p:nvPr>
            <p:ph idx="1"/>
          </p:nvPr>
        </p:nvSpPr>
        <p:spPr/>
        <p:txBody>
          <a:bodyPr/>
          <a:lstStyle/>
          <a:p>
            <a:r>
              <a:rPr lang="hu-HU" dirty="0"/>
              <a:t>John McCarthy, </a:t>
            </a:r>
            <a:r>
              <a:rPr lang="hu-HU" dirty="0" err="1"/>
              <a:t>Marvin</a:t>
            </a:r>
            <a:r>
              <a:rPr lang="hu-HU" dirty="0"/>
              <a:t> </a:t>
            </a:r>
            <a:r>
              <a:rPr lang="hu-HU" dirty="0" err="1"/>
              <a:t>Minsky</a:t>
            </a:r>
            <a:r>
              <a:rPr lang="hu-HU" dirty="0"/>
              <a:t> és mások találkozója, ahol az MI mint tudományos diszciplína megszületett</a:t>
            </a:r>
          </a:p>
        </p:txBody>
      </p:sp>
      <p:pic>
        <p:nvPicPr>
          <p:cNvPr id="4098" name="Picture 2" descr="John McCarthy, A Mesterséges Intelligencia (MI) Látnoka">
            <a:extLst>
              <a:ext uri="{FF2B5EF4-FFF2-40B4-BE49-F238E27FC236}">
                <a16:creationId xmlns:a16="http://schemas.microsoft.com/office/drawing/2014/main" id="{01B05ACD-12F5-4878-9D3A-62FAE4792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968" y="2810444"/>
            <a:ext cx="3188384" cy="318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31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9420C4E-CF83-4E7B-8528-90E75E68BA64}"/>
              </a:ext>
            </a:extLst>
          </p:cNvPr>
          <p:cNvSpPr>
            <a:spLocks noGrp="1"/>
          </p:cNvSpPr>
          <p:nvPr>
            <p:ph type="title"/>
          </p:nvPr>
        </p:nvSpPr>
        <p:spPr/>
        <p:txBody>
          <a:bodyPr>
            <a:normAutofit/>
          </a:bodyPr>
          <a:lstStyle/>
          <a:p>
            <a:r>
              <a:rPr lang="hu-HU" sz="4400" dirty="0">
                <a:latin typeface="Calibri" panose="020F0502020204030204" pitchFamily="34" charset="0"/>
                <a:cs typeface="Calibri" panose="020F0502020204030204" pitchFamily="34" charset="0"/>
              </a:rPr>
              <a:t>Korai sikerek!</a:t>
            </a:r>
          </a:p>
        </p:txBody>
      </p:sp>
      <p:sp>
        <p:nvSpPr>
          <p:cNvPr id="3" name="Tartalom helye 2">
            <a:extLst>
              <a:ext uri="{FF2B5EF4-FFF2-40B4-BE49-F238E27FC236}">
                <a16:creationId xmlns:a16="http://schemas.microsoft.com/office/drawing/2014/main" id="{011F99FB-993E-42AB-9917-3A01498B30A6}"/>
              </a:ext>
            </a:extLst>
          </p:cNvPr>
          <p:cNvSpPr>
            <a:spLocks noGrp="1"/>
          </p:cNvSpPr>
          <p:nvPr>
            <p:ph idx="1"/>
          </p:nvPr>
        </p:nvSpPr>
        <p:spPr/>
        <p:txBody>
          <a:bodyPr/>
          <a:lstStyle/>
          <a:p>
            <a:r>
              <a:rPr lang="hu-HU" dirty="0"/>
              <a:t>Az első MI programok, mint például az ELIZA és a </a:t>
            </a:r>
            <a:r>
              <a:rPr lang="hu-HU" dirty="0" err="1"/>
              <a:t>Shakey</a:t>
            </a:r>
            <a:r>
              <a:rPr lang="hu-HU" dirty="0"/>
              <a:t> robot.</a:t>
            </a:r>
          </a:p>
          <a:p>
            <a:r>
              <a:rPr lang="hu-HU" u="sng" dirty="0"/>
              <a:t>ELIZA robot</a:t>
            </a:r>
            <a:r>
              <a:rPr lang="hu-HU" dirty="0"/>
              <a:t>: Az </a:t>
            </a:r>
            <a:r>
              <a:rPr lang="hu-HU" b="1" dirty="0"/>
              <a:t>Eliza</a:t>
            </a:r>
            <a:r>
              <a:rPr lang="hu-HU" dirty="0"/>
              <a:t> programot Joseph </a:t>
            </a:r>
            <a:r>
              <a:rPr lang="hu-HU" dirty="0" err="1"/>
              <a:t>Weizenbaum</a:t>
            </a:r>
            <a:r>
              <a:rPr lang="hu-HU" dirty="0"/>
              <a:t> tervezte 1966-ban az MIT-n, azzal a szándékkal, hogy a program képes legyen részt venni emberrel vagy egy másik programmal folytatott beszélgetésben.</a:t>
            </a:r>
          </a:p>
        </p:txBody>
      </p:sp>
      <p:pic>
        <p:nvPicPr>
          <p:cNvPr id="5122" name="Picture 2" descr="10+1 mesterséges intelligencia programozás könyv - M.I. BLOG">
            <a:extLst>
              <a:ext uri="{FF2B5EF4-FFF2-40B4-BE49-F238E27FC236}">
                <a16:creationId xmlns:a16="http://schemas.microsoft.com/office/drawing/2014/main" id="{B9AA8C35-E102-4101-A8FE-1BAAF5775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481" y="3769803"/>
            <a:ext cx="4304207" cy="221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41F132-B24E-411B-9370-C4C8146D76AA}"/>
              </a:ext>
            </a:extLst>
          </p:cNvPr>
          <p:cNvSpPr>
            <a:spLocks noGrp="1"/>
          </p:cNvSpPr>
          <p:nvPr>
            <p:ph type="title"/>
          </p:nvPr>
        </p:nvSpPr>
        <p:spPr/>
        <p:txBody>
          <a:bodyPr>
            <a:normAutofit/>
          </a:bodyPr>
          <a:lstStyle/>
          <a:p>
            <a:r>
              <a:rPr lang="hu-HU" sz="4400" dirty="0">
                <a:latin typeface="Calibri" panose="020F0502020204030204" pitchFamily="34" charset="0"/>
                <a:cs typeface="Calibri" panose="020F0502020204030204" pitchFamily="34" charset="0"/>
              </a:rPr>
              <a:t>Az első hullám visszaesése</a:t>
            </a:r>
          </a:p>
        </p:txBody>
      </p:sp>
      <p:sp>
        <p:nvSpPr>
          <p:cNvPr id="3" name="Tartalom helye 2">
            <a:extLst>
              <a:ext uri="{FF2B5EF4-FFF2-40B4-BE49-F238E27FC236}">
                <a16:creationId xmlns:a16="http://schemas.microsoft.com/office/drawing/2014/main" id="{FA2C48E5-C622-41F8-ADE8-E40A81DBD568}"/>
              </a:ext>
            </a:extLst>
          </p:cNvPr>
          <p:cNvSpPr>
            <a:spLocks noGrp="1"/>
          </p:cNvSpPr>
          <p:nvPr>
            <p:ph idx="1"/>
          </p:nvPr>
        </p:nvSpPr>
        <p:spPr>
          <a:xfrm>
            <a:off x="1103313" y="2052918"/>
            <a:ext cx="6421612" cy="4195481"/>
          </a:xfrm>
        </p:spPr>
        <p:txBody>
          <a:bodyPr>
            <a:normAutofit/>
          </a:bodyPr>
          <a:lstStyle/>
          <a:p>
            <a:r>
              <a:rPr lang="hu-HU" dirty="0"/>
              <a:t>• 1970-es és 1980-as évek kihívásai és kudarcai, amikor az MI kutatás támogatottsága csökkent.</a:t>
            </a:r>
          </a:p>
          <a:p>
            <a:r>
              <a:rPr lang="hu-HU" dirty="0"/>
              <a:t>Az emberek nem tudhatják, hogy ennek az intelligenciának a bevezetése milyen hatással lesz az életükre, és az egyik legnagyobb probléma az, hogy a legtöbb ember nem tudja megállapítani, hogy melyik is melyik, vagyis elválasztani a jót a rossztól.  Az MI-forradalom alapvetően hibás, mert maga a nóvum emberi konstrukció, vagyis emberek által, emberek számára készült, és emberekről gyűjtött adatokon alapul.</a:t>
            </a:r>
          </a:p>
        </p:txBody>
      </p:sp>
      <p:pic>
        <p:nvPicPr>
          <p:cNvPr id="6146" name="Picture 2" descr="A mesterséges intelligencia ugyanúgy hibás, mint az emberek – ICT Global">
            <a:extLst>
              <a:ext uri="{FF2B5EF4-FFF2-40B4-BE49-F238E27FC236}">
                <a16:creationId xmlns:a16="http://schemas.microsoft.com/office/drawing/2014/main" id="{A9C14B53-9440-4738-B489-B8A31B8F4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891" y="2151316"/>
            <a:ext cx="3594599" cy="239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00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C2BEEE-B34B-4175-B1F4-612B3C3B5EE1}"/>
              </a:ext>
            </a:extLst>
          </p:cNvPr>
          <p:cNvSpPr>
            <a:spLocks noGrp="1"/>
          </p:cNvSpPr>
          <p:nvPr>
            <p:ph type="title"/>
          </p:nvPr>
        </p:nvSpPr>
        <p:spPr/>
        <p:txBody>
          <a:bodyPr>
            <a:normAutofit/>
          </a:bodyPr>
          <a:lstStyle/>
          <a:p>
            <a:r>
              <a:rPr lang="hu-HU" sz="4400" dirty="0">
                <a:latin typeface="Calibri" panose="020F0502020204030204" pitchFamily="34" charset="0"/>
                <a:cs typeface="Calibri" panose="020F0502020204030204" pitchFamily="34" charset="0"/>
              </a:rPr>
              <a:t>A második hullám</a:t>
            </a:r>
          </a:p>
        </p:txBody>
      </p:sp>
      <p:sp>
        <p:nvSpPr>
          <p:cNvPr id="3" name="Tartalom helye 2">
            <a:extLst>
              <a:ext uri="{FF2B5EF4-FFF2-40B4-BE49-F238E27FC236}">
                <a16:creationId xmlns:a16="http://schemas.microsoft.com/office/drawing/2014/main" id="{D02AA7B1-A09E-4BB9-A83E-E8A9FA9D4141}"/>
              </a:ext>
            </a:extLst>
          </p:cNvPr>
          <p:cNvSpPr>
            <a:spLocks noGrp="1"/>
          </p:cNvSpPr>
          <p:nvPr>
            <p:ph idx="1"/>
          </p:nvPr>
        </p:nvSpPr>
        <p:spPr/>
        <p:txBody>
          <a:bodyPr/>
          <a:lstStyle/>
          <a:p>
            <a:r>
              <a:rPr lang="hu-HU" dirty="0"/>
              <a:t>Az 1980-as évek végén és az 1990-es évek elején bekövetkezett újjáéledés, szakértői rendszerek és gépi tanulás</a:t>
            </a:r>
            <a:br>
              <a:rPr lang="hu-HU" dirty="0"/>
            </a:br>
            <a:endParaRPr lang="hu-HU" dirty="0"/>
          </a:p>
          <a:p>
            <a:pPr marL="0" indent="0">
              <a:buNone/>
            </a:pPr>
            <a:endParaRPr lang="hu-HU" dirty="0"/>
          </a:p>
        </p:txBody>
      </p:sp>
      <p:pic>
        <p:nvPicPr>
          <p:cNvPr id="7170" name="Picture 2" descr="Fordulóponthoz érhet az AI szabályozás Európában | FinTechRadar">
            <a:extLst>
              <a:ext uri="{FF2B5EF4-FFF2-40B4-BE49-F238E27FC236}">
                <a16:creationId xmlns:a16="http://schemas.microsoft.com/office/drawing/2014/main" id="{6915916B-DE77-409D-A409-00B8B5B8F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922" y="3085969"/>
            <a:ext cx="4517078" cy="300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8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579EBB-DA5C-4496-B30A-C00E2D509F25}"/>
              </a:ext>
            </a:extLst>
          </p:cNvPr>
          <p:cNvSpPr>
            <a:spLocks noGrp="1"/>
          </p:cNvSpPr>
          <p:nvPr>
            <p:ph type="title"/>
          </p:nvPr>
        </p:nvSpPr>
        <p:spPr/>
        <p:txBody>
          <a:bodyPr>
            <a:normAutofit/>
          </a:bodyPr>
          <a:lstStyle/>
          <a:p>
            <a:r>
              <a:rPr lang="hu-HU" sz="4400" dirty="0">
                <a:latin typeface="Calibri" panose="020F0502020204030204" pitchFamily="34" charset="0"/>
                <a:cs typeface="Calibri" panose="020F0502020204030204" pitchFamily="34" charset="0"/>
              </a:rPr>
              <a:t>A modern MI</a:t>
            </a:r>
          </a:p>
        </p:txBody>
      </p:sp>
      <p:sp>
        <p:nvSpPr>
          <p:cNvPr id="3" name="Tartalom helye 2">
            <a:extLst>
              <a:ext uri="{FF2B5EF4-FFF2-40B4-BE49-F238E27FC236}">
                <a16:creationId xmlns:a16="http://schemas.microsoft.com/office/drawing/2014/main" id="{CFDAFFFE-C484-4649-9497-72F95E661A1C}"/>
              </a:ext>
            </a:extLst>
          </p:cNvPr>
          <p:cNvSpPr>
            <a:spLocks noGrp="1"/>
          </p:cNvSpPr>
          <p:nvPr>
            <p:ph idx="1"/>
          </p:nvPr>
        </p:nvSpPr>
        <p:spPr/>
        <p:txBody>
          <a:bodyPr/>
          <a:lstStyle/>
          <a:p>
            <a:r>
              <a:rPr lang="hu-HU" dirty="0"/>
              <a:t>A mélytanulás és a nagy adatok szerepe az MI fejlődésében a 2010-es évektől kezdve</a:t>
            </a:r>
          </a:p>
          <a:p>
            <a:endParaRPr lang="hu-HU" dirty="0"/>
          </a:p>
        </p:txBody>
      </p:sp>
      <p:pic>
        <p:nvPicPr>
          <p:cNvPr id="8194" name="Picture 2" descr="Mesterséges intelligencia, ami segíti a HR munkáját">
            <a:extLst>
              <a:ext uri="{FF2B5EF4-FFF2-40B4-BE49-F238E27FC236}">
                <a16:creationId xmlns:a16="http://schemas.microsoft.com/office/drawing/2014/main" id="{1C89D332-EE39-48AB-A93C-9C01B97E9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059" y="3551688"/>
            <a:ext cx="3652351" cy="2052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758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491</Words>
  <Application>Microsoft Office PowerPoint</Application>
  <PresentationFormat>Szélesvásznú</PresentationFormat>
  <Paragraphs>31</Paragraphs>
  <Slides>13</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13</vt:i4>
      </vt:variant>
    </vt:vector>
  </HeadingPairs>
  <TitlesOfParts>
    <vt:vector size="18" baseType="lpstr">
      <vt:lpstr>Arial</vt:lpstr>
      <vt:lpstr>Calibri</vt:lpstr>
      <vt:lpstr>Century Gothic</vt:lpstr>
      <vt:lpstr>Wingdings 3</vt:lpstr>
      <vt:lpstr>Ion</vt:lpstr>
      <vt:lpstr>A mesterséges inteligencia</vt:lpstr>
      <vt:lpstr>A mesterséges inteligencia története</vt:lpstr>
      <vt:lpstr>Az MI előfutárai</vt:lpstr>
      <vt:lpstr>Az első elméletek és modellek</vt:lpstr>
      <vt:lpstr>Dartmouth konferencia (1956)</vt:lpstr>
      <vt:lpstr>Korai sikerek!</vt:lpstr>
      <vt:lpstr>Az első hullám visszaesése</vt:lpstr>
      <vt:lpstr>A második hullám</vt:lpstr>
      <vt:lpstr>A modern MI</vt:lpstr>
      <vt:lpstr>Gyakorlati felhaszálások</vt:lpstr>
      <vt:lpstr>Az MI kihívásai</vt:lpstr>
      <vt:lpstr>Az MI jövője</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mesterséges inteligencia</dc:title>
  <dc:creator>Dóra Marcell</dc:creator>
  <cp:lastModifiedBy>Dóra Marcell</cp:lastModifiedBy>
  <cp:revision>7</cp:revision>
  <dcterms:created xsi:type="dcterms:W3CDTF">2024-09-17T06:22:55Z</dcterms:created>
  <dcterms:modified xsi:type="dcterms:W3CDTF">2024-09-24T07:18:13Z</dcterms:modified>
</cp:coreProperties>
</file>