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7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4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6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92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68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142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68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48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4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66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80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1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74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34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75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17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3FAD76-E0A3-432E-830A-394E0901692A}" type="datetimeFigureOut">
              <a:rPr lang="hu-HU" smtClean="0"/>
              <a:t>2024.09.17.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C71A-CD32-4EEE-A4D7-D2C35718E2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7ABD4-17A6-4D13-9C79-F3941FBF2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Mesterséges Intelligencia (AI)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828091-3485-468F-8F92-E58B41FAC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Bartos Rómeó</a:t>
            </a:r>
            <a:br>
              <a:rPr lang="hu-HU" dirty="0"/>
            </a:br>
            <a:r>
              <a:rPr lang="hu-HU" dirty="0"/>
              <a:t>2024. szeptember 17.</a:t>
            </a:r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21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DA4ED5-1E2B-4ACD-8819-0CBBA38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Mi az AI?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819D8-6E9F-403A-A25D-540302F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mesterséges intelligencia (AI) olyan számítógépes rendszerek összessége, amelyek képesek az emberi intelligenciát utánzó feladatokat végezni, mint például a tanulás, a problémamegoldás, a percepció és a nyelvfeldolgozás.</a:t>
            </a:r>
          </a:p>
          <a:p>
            <a:endParaRPr lang="hu-HU" dirty="0"/>
          </a:p>
          <a:p>
            <a:pPr lvl="1"/>
            <a:r>
              <a:rPr lang="hu-HU" dirty="0"/>
              <a:t>AZ AI fogalma a 1950-es évekre nyúlik vissza, ahol Alan Turing híres Turing-tesztje bevezette az ötletet, hogy a gépek képesek lehetnek intelligens viselkedésre. Azóta számos fejlődésen ment keresztül, a gépi tanulástól a mélytanulásig.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425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A69BD-EE9A-4233-8F4E-9066A9C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AI típusai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2CD5C3-485F-4603-894C-D63A055E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b="1" dirty="0"/>
              <a:t>Szűk AI (</a:t>
            </a:r>
            <a:r>
              <a:rPr lang="hu-HU" b="1" dirty="0" err="1"/>
              <a:t>Narrow</a:t>
            </a:r>
            <a:r>
              <a:rPr lang="hu-HU" b="1" dirty="0"/>
              <a:t> AI):</a:t>
            </a:r>
            <a:endParaRPr lang="hu-HU" dirty="0"/>
          </a:p>
          <a:p>
            <a:pPr lvl="1"/>
            <a:r>
              <a:rPr lang="hu-HU" dirty="0"/>
              <a:t>Az ilyen rendszerek egy adott feladatra specializálódtak (pl. arcfelismerés, nyelvfordítás). Jelenleg a legelterjedtebb formája az AI-</a:t>
            </a:r>
            <a:r>
              <a:rPr lang="hu-HU" dirty="0" err="1"/>
              <a:t>nak</a:t>
            </a:r>
            <a:r>
              <a:rPr lang="hu-HU" dirty="0"/>
              <a:t>.</a:t>
            </a:r>
          </a:p>
          <a:p>
            <a:r>
              <a:rPr lang="hu-HU" b="1" dirty="0"/>
              <a:t>Általános AI (General AI):</a:t>
            </a:r>
            <a:endParaRPr lang="hu-HU" dirty="0"/>
          </a:p>
          <a:p>
            <a:pPr lvl="1"/>
            <a:r>
              <a:rPr lang="hu-HU" dirty="0"/>
              <a:t>Ennél a típusnál a gép képes lenne bármilyen intellektuális feladat elvégzésére, amit az ember képes megtenni. Jelenleg csak elméleti szinten létezik.</a:t>
            </a:r>
          </a:p>
          <a:p>
            <a:r>
              <a:rPr lang="hu-HU" b="1" dirty="0"/>
              <a:t>Szuperintelligencia (</a:t>
            </a:r>
            <a:r>
              <a:rPr lang="hu-HU" b="1" dirty="0" err="1"/>
              <a:t>Superintelligence</a:t>
            </a:r>
            <a:r>
              <a:rPr lang="hu-HU" b="1" dirty="0"/>
              <a:t>):</a:t>
            </a:r>
            <a:endParaRPr lang="hu-HU" dirty="0"/>
          </a:p>
          <a:p>
            <a:pPr lvl="1"/>
            <a:r>
              <a:rPr lang="hu-HU" dirty="0"/>
              <a:t>Egy olyan AI, amely felülmúlja az emberi intelligenciát, potenciálisan képes a tudományos, kreatív és társadalmi problémák megoldására.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1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48C769-4A8E-4750-9E27-22C9C80C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AI alkalmazásai</a:t>
            </a:r>
            <a:br>
              <a:rPr lang="hu-HU" b="1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E15A93-56EC-48DA-B3CA-0CFBC18D8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2992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hu-HU" b="1" dirty="0"/>
              <a:t>Egészségügy:</a:t>
            </a:r>
            <a:endParaRPr lang="hu-HU" dirty="0"/>
          </a:p>
          <a:p>
            <a:pPr lvl="1"/>
            <a:r>
              <a:rPr lang="hu-HU" dirty="0"/>
              <a:t>Betegségek diagnosztizálása és előrejelzése, gyógyszerfejlesztés gyorsítása.</a:t>
            </a:r>
          </a:p>
          <a:p>
            <a:r>
              <a:rPr lang="hu-HU" b="1" dirty="0"/>
              <a:t>Finanszírozás:</a:t>
            </a:r>
            <a:endParaRPr lang="hu-HU" dirty="0"/>
          </a:p>
          <a:p>
            <a:pPr lvl="1"/>
            <a:r>
              <a:rPr lang="hu-HU" dirty="0"/>
              <a:t>Kockázatelemzés, csalásmegelőzés, ügyfél személyre szabott ajánlatai.</a:t>
            </a:r>
          </a:p>
          <a:p>
            <a:r>
              <a:rPr lang="hu-HU" b="1" dirty="0"/>
              <a:t>Autóipar:</a:t>
            </a:r>
            <a:endParaRPr lang="hu-HU" dirty="0"/>
          </a:p>
          <a:p>
            <a:pPr lvl="1"/>
            <a:r>
              <a:rPr lang="hu-HU" dirty="0"/>
              <a:t>Önjáró autók fejlesztése és az útbiztonság növelése.</a:t>
            </a:r>
          </a:p>
          <a:p>
            <a:r>
              <a:rPr lang="hu-HU" b="1" dirty="0"/>
              <a:t>Oktatás:</a:t>
            </a:r>
            <a:endParaRPr lang="hu-HU" dirty="0"/>
          </a:p>
          <a:p>
            <a:pPr lvl="1"/>
            <a:r>
              <a:rPr lang="hu-HU" dirty="0"/>
              <a:t>Személyre szabott tanulási élmények és intelligens oktatási rendszerek kialakítása.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611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A43211-9B75-4D8A-B3B6-32F303DF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AI technológiák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E37DE4-8999-41C2-B3CD-51DB747F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Gépi tanulás (</a:t>
            </a:r>
            <a:r>
              <a:rPr lang="hu-HU" b="1" dirty="0" err="1"/>
              <a:t>Machine</a:t>
            </a:r>
            <a:r>
              <a:rPr lang="hu-HU" b="1" dirty="0"/>
              <a:t> </a:t>
            </a:r>
            <a:r>
              <a:rPr lang="hu-HU" b="1" dirty="0" err="1"/>
              <a:t>Learning</a:t>
            </a:r>
            <a:r>
              <a:rPr lang="hu-HU" b="1" dirty="0"/>
              <a:t>):</a:t>
            </a:r>
            <a:endParaRPr lang="hu-HU" dirty="0"/>
          </a:p>
          <a:p>
            <a:pPr lvl="1"/>
            <a:r>
              <a:rPr lang="hu-HU" dirty="0"/>
              <a:t>Statikus modellek helyett a gép képes tanulni a bemeneti adatokból és azokból új információkat </a:t>
            </a:r>
            <a:r>
              <a:rPr lang="hu-HU" dirty="0" err="1"/>
              <a:t>extrapolálni</a:t>
            </a:r>
            <a:r>
              <a:rPr lang="hu-HU" dirty="0"/>
              <a:t>.</a:t>
            </a:r>
          </a:p>
          <a:p>
            <a:r>
              <a:rPr lang="hu-HU" b="1" dirty="0"/>
              <a:t>Mélytanulás (Deep </a:t>
            </a:r>
            <a:r>
              <a:rPr lang="hu-HU" b="1" dirty="0" err="1"/>
              <a:t>Learning</a:t>
            </a:r>
            <a:r>
              <a:rPr lang="hu-HU" b="1" dirty="0"/>
              <a:t>):</a:t>
            </a:r>
            <a:endParaRPr lang="hu-HU" dirty="0"/>
          </a:p>
          <a:p>
            <a:pPr lvl="1"/>
            <a:r>
              <a:rPr lang="hu-HU" dirty="0"/>
              <a:t>A gépi tanulás egy speciális formája, amely neurális </a:t>
            </a:r>
            <a:r>
              <a:rPr lang="hu-HU" dirty="0" err="1"/>
              <a:t>hálózatokat</a:t>
            </a:r>
            <a:r>
              <a:rPr lang="hu-HU" dirty="0"/>
              <a:t> használ a tanulási folyamat során.</a:t>
            </a:r>
          </a:p>
          <a:p>
            <a:r>
              <a:rPr lang="hu-HU" b="1" dirty="0"/>
              <a:t>Természetes nyelvfeldolgozás (NLP):</a:t>
            </a:r>
            <a:endParaRPr lang="hu-HU" dirty="0"/>
          </a:p>
          <a:p>
            <a:pPr lvl="1"/>
            <a:r>
              <a:rPr lang="hu-HU" dirty="0"/>
              <a:t>A nyelvek és az emberi kommunikáció értelmezése számítógépes rendszerek által (pl. chatbotok, nyelvfordítók).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57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F8A6E-0953-48C0-848A-BA11011B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AI előnyei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AB882C-60BC-4959-9FC8-4DA83D48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Hatékonyság növelése:</a:t>
            </a:r>
            <a:endParaRPr lang="hu-HU" dirty="0"/>
          </a:p>
          <a:p>
            <a:pPr lvl="1"/>
            <a:r>
              <a:rPr lang="hu-HU" dirty="0"/>
              <a:t>Feladatok automatizálása, ami gyorsabb és pontosabb eredményekhez vezet.</a:t>
            </a:r>
          </a:p>
          <a:p>
            <a:r>
              <a:rPr lang="hu-HU" b="1" dirty="0"/>
              <a:t>Döntéshozatal támogatása:</a:t>
            </a:r>
            <a:endParaRPr lang="hu-HU" dirty="0"/>
          </a:p>
          <a:p>
            <a:pPr lvl="1"/>
            <a:r>
              <a:rPr lang="hu-HU" dirty="0"/>
              <a:t>AI rendszerek képesek elemezni a nagy adathalmazokat, javaslatokat tenni a legjobb döntésekre.</a:t>
            </a:r>
          </a:p>
          <a:p>
            <a:r>
              <a:rPr lang="hu-HU" b="1" dirty="0"/>
              <a:t>Automatizálás:</a:t>
            </a:r>
            <a:endParaRPr lang="hu-HU" dirty="0"/>
          </a:p>
          <a:p>
            <a:pPr lvl="1"/>
            <a:r>
              <a:rPr lang="hu-HU" dirty="0"/>
              <a:t>Munkaerő-költségek csökkentése és a monoton feladatok eltávolítása a munkafolyamatokból.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388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29078-3C29-404A-AD51-3B4A7EF5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AI kihívásai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6352B8-04B8-44E0-B891-E13916CA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Etikai kérdések:</a:t>
            </a:r>
            <a:endParaRPr lang="hu-HU" dirty="0"/>
          </a:p>
          <a:p>
            <a:pPr lvl="1"/>
            <a:r>
              <a:rPr lang="hu-HU" dirty="0"/>
              <a:t>Milyen döntéseket hozhat AI, és kinek a felelőssége ezek az etikai határok átugrásakor?</a:t>
            </a:r>
          </a:p>
          <a:p>
            <a:r>
              <a:rPr lang="hu-HU" b="1" dirty="0"/>
              <a:t>Adatvédelem:</a:t>
            </a:r>
            <a:endParaRPr lang="hu-HU" dirty="0"/>
          </a:p>
          <a:p>
            <a:pPr lvl="1"/>
            <a:r>
              <a:rPr lang="hu-HU" dirty="0"/>
              <a:t>Az AI rendszerek számára szükséges adatok gyűjtése felveti a magánélet védelmének kérdését.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050" name="Picture 2" descr="6 AI Implementation Challenges And How To Overcome Them">
            <a:extLst>
              <a:ext uri="{FF2B5EF4-FFF2-40B4-BE49-F238E27FC236}">
                <a16:creationId xmlns:a16="http://schemas.microsoft.com/office/drawing/2014/main" id="{DE79B45B-DB91-40BD-B7EA-97E93068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4494308"/>
            <a:ext cx="3692151" cy="20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rstanding AI challenges for your Digital Transformation">
            <a:extLst>
              <a:ext uri="{FF2B5EF4-FFF2-40B4-BE49-F238E27FC236}">
                <a16:creationId xmlns:a16="http://schemas.microsoft.com/office/drawing/2014/main" id="{3F03429C-C0E3-41C8-93D5-1C18B20CD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50" y="4494308"/>
            <a:ext cx="3232801" cy="20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4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5DC815-0535-4831-8CE2-153E2670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AI példák a mindennapokban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FFD32A-4949-43D8-99C2-3010EA5B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Virtuális asszisztensek (pl. Siri, Alexa)</a:t>
            </a:r>
          </a:p>
          <a:p>
            <a:r>
              <a:rPr lang="hu-HU" dirty="0"/>
              <a:t>Ajánlórendszerek (pl. </a:t>
            </a:r>
            <a:r>
              <a:rPr lang="hu-HU" dirty="0" err="1"/>
              <a:t>Netflix</a:t>
            </a:r>
            <a:r>
              <a:rPr lang="hu-HU" dirty="0"/>
              <a:t>, Amazon)</a:t>
            </a:r>
          </a:p>
          <a:p>
            <a:r>
              <a:rPr lang="hu-HU" dirty="0"/>
              <a:t>Kép- és hangfelismerés</a:t>
            </a:r>
          </a:p>
          <a:p>
            <a:endParaRPr lang="hu-HU" dirty="0"/>
          </a:p>
        </p:txBody>
      </p:sp>
      <p:pic>
        <p:nvPicPr>
          <p:cNvPr id="1026" name="Picture 2" descr="Alexa Evolves with Advanced AI Technology: Amazon Responds to ChatGPT's  Popularity - Gizmochina">
            <a:extLst>
              <a:ext uri="{FF2B5EF4-FFF2-40B4-BE49-F238E27FC236}">
                <a16:creationId xmlns:a16="http://schemas.microsoft.com/office/drawing/2014/main" id="{3C57D3E9-202D-497E-BF6C-406BBBE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546843"/>
            <a:ext cx="5054686" cy="29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6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F2A2F-4099-47E0-982D-C96E610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645448E-6D38-4275-8F81-89A32D9A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73060"/>
            <a:ext cx="6232896" cy="4674672"/>
          </a:xfrm>
        </p:spPr>
      </p:pic>
    </p:spTree>
    <p:extLst>
      <p:ext uri="{BB962C8B-B14F-4D97-AF65-F5344CB8AC3E}">
        <p14:creationId xmlns:p14="http://schemas.microsoft.com/office/powerpoint/2010/main" val="3038652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404</Words>
  <Application>Microsoft Office PowerPoint</Application>
  <PresentationFormat>Szélesvásznú</PresentationFormat>
  <Paragraphs>51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Mesterséges Intelligencia (AI)</vt:lpstr>
      <vt:lpstr>Mi az AI? </vt:lpstr>
      <vt:lpstr>AI típusai </vt:lpstr>
      <vt:lpstr>AI alkalmazásai  </vt:lpstr>
      <vt:lpstr>AI technológiák </vt:lpstr>
      <vt:lpstr>AI előnyei </vt:lpstr>
      <vt:lpstr>AI kihívásai </vt:lpstr>
      <vt:lpstr>AI példák a mindennapokban 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(AI)</dc:title>
  <dc:creator>Bartos Rómeó</dc:creator>
  <cp:lastModifiedBy>Bartos Rómeó</cp:lastModifiedBy>
  <cp:revision>3</cp:revision>
  <dcterms:created xsi:type="dcterms:W3CDTF">2024-09-17T06:27:25Z</dcterms:created>
  <dcterms:modified xsi:type="dcterms:W3CDTF">2024-09-17T06:48:22Z</dcterms:modified>
</cp:coreProperties>
</file>