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BA3F-E447-4523-9CA9-27416FECF26A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D971-9A95-4A76-9895-5794614CCF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6963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BA3F-E447-4523-9CA9-27416FECF26A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D971-9A95-4A76-9895-5794614CCF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8863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BA3F-E447-4523-9CA9-27416FECF26A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D971-9A95-4A76-9895-5794614CCF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2954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BA3F-E447-4523-9CA9-27416FECF26A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D971-9A95-4A76-9895-5794614CCFDA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7848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BA3F-E447-4523-9CA9-27416FECF26A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D971-9A95-4A76-9895-5794614CCF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5483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BA3F-E447-4523-9CA9-27416FECF26A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D971-9A95-4A76-9895-5794614CCF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477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BA3F-E447-4523-9CA9-27416FECF26A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D971-9A95-4A76-9895-5794614CCF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0440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BA3F-E447-4523-9CA9-27416FECF26A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D971-9A95-4A76-9895-5794614CCF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1834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BA3F-E447-4523-9CA9-27416FECF26A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D971-9A95-4A76-9895-5794614CCF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4583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BA3F-E447-4523-9CA9-27416FECF26A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D971-9A95-4A76-9895-5794614CCF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810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BA3F-E447-4523-9CA9-27416FECF26A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D971-9A95-4A76-9895-5794614CCF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252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BA3F-E447-4523-9CA9-27416FECF26A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D971-9A95-4A76-9895-5794614CCF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8813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BA3F-E447-4523-9CA9-27416FECF26A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D971-9A95-4A76-9895-5794614CCF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3666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BA3F-E447-4523-9CA9-27416FECF26A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D971-9A95-4A76-9895-5794614CCF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461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BA3F-E447-4523-9CA9-27416FECF26A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D971-9A95-4A76-9895-5794614CCF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7027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BA3F-E447-4523-9CA9-27416FECF26A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D971-9A95-4A76-9895-5794614CCF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7173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BA3F-E447-4523-9CA9-27416FECF26A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D971-9A95-4A76-9895-5794614CCF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623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B4FBA3F-E447-4523-9CA9-27416FECF26A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4D971-9A95-4A76-9895-5794614CCF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54092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3DAA7D-7DB9-4429-8B07-00D5197DF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727" y="483065"/>
            <a:ext cx="10128238" cy="3329581"/>
          </a:xfrm>
        </p:spPr>
        <p:txBody>
          <a:bodyPr>
            <a:normAutofit/>
          </a:bodyPr>
          <a:lstStyle/>
          <a:p>
            <a:pPr algn="ctr"/>
            <a:r>
              <a:rPr lang="hu-HU" sz="4400" b="1" dirty="0">
                <a:latin typeface="Calibri" panose="020F0502020204030204" pitchFamily="34" charset="0"/>
                <a:cs typeface="Calibri" panose="020F0502020204030204" pitchFamily="34" charset="0"/>
              </a:rPr>
              <a:t>A mesterséges </a:t>
            </a:r>
            <a:r>
              <a:rPr lang="hu-HU" sz="44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inteligencia</a:t>
            </a:r>
            <a:endParaRPr lang="hu-HU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012A4EE-D037-4D5E-9B4D-104EC197DC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u-HU" dirty="0"/>
              <a:t>Készítette: Dóra Marcell</a:t>
            </a:r>
          </a:p>
          <a:p>
            <a:pPr algn="ctr"/>
            <a:r>
              <a:rPr lang="hu-HU" dirty="0"/>
              <a:t>(</a:t>
            </a:r>
            <a:r>
              <a:rPr lang="hu-HU" dirty="0" err="1"/>
              <a:t>Copilot</a:t>
            </a:r>
            <a:r>
              <a:rPr lang="hu-HU" dirty="0"/>
              <a:t>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2506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CBED8A-4BC4-4722-9AA6-33D76F96A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400" dirty="0">
                <a:latin typeface="Calibri" panose="020F0502020204030204" pitchFamily="34" charset="0"/>
                <a:cs typeface="Calibri" panose="020F0502020204030204" pitchFamily="34" charset="0"/>
              </a:rPr>
              <a:t>Gyakorlati </a:t>
            </a:r>
            <a:r>
              <a:rPr lang="hu-HU" sz="4400" dirty="0" err="1">
                <a:latin typeface="Calibri" panose="020F0502020204030204" pitchFamily="34" charset="0"/>
                <a:cs typeface="Calibri" panose="020F0502020204030204" pitchFamily="34" charset="0"/>
              </a:rPr>
              <a:t>felhaszálások</a:t>
            </a:r>
            <a:endParaRPr lang="hu-HU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79B81F-15B7-4DBB-819E-3A56E4352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• Az MI alkalmazása különböző területeken, mint például az egészségügy, az autóipar és a pénzügy</a:t>
            </a:r>
            <a:br>
              <a:rPr lang="hu-HU" dirty="0"/>
            </a:b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9218" name="Picture 2" descr="Az AI, avagy a mesterséges intelligencia definíciója - M.I. BLOG">
            <a:extLst>
              <a:ext uri="{FF2B5EF4-FFF2-40B4-BE49-F238E27FC236}">
                <a16:creationId xmlns:a16="http://schemas.microsoft.com/office/drawing/2014/main" id="{60E18ABF-B3F1-41A7-A5F7-D25971A75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972" y="3190961"/>
            <a:ext cx="4040542" cy="227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28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D5DB05-49AF-4F66-9BFA-58A3C1AA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4400" dirty="0">
                <a:latin typeface="Calibri" panose="020F0502020204030204" pitchFamily="34" charset="0"/>
                <a:cs typeface="Calibri" panose="020F0502020204030204" pitchFamily="34" charset="0"/>
              </a:rPr>
              <a:t>Az MI kihívásai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16190A2-49F8-4921-8BED-E5983726D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MI etikai és társadalmi kérdései, mint például az adatvédelem és a munkahelyek automatizálása</a:t>
            </a:r>
            <a:br>
              <a:rPr lang="hu-HU" dirty="0"/>
            </a:b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10242" name="Picture 2" descr="Mesterséges intelligencia, 2024: megerősítéses tanulás, etikai kihívások –  Infovilág">
            <a:extLst>
              <a:ext uri="{FF2B5EF4-FFF2-40B4-BE49-F238E27FC236}">
                <a16:creationId xmlns:a16="http://schemas.microsoft.com/office/drawing/2014/main" id="{D1CA679E-E76F-4D0A-B4A2-DA98B3DC3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044" y="3174183"/>
            <a:ext cx="3514763" cy="196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897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8A7C14-64CD-491B-8C38-FA75646D0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400" dirty="0">
                <a:latin typeface="Calibri" panose="020F0502020204030204" pitchFamily="34" charset="0"/>
                <a:cs typeface="Calibri" panose="020F0502020204030204" pitchFamily="34" charset="0"/>
              </a:rPr>
              <a:t>Az MI jövője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B331710-1706-403C-830A-D41427EE5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• Az MI jövőbeli lehetőségei és kihívásai, mint például a mesterséges általános intelligencia (AGI) elérése</a:t>
            </a:r>
            <a:br>
              <a:rPr lang="hu-HU" dirty="0"/>
            </a:b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11266" name="Picture 2" descr="A mesterséges intelligencia jövője: Hogyan alakítja át az MI a  társadalmunkat? – Intervet.hu">
            <a:extLst>
              <a:ext uri="{FF2B5EF4-FFF2-40B4-BE49-F238E27FC236}">
                <a16:creationId xmlns:a16="http://schemas.microsoft.com/office/drawing/2014/main" id="{48E0E8C0-D1F6-4DE4-B2EB-56F6FEF1F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002" y="2812321"/>
            <a:ext cx="4114842" cy="235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385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10152357-1116-48AD-9DD5-2FE06FBEC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9464"/>
            <a:ext cx="9046128" cy="3234422"/>
          </a:xfrm>
        </p:spPr>
        <p:txBody>
          <a:bodyPr/>
          <a:lstStyle/>
          <a:p>
            <a:pPr algn="ctr"/>
            <a:r>
              <a:rPr lang="hu-HU" sz="5000" dirty="0">
                <a:latin typeface="Calibri" panose="020F0502020204030204" pitchFamily="34" charset="0"/>
                <a:cs typeface="Calibri" panose="020F0502020204030204" pitchFamily="34" charset="0"/>
              </a:rPr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125354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76F2CE-CEF2-4965-B97F-DC59152F6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A mesterséges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inteligencia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 története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F0E364D-D5EE-49FC-B7A2-4620026AF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	A digitális ezközök jövője!</a:t>
            </a:r>
          </a:p>
        </p:txBody>
      </p:sp>
      <p:pic>
        <p:nvPicPr>
          <p:cNvPr id="1026" name="Picture 2" descr="Indul a Mesterséges Intelligencia Üzleti Iskola – Felvidék.ma">
            <a:extLst>
              <a:ext uri="{FF2B5EF4-FFF2-40B4-BE49-F238E27FC236}">
                <a16:creationId xmlns:a16="http://schemas.microsoft.com/office/drawing/2014/main" id="{BB02C2DA-BE26-4F56-B10B-F543669C0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049" y="1853248"/>
            <a:ext cx="4290575" cy="285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471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A23C1C-05CB-41A8-93D7-1402FFD6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Az MI </a:t>
            </a:r>
            <a:r>
              <a:rPr lang="hu-HU" sz="4400" dirty="0" err="1">
                <a:latin typeface="Calibri" panose="020F0502020204030204" pitchFamily="34" charset="0"/>
                <a:cs typeface="Calibri" panose="020F0502020204030204" pitchFamily="34" charset="0"/>
              </a:rPr>
              <a:t>előfutárai</a:t>
            </a:r>
            <a:endParaRPr lang="hu-HU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8CE4BE2-78F3-495D-AC9F-D916B9B7C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• Az ókori automaták és mechanikus szerkezetek, mint az első próbálkozások az intelligens gépek létrehozására</a:t>
            </a:r>
          </a:p>
        </p:txBody>
      </p:sp>
      <p:pic>
        <p:nvPicPr>
          <p:cNvPr id="2052" name="Picture 4" descr="Ékírást is fordít már a mesterséges intelligencia kőtáblákról">
            <a:extLst>
              <a:ext uri="{FF2B5EF4-FFF2-40B4-BE49-F238E27FC236}">
                <a16:creationId xmlns:a16="http://schemas.microsoft.com/office/drawing/2014/main" id="{57917BE1-6245-4B1C-9324-971CC87D6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879" y="3197298"/>
            <a:ext cx="4557859" cy="289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182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322CC2-8655-465D-BA24-71C41423A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400" dirty="0">
                <a:latin typeface="Calibri" panose="020F0502020204030204" pitchFamily="34" charset="0"/>
                <a:cs typeface="Calibri" panose="020F0502020204030204" pitchFamily="34" charset="0"/>
              </a:rPr>
              <a:t>Az első elméletek és modellek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808A96D-058E-42EE-A0BA-BA00EC7B4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Warren </a:t>
            </a:r>
            <a:r>
              <a:rPr lang="hu-HU" dirty="0" err="1"/>
              <a:t>McCulloch</a:t>
            </a:r>
            <a:r>
              <a:rPr lang="hu-HU" dirty="0"/>
              <a:t> és Walter </a:t>
            </a:r>
            <a:r>
              <a:rPr lang="hu-HU" dirty="0" err="1"/>
              <a:t>Pitts</a:t>
            </a:r>
            <a:r>
              <a:rPr lang="hu-HU" dirty="0"/>
              <a:t> neurális háló modellje (1943), Alan Turing munkássága és a Turing-teszt bevezetése (1950)</a:t>
            </a:r>
          </a:p>
        </p:txBody>
      </p:sp>
      <p:pic>
        <p:nvPicPr>
          <p:cNvPr id="3074" name="Picture 2" descr="Hiperhálózat tervez az embernél is hatékonyabban mesterséges intelligencia  rendszereket - Raketa.hu">
            <a:extLst>
              <a:ext uri="{FF2B5EF4-FFF2-40B4-BE49-F238E27FC236}">
                <a16:creationId xmlns:a16="http://schemas.microsoft.com/office/drawing/2014/main" id="{B9A6BE7F-707C-4AB7-AE1C-F2768B206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716" y="3001161"/>
            <a:ext cx="3049005" cy="202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217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AEF8C4-A757-4178-B6A4-C459CB428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400" dirty="0" err="1">
                <a:latin typeface="Calibri" panose="020F0502020204030204" pitchFamily="34" charset="0"/>
                <a:cs typeface="Calibri" panose="020F0502020204030204" pitchFamily="34" charset="0"/>
              </a:rPr>
              <a:t>Dartmouth</a:t>
            </a:r>
            <a:r>
              <a:rPr lang="hu-HU" sz="4400" dirty="0">
                <a:latin typeface="Calibri" panose="020F0502020204030204" pitchFamily="34" charset="0"/>
                <a:cs typeface="Calibri" panose="020F0502020204030204" pitchFamily="34" charset="0"/>
              </a:rPr>
              <a:t> konferencia (1956)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82F0134-29D0-46DE-BE9B-1D9474A83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John McCarthy, </a:t>
            </a:r>
            <a:r>
              <a:rPr lang="hu-HU" dirty="0" err="1"/>
              <a:t>Marvin</a:t>
            </a:r>
            <a:r>
              <a:rPr lang="hu-HU" dirty="0"/>
              <a:t> </a:t>
            </a:r>
            <a:r>
              <a:rPr lang="hu-HU" dirty="0" err="1"/>
              <a:t>Minsky</a:t>
            </a:r>
            <a:r>
              <a:rPr lang="hu-HU" dirty="0"/>
              <a:t> és mások találkozója, ahol az MI mint tudományos diszciplína megszületett</a:t>
            </a:r>
          </a:p>
        </p:txBody>
      </p:sp>
      <p:pic>
        <p:nvPicPr>
          <p:cNvPr id="4098" name="Picture 2" descr="John McCarthy, A Mesterséges Intelligencia (MI) Látnoka">
            <a:extLst>
              <a:ext uri="{FF2B5EF4-FFF2-40B4-BE49-F238E27FC236}">
                <a16:creationId xmlns:a16="http://schemas.microsoft.com/office/drawing/2014/main" id="{01B05ACD-12F5-4878-9D3A-62FAE4792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968" y="2810444"/>
            <a:ext cx="3188384" cy="318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314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420C4E-CF83-4E7B-8528-90E75E68B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400" dirty="0">
                <a:latin typeface="Calibri" panose="020F0502020204030204" pitchFamily="34" charset="0"/>
                <a:cs typeface="Calibri" panose="020F0502020204030204" pitchFamily="34" charset="0"/>
              </a:rPr>
              <a:t>Korai sikerek!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11F99FB-993E-42AB-9917-3A01498B3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első MI programok, mint például az ELIZA és a </a:t>
            </a:r>
            <a:r>
              <a:rPr lang="hu-HU" dirty="0" err="1"/>
              <a:t>Shakey</a:t>
            </a:r>
            <a:r>
              <a:rPr lang="hu-HU" dirty="0"/>
              <a:t> robot</a:t>
            </a:r>
          </a:p>
        </p:txBody>
      </p:sp>
      <p:pic>
        <p:nvPicPr>
          <p:cNvPr id="5122" name="Picture 2" descr="10+1 mesterséges intelligencia programozás könyv - M.I. BLOG">
            <a:extLst>
              <a:ext uri="{FF2B5EF4-FFF2-40B4-BE49-F238E27FC236}">
                <a16:creationId xmlns:a16="http://schemas.microsoft.com/office/drawing/2014/main" id="{B9AA8C35-E102-4101-A8FE-1BAAF5775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375" y="2746346"/>
            <a:ext cx="4304207" cy="221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70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41F132-B24E-411B-9370-C4C8146D7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400" dirty="0">
                <a:latin typeface="Calibri" panose="020F0502020204030204" pitchFamily="34" charset="0"/>
                <a:cs typeface="Calibri" panose="020F0502020204030204" pitchFamily="34" charset="0"/>
              </a:rPr>
              <a:t>Az első hullám visszaesése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A2C48E5-C622-41F8-ADE8-E40A81DBD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3594600" cy="4195481"/>
          </a:xfrm>
        </p:spPr>
        <p:txBody>
          <a:bodyPr/>
          <a:lstStyle/>
          <a:p>
            <a:r>
              <a:rPr lang="hu-HU" dirty="0"/>
              <a:t>• 1970-es és 1980-as évek kihívásai és kudarcai, amikor az MI kutatás támogatottsága csökkent</a:t>
            </a:r>
          </a:p>
        </p:txBody>
      </p:sp>
      <p:pic>
        <p:nvPicPr>
          <p:cNvPr id="6146" name="Picture 2" descr="A mesterséges intelligencia ugyanúgy hibás, mint az emberek – ICT Global">
            <a:extLst>
              <a:ext uri="{FF2B5EF4-FFF2-40B4-BE49-F238E27FC236}">
                <a16:creationId xmlns:a16="http://schemas.microsoft.com/office/drawing/2014/main" id="{A9C14B53-9440-4738-B489-B8A31B8F4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434" y="1758616"/>
            <a:ext cx="3594599" cy="239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002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C2BEEE-B34B-4175-B1F4-612B3C3B5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400" dirty="0">
                <a:latin typeface="Calibri" panose="020F0502020204030204" pitchFamily="34" charset="0"/>
                <a:cs typeface="Calibri" panose="020F0502020204030204" pitchFamily="34" charset="0"/>
              </a:rPr>
              <a:t>A második hullám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2AA7B1-A09E-4BB9-A83E-E8A9FA9D4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1980-as évek végén és az 1990-es évek elején bekövetkezett újjáéledés, szakértői rendszerek és gépi tanulás</a:t>
            </a:r>
            <a:br>
              <a:rPr lang="hu-HU" dirty="0"/>
            </a:b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7170" name="Picture 2" descr="Fordulóponthoz érhet az AI szabályozás Európában | FinTechRadar">
            <a:extLst>
              <a:ext uri="{FF2B5EF4-FFF2-40B4-BE49-F238E27FC236}">
                <a16:creationId xmlns:a16="http://schemas.microsoft.com/office/drawing/2014/main" id="{6915916B-DE77-409D-A409-00B8B5B8F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922" y="3085969"/>
            <a:ext cx="4517078" cy="300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788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579EBB-DA5C-4496-B30A-C00E2D50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400" dirty="0">
                <a:latin typeface="Calibri" panose="020F0502020204030204" pitchFamily="34" charset="0"/>
                <a:cs typeface="Calibri" panose="020F0502020204030204" pitchFamily="34" charset="0"/>
              </a:rPr>
              <a:t>A modern MI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DAFFFE-C484-4649-9497-72F95E661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mélytanulás és a nagy adatok szerepe az MI fejlődésében a 2010-es évektől kezdve</a:t>
            </a:r>
          </a:p>
          <a:p>
            <a:endParaRPr lang="hu-HU" dirty="0"/>
          </a:p>
        </p:txBody>
      </p:sp>
      <p:pic>
        <p:nvPicPr>
          <p:cNvPr id="8194" name="Picture 2" descr="Mesterséges intelligencia, ami segíti a HR munkáját">
            <a:extLst>
              <a:ext uri="{FF2B5EF4-FFF2-40B4-BE49-F238E27FC236}">
                <a16:creationId xmlns:a16="http://schemas.microsoft.com/office/drawing/2014/main" id="{1C89D332-EE39-48AB-A93C-9C01B97E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059" y="3551688"/>
            <a:ext cx="3652351" cy="205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758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224</Words>
  <Application>Microsoft Office PowerPoint</Application>
  <PresentationFormat>Szélesvásznú</PresentationFormat>
  <Paragraphs>26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</vt:lpstr>
      <vt:lpstr>A mesterséges inteligencia</vt:lpstr>
      <vt:lpstr>A mesterséges inteligencia története</vt:lpstr>
      <vt:lpstr>Az MI előfutárai</vt:lpstr>
      <vt:lpstr>Az első elméletek és modellek</vt:lpstr>
      <vt:lpstr>Dartmouth konferencia (1956)</vt:lpstr>
      <vt:lpstr>Korai sikerek!</vt:lpstr>
      <vt:lpstr>Az első hullám visszaesése</vt:lpstr>
      <vt:lpstr>A második hullám</vt:lpstr>
      <vt:lpstr>A modern MI</vt:lpstr>
      <vt:lpstr>Gyakorlati felhaszálások</vt:lpstr>
      <vt:lpstr>Az MI kihívásai</vt:lpstr>
      <vt:lpstr>Az MI jövője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mesterséges inteligencia</dc:title>
  <dc:creator>Dóra Marcell</dc:creator>
  <cp:lastModifiedBy>Dóra Marcell</cp:lastModifiedBy>
  <cp:revision>3</cp:revision>
  <dcterms:created xsi:type="dcterms:W3CDTF">2024-09-17T06:22:55Z</dcterms:created>
  <dcterms:modified xsi:type="dcterms:W3CDTF">2024-09-17T06:41:43Z</dcterms:modified>
</cp:coreProperties>
</file>