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AE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898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335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822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882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28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447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557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604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165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195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121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3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Program_(informatika)" TargetMode="External"/><Relationship Id="rId2" Type="http://schemas.openxmlformats.org/officeDocument/2006/relationships/hyperlink" Target="https://hu.wikipedia.org/wiki/Angol_nyel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.wikipedia.org/wiki/Sz%C3%A1m%C3%ADt%C3%B3g%C3%A9p" TargetMode="External"/><Relationship Id="rId5" Type="http://schemas.openxmlformats.org/officeDocument/2006/relationships/hyperlink" Target="https://hu.wikipedia.org/wiki/Intelligencia" TargetMode="External"/><Relationship Id="rId4" Type="http://schemas.openxmlformats.org/officeDocument/2006/relationships/hyperlink" Target="https://hu.wikipedia.org/wiki/Tuda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roject.mit.bme.hu/mi_almanach/books/neuralis/ch0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lygenz.com/blog/most-important-ai-innovations-2010s/" TargetMode="External"/><Relationship Id="rId2" Type="http://schemas.openxmlformats.org/officeDocument/2006/relationships/hyperlink" Target="https://www.techtarget.com/searchenterpriseai/infographic/AI-evolution-timeline-A-decade-perspectiv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210E47D3-CEE2-B136-67AF-31D9F3CD88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918" r="2754" b="-1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17" name="Rectangle 8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0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C5D552D-3C59-320F-4EEA-DC9130822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24" y="174004"/>
            <a:ext cx="5272087" cy="2798604"/>
          </a:xfrm>
        </p:spPr>
        <p:txBody>
          <a:bodyPr>
            <a:normAutofit/>
          </a:bodyPr>
          <a:lstStyle/>
          <a:p>
            <a:r>
              <a:rPr lang="hu-HU" sz="4700" b="1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 mesterséges </a:t>
            </a:r>
            <a:r>
              <a:rPr lang="hu-HU" sz="4700" b="1" dirty="0" err="1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Inteligencia</a:t>
            </a:r>
            <a:r>
              <a:rPr lang="hu-HU" sz="4700" b="1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története.</a:t>
            </a:r>
            <a:endParaRPr lang="en-GB" sz="4700" b="1" dirty="0">
              <a:solidFill>
                <a:srgbClr val="FFFFFF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AD865A6-D7D9-8987-EBCB-9BA68ADFE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781" y="3480342"/>
            <a:ext cx="4092525" cy="2292581"/>
          </a:xfrm>
        </p:spPr>
        <p:txBody>
          <a:bodyPr>
            <a:normAutofit/>
          </a:bodyPr>
          <a:lstStyle/>
          <a:p>
            <a:r>
              <a:rPr lang="hu-HU" b="1" dirty="0" err="1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Készitette</a:t>
            </a:r>
            <a:r>
              <a:rPr lang="hu-HU" b="1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Kodaj Gergely 12/i</a:t>
            </a:r>
            <a:endParaRPr lang="en-GB" b="1" dirty="0">
              <a:solidFill>
                <a:srgbClr val="FFFFFF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9" name="Oval 12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570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0">
              <a:srgbClr val="7030A0"/>
            </a:gs>
            <a:gs pos="100000">
              <a:schemeClr val="accent1">
                <a:lumMod val="5000"/>
                <a:lumOff val="95000"/>
              </a:schemeClr>
            </a:gs>
            <a:gs pos="85000">
              <a:schemeClr val="tx2">
                <a:lumMod val="75000"/>
              </a:schemeClr>
            </a:gs>
            <a:gs pos="64000">
              <a:srgbClr val="FFFF00"/>
            </a:gs>
            <a:gs pos="24000">
              <a:schemeClr val="bg2">
                <a:lumMod val="50000"/>
              </a:schemeClr>
            </a:gs>
            <a:gs pos="8000">
              <a:schemeClr val="tx2">
                <a:lumMod val="50000"/>
              </a:schemeClr>
            </a:gs>
            <a:gs pos="49000">
              <a:srgbClr val="FFFF00"/>
            </a:gs>
            <a:gs pos="50000">
              <a:srgbClr val="FFF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C4A5C6-7019-2C0E-3D31-0CF0D52BE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063" y="2199658"/>
            <a:ext cx="10515600" cy="1325563"/>
          </a:xfrm>
        </p:spPr>
        <p:txBody>
          <a:bodyPr/>
          <a:lstStyle/>
          <a:p>
            <a:pPr algn="ctr"/>
            <a:r>
              <a:rPr lang="hu-HU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Köszönöm a figyelmet</a:t>
            </a:r>
            <a:endParaRPr lang="en-GB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D1FA07-62E2-D901-B261-4B804AD86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520" y="3723161"/>
            <a:ext cx="10515600" cy="3859742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Kodaj Gergely</a:t>
            </a:r>
            <a:endParaRPr lang="en-GB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49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chemeClr val="accent1">
                <a:lumMod val="5000"/>
                <a:lumOff val="95000"/>
              </a:schemeClr>
            </a:gs>
            <a:gs pos="84717">
              <a:srgbClr val="87C1F6"/>
            </a:gs>
            <a:gs pos="75000">
              <a:schemeClr val="tx2">
                <a:lumMod val="60000"/>
                <a:lumOff val="40000"/>
              </a:schemeClr>
            </a:gs>
            <a:gs pos="19000">
              <a:schemeClr val="accent3">
                <a:lumMod val="49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6BA8BE-DB76-4F4C-62A4-B339679F9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1" y="365125"/>
            <a:ext cx="11913832" cy="1325563"/>
          </a:xfrm>
        </p:spPr>
        <p:txBody>
          <a:bodyPr>
            <a:normAutofit fontScale="90000"/>
          </a:bodyPr>
          <a:lstStyle/>
          <a:p>
            <a:r>
              <a:rPr lang="hu-HU" sz="3100" dirty="0">
                <a:solidFill>
                  <a:srgbClr val="11111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Á</a:t>
            </a:r>
            <a:r>
              <a:rPr lang="en-GB" sz="31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ttekintés</a:t>
            </a:r>
            <a:r>
              <a:rPr lang="en-GB" sz="31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 </a:t>
            </a:r>
            <a:r>
              <a:rPr lang="en-GB" sz="31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mesterséges</a:t>
            </a:r>
            <a:r>
              <a:rPr lang="en-GB" sz="31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31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intelligencia</a:t>
            </a:r>
            <a:r>
              <a:rPr lang="en-GB" sz="31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31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fogalmáról</a:t>
            </a:r>
            <a:r>
              <a:rPr lang="en-GB" sz="31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31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és</a:t>
            </a:r>
            <a:r>
              <a:rPr lang="en-GB" sz="31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31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jelentőségéről</a:t>
            </a:r>
            <a:b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</a:b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F2536A-FE9D-122F-782C-CCD5061BE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665" y="1939925"/>
            <a:ext cx="4886325" cy="3859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</a:t>
            </a:r>
            <a:r>
              <a:rPr lang="hu-HU" sz="2000" b="1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esterséges</a:t>
            </a:r>
            <a:r>
              <a:rPr lang="en-GB" sz="2000" b="1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1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intelligenciának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 (</a:t>
            </a:r>
            <a:r>
              <a:rPr lang="en-GB" sz="2000" b="1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MI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 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vagy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 </a:t>
            </a:r>
            <a:r>
              <a:rPr lang="en-GB" sz="2000" b="1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AI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 –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az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 </a:t>
            </a:r>
            <a:r>
              <a:rPr lang="en-GB" sz="2000" b="0" i="0" u="none" strike="noStrike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 tooltip="Angol nyelv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angol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 </a:t>
            </a:r>
            <a:r>
              <a:rPr lang="en-GB" sz="2000" b="1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rtificial </a:t>
            </a:r>
            <a:r>
              <a:rPr lang="en-GB" sz="2000" b="1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ntelligence-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ből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)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egy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gép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 </a:t>
            </a:r>
            <a:r>
              <a:rPr lang="en-GB" sz="2000" b="0" i="0" u="none" strike="noStrike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 tooltip="Program (informatika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program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 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vagy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mesterségesen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létrehozott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 </a:t>
            </a:r>
            <a:r>
              <a:rPr lang="en-GB" sz="2000" b="0" i="0" u="none" strike="noStrike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4" tooltip="Tuda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tudat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 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által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megnyilvánuló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 </a:t>
            </a:r>
            <a:r>
              <a:rPr lang="en-GB" sz="2000" b="0" i="0" u="none" strike="noStrike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5" tooltip="Intelligenci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intelligenciát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 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nevezzük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 A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fogalmat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legtöbbször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 </a:t>
            </a:r>
            <a:r>
              <a:rPr lang="en-GB" sz="2000" b="0" i="0" u="none" strike="noStrike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6" tooltip="Számítógé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számítógépekkel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 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társítjuk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 A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köznyelvben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több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külön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jelentésben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használják</a:t>
            </a:r>
            <a:endParaRPr lang="en-GB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90991325-D6FA-1056-F3C8-E05E6D961A79}"/>
              </a:ext>
            </a:extLst>
          </p:cNvPr>
          <p:cNvSpPr txBox="1">
            <a:spLocks/>
          </p:cNvSpPr>
          <p:nvPr/>
        </p:nvSpPr>
        <p:spPr>
          <a:xfrm>
            <a:off x="5945912" y="1939925"/>
            <a:ext cx="4886325" cy="385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4F9131B9-5E45-3297-F299-E4E8B7E9F730}"/>
              </a:ext>
            </a:extLst>
          </p:cNvPr>
          <p:cNvSpPr txBox="1">
            <a:spLocks/>
          </p:cNvSpPr>
          <p:nvPr/>
        </p:nvSpPr>
        <p:spPr>
          <a:xfrm>
            <a:off x="6365012" y="1849438"/>
            <a:ext cx="4886325" cy="3859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mesterséges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intelligencia</a:t>
            </a:r>
            <a:endParaRPr lang="hu-HU" sz="2000" dirty="0">
              <a:solidFill>
                <a:srgbClr val="11111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indent="0">
              <a:buNone/>
            </a:pP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jelentősége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abban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rejlik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hogy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képes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automatizálni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és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optimalizálni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különböző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feladatokat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amelyek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korábban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emberi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beavatkozást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igényeltek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Ezáltal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növeli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hatékonyságot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csökkenti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hibákat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és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lehetővé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teszi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az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új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technológiák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és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innovációk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kifejlesztését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 Az MI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alkalmazása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számos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területen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például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az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egészségügyben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a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közlekedésben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a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pénzügyekben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és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az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oktatásban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jelentős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előnyöket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hoz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mint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például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jobb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diagnosztika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az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önvezető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autók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a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pénzügyi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elemzések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és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személyre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szabott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tanulás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  <a:endParaRPr lang="en-GB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4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chemeClr val="accent1">
                <a:lumMod val="5000"/>
                <a:lumOff val="95000"/>
              </a:schemeClr>
            </a:gs>
            <a:gs pos="84717">
              <a:schemeClr val="bg1">
                <a:lumMod val="50000"/>
              </a:schemeClr>
            </a:gs>
            <a:gs pos="75000">
              <a:schemeClr val="bg1">
                <a:lumMod val="75000"/>
              </a:schemeClr>
            </a:gs>
            <a:gs pos="19000">
              <a:srgbClr val="7030A0"/>
            </a:gs>
            <a:gs pos="0">
              <a:srgbClr val="BCAE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F779622-EF7D-FE6F-C1DC-6DC645BDF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it-IT" b="1" i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Az első AI programok (1950-es évek)</a:t>
            </a:r>
            <a:endParaRPr lang="en-GB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4DAE051-FA18-805C-7D8E-A082BA082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576497"/>
            <a:ext cx="4777381" cy="353526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12B6DC96-C1A1-E09C-6094-5273267E1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Alan Turing </a:t>
            </a:r>
            <a:r>
              <a:rPr lang="en-GB" sz="2000" b="1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és</a:t>
            </a:r>
            <a:r>
              <a:rPr lang="en-GB" sz="2000" b="1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 Turing-</a:t>
            </a:r>
            <a:r>
              <a:rPr lang="en-GB" sz="2000" b="1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teszt</a:t>
            </a:r>
            <a:endParaRPr lang="en-GB" sz="2000" b="1" i="0" dirty="0"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indent="0">
              <a:buNone/>
            </a:pPr>
            <a:r>
              <a:rPr lang="hu-HU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Turing az 1950-es években publikálta a “</a:t>
            </a:r>
            <a:r>
              <a:rPr lang="hu-HU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Computing</a:t>
            </a:r>
            <a:r>
              <a:rPr lang="hu-HU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hu-HU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Machinery</a:t>
            </a:r>
            <a:r>
              <a:rPr lang="hu-HU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and </a:t>
            </a:r>
            <a:r>
              <a:rPr lang="hu-HU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Intelligence</a:t>
            </a:r>
            <a:r>
              <a:rPr lang="hu-HU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” című tanulmányát, amelyben felvetette a kérdést: Tudnak-e gondolkodni a gépek?</a:t>
            </a:r>
            <a:r>
              <a:rPr lang="hu-HU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</a:p>
          <a:p>
            <a:pPr marL="0" indent="0">
              <a:buNone/>
            </a:pP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teszt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lényege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hogy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egy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emberi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kérdező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írásban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kommunikál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két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alannyal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egy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emberrel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és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egy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géppel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anélkül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hogy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tudná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melyik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melyik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 </a:t>
            </a:r>
            <a:r>
              <a:rPr lang="en-GB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Ha a </a:t>
            </a:r>
            <a:r>
              <a:rPr lang="en-GB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kérdező</a:t>
            </a:r>
            <a:r>
              <a:rPr lang="en-GB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nem</a:t>
            </a:r>
            <a:r>
              <a:rPr lang="en-GB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tudja</a:t>
            </a:r>
            <a:r>
              <a:rPr lang="en-GB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megkülönböztetni</a:t>
            </a:r>
            <a:r>
              <a:rPr lang="en-GB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 </a:t>
            </a:r>
            <a:r>
              <a:rPr lang="en-GB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gépet</a:t>
            </a:r>
            <a:r>
              <a:rPr lang="en-GB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az</a:t>
            </a:r>
            <a:r>
              <a:rPr lang="en-GB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embertől</a:t>
            </a:r>
            <a:r>
              <a:rPr lang="en-GB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GB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akkor</a:t>
            </a:r>
            <a:r>
              <a:rPr lang="en-GB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 </a:t>
            </a:r>
            <a:r>
              <a:rPr lang="en-GB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gép</a:t>
            </a:r>
            <a:r>
              <a:rPr lang="hu-HU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sikeresen</a:t>
            </a:r>
            <a:r>
              <a:rPr lang="en-GB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teljesítette</a:t>
            </a:r>
            <a:r>
              <a:rPr lang="en-GB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 </a:t>
            </a:r>
            <a:r>
              <a:rPr lang="en-GB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tesztet</a:t>
            </a:r>
            <a:endParaRPr lang="en-GB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09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Arc 3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A7C3719-E4F6-C8E8-5D71-B7BEA8428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fr-FR" b="1" i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Az AI </a:t>
            </a:r>
            <a:r>
              <a:rPr lang="hu-HU" b="1" i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kutatások csökkenése</a:t>
            </a:r>
            <a:r>
              <a:rPr lang="fr-FR" b="1" i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(1970-es évek)</a:t>
            </a:r>
            <a:endParaRPr lang="en-GB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0" name="Freeform: Shape 3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Tartalom helye 4" descr="A képen képernyőkép, személy, kéz látható&#10;&#10;Automatikusan generált leírás">
            <a:extLst>
              <a:ext uri="{FF2B5EF4-FFF2-40B4-BE49-F238E27FC236}">
                <a16:creationId xmlns:a16="http://schemas.microsoft.com/office/drawing/2014/main" id="{80ACB863-FC60-7357-6E58-129758ED84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1" r="-1" b="-1"/>
          <a:stretch/>
        </p:blipFill>
        <p:spPr>
          <a:xfrm>
            <a:off x="703182" y="2000492"/>
            <a:ext cx="4777381" cy="268727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31A8F64-D757-B60E-7A83-282E94A3B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Az </a:t>
            </a:r>
            <a:r>
              <a:rPr lang="en-GB" b="1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AI </a:t>
            </a:r>
            <a:r>
              <a:rPr lang="hu-HU" b="1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kutatások csökkenése</a:t>
            </a:r>
            <a:r>
              <a:rPr lang="en-GB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 </a:t>
            </a:r>
            <a:r>
              <a:rPr lang="en-GB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az</a:t>
            </a:r>
            <a:r>
              <a:rPr lang="en-GB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1970-es </a:t>
            </a:r>
            <a:r>
              <a:rPr lang="en-GB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években</a:t>
            </a:r>
            <a:r>
              <a:rPr lang="en-GB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kezdődött</a:t>
            </a:r>
            <a:r>
              <a:rPr lang="en-GB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GB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amikor</a:t>
            </a:r>
            <a:r>
              <a:rPr lang="en-GB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 </a:t>
            </a:r>
            <a:r>
              <a:rPr lang="en-GB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mesterséges</a:t>
            </a:r>
            <a:r>
              <a:rPr lang="en-GB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intelligencia</a:t>
            </a:r>
            <a:r>
              <a:rPr lang="en-GB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kutatásának</a:t>
            </a:r>
            <a:r>
              <a:rPr lang="en-GB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finanszírozása</a:t>
            </a:r>
            <a:r>
              <a:rPr lang="en-GB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és</a:t>
            </a:r>
            <a:r>
              <a:rPr lang="en-GB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támogatása</a:t>
            </a:r>
            <a:r>
              <a:rPr lang="en-GB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jelentősen</a:t>
            </a:r>
            <a:r>
              <a:rPr lang="en-GB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csökken</a:t>
            </a:r>
            <a:r>
              <a:rPr lang="hu-HU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t.Túlzott</a:t>
            </a:r>
            <a:r>
              <a:rPr lang="hu-HU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elvárásaik voltak a mesterséges </a:t>
            </a:r>
            <a:r>
              <a:rPr lang="hu-HU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inteligenciával</a:t>
            </a:r>
            <a:r>
              <a:rPr lang="hu-HU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hu-HU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szemben,de</a:t>
            </a:r>
            <a:r>
              <a:rPr lang="hu-HU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 számitógépek </a:t>
            </a:r>
            <a:r>
              <a:rPr lang="hu-HU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teljesitménye</a:t>
            </a:r>
            <a:r>
              <a:rPr lang="hu-HU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és a rendelkezésre álló adatok mennyisége nem volt elég</a:t>
            </a:r>
          </a:p>
        </p:txBody>
      </p:sp>
    </p:spTree>
    <p:extLst>
      <p:ext uri="{BB962C8B-B14F-4D97-AF65-F5344CB8AC3E}">
        <p14:creationId xmlns:p14="http://schemas.microsoft.com/office/powerpoint/2010/main" val="5769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1000">
              <a:schemeClr val="accent5">
                <a:lumMod val="20000"/>
                <a:lumOff val="80000"/>
              </a:schemeClr>
            </a:gs>
            <a:gs pos="25000">
              <a:schemeClr val="accent5">
                <a:lumMod val="40000"/>
                <a:lumOff val="60000"/>
              </a:schemeClr>
            </a:gs>
            <a:gs pos="63000">
              <a:schemeClr val="accent4">
                <a:lumMod val="75000"/>
              </a:schemeClr>
            </a:gs>
            <a:gs pos="43000">
              <a:schemeClr val="accent5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22ADD0-912F-318C-1363-2DEACEE61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neurális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hálózatok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újjáéledése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az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1990-es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években</a:t>
            </a:r>
            <a:endParaRPr lang="en-GB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8BA330-C683-B2BC-7DD2-626D2CFB8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kutatók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újra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felfedezték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és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továbbfejlesztették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korábbi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évtizedekben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kidolgozott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technikákat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Ez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az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időszak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jelentős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előrelépéseket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hozott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mesterséges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intelligencia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területén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  <a:endParaRPr lang="hu-HU" b="0" i="0" dirty="0">
              <a:solidFill>
                <a:srgbClr val="11111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indent="0">
              <a:buNone/>
            </a:pPr>
            <a:r>
              <a:rPr lang="hu-HU" dirty="0">
                <a:solidFill>
                  <a:srgbClr val="11111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Például </a:t>
            </a: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</a:t>
            </a:r>
            <a:r>
              <a:rPr lang="en-GB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Visszatérő</a:t>
            </a:r>
            <a:r>
              <a:rPr lang="en-GB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neurális</a:t>
            </a:r>
            <a:r>
              <a:rPr lang="en-GB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hálózatok</a:t>
            </a:r>
            <a:r>
              <a:rPr lang="en-GB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(RNN)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Ezek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hálózatok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képesek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időbeli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adatokat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kezelni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ami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különösen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hasznos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beszédfelismerés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és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természetes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nyelv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feldolgozása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terén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41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2">
                <a:lumMod val="25000"/>
              </a:schemeClr>
            </a:gs>
            <a:gs pos="100000">
              <a:schemeClr val="accent1">
                <a:lumMod val="5000"/>
                <a:lumOff val="95000"/>
              </a:schemeClr>
            </a:gs>
            <a:gs pos="0">
              <a:schemeClr val="tx2">
                <a:lumMod val="75000"/>
              </a:schemeClr>
            </a:gs>
            <a:gs pos="19000">
              <a:schemeClr val="bg2">
                <a:lumMod val="90000"/>
              </a:schemeClr>
            </a:gs>
            <a:gs pos="82000">
              <a:schemeClr val="bg2">
                <a:lumMod val="50000"/>
              </a:schemeClr>
            </a:gs>
            <a:gs pos="50000">
              <a:schemeClr val="bg2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6CA255-012D-8163-2E1A-B4AB292F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 </a:t>
            </a:r>
            <a:r>
              <a:rPr lang="en-GB" b="1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nagy</a:t>
            </a:r>
            <a:r>
              <a:rPr lang="en-GB" b="1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1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adatok</a:t>
            </a:r>
            <a:r>
              <a:rPr lang="en-GB" b="1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1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és</a:t>
            </a:r>
            <a:r>
              <a:rPr lang="en-GB" b="1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AI (2000-es </a:t>
            </a:r>
            <a:r>
              <a:rPr lang="en-GB" b="1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évek</a:t>
            </a:r>
            <a:r>
              <a:rPr lang="en-GB" b="1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)</a:t>
            </a:r>
            <a:endParaRPr lang="en-GB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64A219-0CFC-B0CB-38A1-B94DF7790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 2000-es években a mesterséges intelligencia AI fejlődése szorosan </a:t>
            </a:r>
            <a:r>
              <a:rPr lang="hu-HU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összefonódott</a:t>
            </a:r>
            <a:r>
              <a:rPr lang="hu-HU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 nagy adatok (Big Data) megjelenésével és elterjedésével. A nagy adatok lehetővé tették az AI algoritmusok számára, hogy hatalmas mennyiségű adatból tanuljanak és fejlődjenek, ami jelentős </a:t>
            </a:r>
            <a:r>
              <a:rPr lang="hu-HU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előrelépéseket</a:t>
            </a:r>
            <a:r>
              <a:rPr lang="hu-HU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eredményezett számos területen.</a:t>
            </a:r>
          </a:p>
          <a:p>
            <a:pPr marL="0" indent="0">
              <a:buNone/>
            </a:pPr>
            <a:r>
              <a:rPr lang="hu-HU" dirty="0">
                <a:solidFill>
                  <a:srgbClr val="11111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Például : </a:t>
            </a:r>
            <a:r>
              <a:rPr lang="hu-HU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Mélytanulás (Deep </a:t>
            </a:r>
            <a:r>
              <a:rPr lang="hu-HU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</a:t>
            </a:r>
            <a:r>
              <a:rPr lang="hu-HU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): </a:t>
            </a:r>
            <a:r>
              <a:rPr lang="hu-HU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 neurális hálózatok egy speciális típusa, amely képes nagy mennyiségű adat feldolgozására és tanulásra. </a:t>
            </a: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Ez a technológia alapvető szerepet játszott a képfelismerés, a beszédfelismerés és a természetes nyelvfeldolgozás terén</a:t>
            </a:r>
            <a:r>
              <a:rPr lang="hu-HU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</a:p>
          <a:p>
            <a:pPr marL="0" indent="0">
              <a:buNone/>
            </a:pPr>
            <a:endParaRPr lang="hu-HU" dirty="0">
              <a:solidFill>
                <a:srgbClr val="11111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686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3566E6-C514-7253-DAE6-20C35701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Modern AI </a:t>
            </a:r>
            <a:r>
              <a:rPr lang="en-GB" b="1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alkalmazások</a:t>
            </a:r>
            <a:r>
              <a:rPr lang="en-GB" b="1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(2010-es </a:t>
            </a:r>
            <a:r>
              <a:rPr lang="en-GB" b="1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évek</a:t>
            </a:r>
            <a:r>
              <a:rPr lang="en-GB" b="1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)</a:t>
            </a:r>
            <a:endParaRPr lang="en-GB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473A9DE-FEBC-C716-7B7F-FE7B291EE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1628776"/>
            <a:ext cx="5648325" cy="38597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 2010-es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évek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mesterséges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intelligencia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(</a:t>
            </a:r>
            <a:r>
              <a:rPr lang="hu-HU" dirty="0">
                <a:solidFill>
                  <a:srgbClr val="11111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AI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)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gyors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fejlődésének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időszaka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volt,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számos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új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alkalmazással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és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technológiával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Íme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néhány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kiemelkedő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példa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</a:t>
            </a:r>
            <a:endParaRPr lang="hu-HU" b="0" i="0" dirty="0">
              <a:solidFill>
                <a:srgbClr val="11111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indent="0">
              <a:buNone/>
            </a:pPr>
            <a:r>
              <a:rPr lang="en-GB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Digitális</a:t>
            </a:r>
            <a:r>
              <a:rPr lang="en-GB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asszisztensek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Az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olyan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eszközök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mint Siri, Alexa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és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Google Assistant,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mindennapi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életünk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részévé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váltak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segítve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felhasználókat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információkeresésben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emlékeztetők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beállításában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és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egyéb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feladatokban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36C33D02-517E-158E-C06D-228860061F25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648325" cy="385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 a </a:t>
            </a:r>
            <a:r>
              <a:rPr lang="en-GB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gyógyászatban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Az</a:t>
            </a:r>
            <a:r>
              <a:rPr lang="hu-H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AI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alkalmazása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orvosi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diagnosztikában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és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személyre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szabott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orvoslásban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jelentős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előrelépéseket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hozott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javítva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betegellátás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minőségét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03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!!Rectangle">
            <a:extLst>
              <a:ext uri="{FF2B5EF4-FFF2-40B4-BE49-F238E27FC236}">
                <a16:creationId xmlns:a16="http://schemas.microsoft.com/office/drawing/2014/main" id="{032D8B87-88DA-4E9C-B676-B10D70EA5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Tartalom helye 4" descr="A képen automata, rajzfilm, személy, játék látható&#10;&#10;Automatikusan generált leírás">
            <a:extLst>
              <a:ext uri="{FF2B5EF4-FFF2-40B4-BE49-F238E27FC236}">
                <a16:creationId xmlns:a16="http://schemas.microsoft.com/office/drawing/2014/main" id="{7610EE8B-CB4B-B4DD-C9A4-4BDF7E9E08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1656"/>
          <a:stretch/>
        </p:blipFill>
        <p:spPr>
          <a:xfrm>
            <a:off x="-19" y="-8467"/>
            <a:ext cx="12191999" cy="6866477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43F2433-0CF2-F279-4168-DBFC211D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i="0" dirty="0">
                <a:solidFill>
                  <a:srgbClr val="FFFFFF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AI </a:t>
            </a:r>
            <a:r>
              <a:rPr lang="en-GB" b="1" i="0" dirty="0" err="1">
                <a:solidFill>
                  <a:srgbClr val="FFFFFF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jelenlegi</a:t>
            </a:r>
            <a:r>
              <a:rPr lang="en-GB" b="1" i="0" dirty="0">
                <a:solidFill>
                  <a:srgbClr val="FFFFFF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1" i="0" dirty="0" err="1">
                <a:solidFill>
                  <a:srgbClr val="FFFFFF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állapota</a:t>
            </a:r>
            <a:r>
              <a:rPr lang="en-GB" b="1" i="0" dirty="0">
                <a:solidFill>
                  <a:srgbClr val="FFFFFF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(2020-as </a:t>
            </a:r>
            <a:r>
              <a:rPr lang="en-GB" b="1" i="0" dirty="0" err="1">
                <a:solidFill>
                  <a:srgbClr val="FFFFFF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évek</a:t>
            </a:r>
            <a:r>
              <a:rPr lang="en-GB" b="1" i="0" dirty="0">
                <a:solidFill>
                  <a:srgbClr val="FFFFFF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)</a:t>
            </a:r>
            <a:endParaRPr lang="en-GB" dirty="0">
              <a:solidFill>
                <a:srgbClr val="FFFFFF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1ADBBF-0620-9975-6B91-E29E34BAC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0" i="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 2020-as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években</a:t>
            </a:r>
            <a:r>
              <a:rPr lang="en-GB" b="0" i="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mesterséges</a:t>
            </a:r>
            <a:r>
              <a:rPr lang="en-GB" b="0" i="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intelligencia</a:t>
            </a:r>
            <a:r>
              <a:rPr lang="en-GB" b="0" i="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(</a:t>
            </a:r>
            <a:r>
              <a:rPr lang="hu-HU" b="0" i="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AI</a:t>
            </a:r>
            <a:r>
              <a:rPr lang="en-GB" b="0" i="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)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jelentős</a:t>
            </a:r>
            <a:r>
              <a:rPr lang="en-GB" b="0" i="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fejlődésen</a:t>
            </a:r>
            <a:r>
              <a:rPr lang="en-GB" b="0" i="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ment</a:t>
            </a:r>
            <a:r>
              <a:rPr lang="en-GB" b="0" i="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keresztül</a:t>
            </a:r>
            <a:r>
              <a:rPr lang="en-GB" b="0" i="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és</a:t>
            </a:r>
            <a:r>
              <a:rPr lang="en-GB" b="0" i="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számos</a:t>
            </a:r>
            <a:r>
              <a:rPr lang="en-GB" b="0" i="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területen</a:t>
            </a:r>
            <a:r>
              <a:rPr lang="en-GB" b="0" i="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alkalmazzák</a:t>
            </a:r>
            <a:r>
              <a:rPr lang="en-GB" b="0" i="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sikeresen</a:t>
            </a:r>
            <a:r>
              <a:rPr lang="en-GB" b="0" i="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  <a:r>
              <a:rPr lang="hu-HU" b="0" i="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Mint Például : </a:t>
            </a:r>
          </a:p>
          <a:p>
            <a:pPr marL="0" indent="0">
              <a:buNone/>
            </a:pPr>
            <a:r>
              <a:rPr lang="hu-HU" b="0" i="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Önvezető autók: Az önvezető technológiák tovább fejlődtek, és egyre több tesztelés és alkalmazás történik a közúti közlekedésben.</a:t>
            </a:r>
          </a:p>
          <a:p>
            <a:pPr marL="0" indent="0">
              <a:buNone/>
            </a:pPr>
            <a:r>
              <a:rPr lang="hu-HU" b="0" i="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Közösségi média és keresőmotorok: Az AI algoritmusok személyre szabott tartalmakat és hirdetéseket jelenítenek meg a felhasználók viselkedése alapján.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672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!!Rectangle">
            <a:extLst>
              <a:ext uri="{FF2B5EF4-FFF2-40B4-BE49-F238E27FC236}">
                <a16:creationId xmlns:a16="http://schemas.microsoft.com/office/drawing/2014/main" id="{442D2C40-7ED8-45E4-9E7D-C3407F9CA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Kép 4" descr="A képen rajzfilm, képernyőkép, robot látható&#10;&#10;Automatikusan generált leírás">
            <a:extLst>
              <a:ext uri="{FF2B5EF4-FFF2-40B4-BE49-F238E27FC236}">
                <a16:creationId xmlns:a16="http://schemas.microsoft.com/office/drawing/2014/main" id="{DFCCF7FC-E768-68FD-A6D6-BD6E111E66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7849" r="18908"/>
          <a:stretch/>
        </p:blipFill>
        <p:spPr>
          <a:xfrm>
            <a:off x="20" y="-8467"/>
            <a:ext cx="12191980" cy="6866467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5E0127E-847C-A7F1-DDE8-C2099EC7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GB" sz="3000" b="1" i="0">
                <a:solidFill>
                  <a:srgbClr val="FFFFFF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Jövőbeli </a:t>
            </a:r>
            <a:r>
              <a:rPr lang="hu-HU" sz="3000" b="1" i="0">
                <a:solidFill>
                  <a:srgbClr val="FFFFFF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tervek/kilátások az AI val.</a:t>
            </a:r>
            <a:endParaRPr lang="en-GB" sz="3000">
              <a:solidFill>
                <a:srgbClr val="FFFFFF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919D2B-B796-A61E-5A4D-B2D91EA27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b="0" i="0">
                <a:solidFill>
                  <a:srgbClr val="FFFFFF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 mesterséges intelligencia  jövőbeli kilátásai rendkívül ígéretesek, de számos kihívást is magukban foglalnak. Íme néhány fontosabb terület</a:t>
            </a:r>
            <a:r>
              <a:rPr lang="hu-HU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mint</a:t>
            </a:r>
          </a:p>
          <a:p>
            <a:pPr marL="0" indent="0">
              <a:buNone/>
            </a:pPr>
            <a:r>
              <a:rPr lang="en-GB" b="1" i="0">
                <a:solidFill>
                  <a:srgbClr val="FFFFFF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Munkaerőpiaci hatások</a:t>
            </a:r>
            <a:r>
              <a:rPr lang="en-GB" b="0" i="0">
                <a:solidFill>
                  <a:srgbClr val="FFFFFF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Az AI automatizálhat számos munkafolyamatot, ami átalakíthatja a munkaerőpiacot. Ez új lehetőségeket teremthet, de egyben kihívásokat is jelenthet a munkahelyek megőrzése szempontjából</a:t>
            </a:r>
            <a:endParaRPr lang="hu-HU" b="0" i="0">
              <a:solidFill>
                <a:srgbClr val="FFFFFF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indent="0">
              <a:buNone/>
            </a:pPr>
            <a:r>
              <a:rPr lang="hu-HU" b="1" i="0">
                <a:solidFill>
                  <a:srgbClr val="FFFFFF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AI és emberi együttműködés</a:t>
            </a:r>
            <a:r>
              <a:rPr lang="hu-HU" b="0" i="0">
                <a:solidFill>
                  <a:srgbClr val="FFFFFF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A jövőben az AI rendszerek és az emberek közötti együttműködés még szorosabbá válhat, ami növelheti a termelékenységet és az innovációt.</a:t>
            </a:r>
          </a:p>
          <a:p>
            <a:pPr marL="0" indent="0">
              <a:buNone/>
            </a:pPr>
            <a:endParaRPr lang="en-GB">
              <a:solidFill>
                <a:srgbClr val="FFFFFF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161131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670</Words>
  <Application>Microsoft Office PowerPoint</Application>
  <PresentationFormat>Szélesvásznú</PresentationFormat>
  <Paragraphs>32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ADLaM Display</vt:lpstr>
      <vt:lpstr>-apple-system</vt:lpstr>
      <vt:lpstr>Arial</vt:lpstr>
      <vt:lpstr>Calibri</vt:lpstr>
      <vt:lpstr>Century Gothic</vt:lpstr>
      <vt:lpstr>ShapesVTI</vt:lpstr>
      <vt:lpstr>A mesterséges Inteligencia története.</vt:lpstr>
      <vt:lpstr>Áttekintés a mesterséges intelligencia fogalmáról és jelentőségéről </vt:lpstr>
      <vt:lpstr>Az első AI programok (1950-es évek)</vt:lpstr>
      <vt:lpstr>Az AI kutatások csökkenése (1970-es évek)</vt:lpstr>
      <vt:lpstr>A neurális hálózatok újjáéledése az 1990-es években</vt:lpstr>
      <vt:lpstr>A nagy adatok és AI (2000-es évek)</vt:lpstr>
      <vt:lpstr>Modern AI alkalmazások (2010-es évek)</vt:lpstr>
      <vt:lpstr>AI jelenlegi állapota (2020-as évek)</vt:lpstr>
      <vt:lpstr>Jövőbeli tervek/kilátások az AI val.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mesterséges Inteligencia története.</dc:title>
  <dc:creator>Kodaj Gergely</dc:creator>
  <cp:lastModifiedBy>Kodaj Gergely</cp:lastModifiedBy>
  <cp:revision>1</cp:revision>
  <dcterms:created xsi:type="dcterms:W3CDTF">2024-09-16T13:56:14Z</dcterms:created>
  <dcterms:modified xsi:type="dcterms:W3CDTF">2024-09-16T14:59:31Z</dcterms:modified>
</cp:coreProperties>
</file>