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00c8dd76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00c8dd76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00c8dd762f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00c8dd762f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00c8dd762f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00c8dd762f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0d62315e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00d62315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0c8dd762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0c8dd762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0c8dd762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00c8dd762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0c8dd762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00c8dd762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0c8dd762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00c8dd762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0c8dd762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0c8dd762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0c8dd762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00c8dd76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00c8dd762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00c8dd762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00c8dd76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00c8dd76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/>
        </p:nvSpPr>
        <p:spPr>
          <a:xfrm>
            <a:off x="37450" y="1161425"/>
            <a:ext cx="59619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Definíció</a:t>
            </a:r>
            <a:r>
              <a:rPr lang="hu" sz="1100">
                <a:solidFill>
                  <a:schemeClr val="lt1"/>
                </a:solidFill>
              </a:rPr>
              <a:t>: A mesterséges intelligencia (MI) az a tudományág, amely arra törekszik, hogy gépeket készítsen, amelyek képesek az emberi intelligencia utánzására.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Fontosság</a:t>
            </a:r>
            <a:r>
              <a:rPr lang="hu" sz="1100">
                <a:solidFill>
                  <a:schemeClr val="lt1"/>
                </a:solidFill>
              </a:rPr>
              <a:t>: Az MI az egyik leggyorsabban fejlődő technológia, amely jelentős hatással van az iparra, a tudományra, az egészségügyre és a mindennapi életre.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Cél</a:t>
            </a:r>
            <a:r>
              <a:rPr lang="hu" sz="1100">
                <a:solidFill>
                  <a:schemeClr val="lt1"/>
                </a:solidFill>
              </a:rPr>
              <a:t>: Áttekinteni, hogyan fejlődött az MI az idők során, és hogyan befolyásolja ma a világunkat.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78" name="Google Shape;278;p13"/>
          <p:cNvSpPr txBox="1"/>
          <p:nvPr/>
        </p:nvSpPr>
        <p:spPr>
          <a:xfrm>
            <a:off x="2478900" y="279025"/>
            <a:ext cx="418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hu" sz="1100">
                <a:solidFill>
                  <a:schemeClr val="lt1"/>
                </a:solidFill>
              </a:rPr>
              <a:t>A mesterséges intelligencia története: Múlt, jelen és jövő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6429375" y="603975"/>
            <a:ext cx="272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2375" y="1797468"/>
            <a:ext cx="3011625" cy="1695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/>
        </p:nvSpPr>
        <p:spPr>
          <a:xfrm>
            <a:off x="-233775" y="798800"/>
            <a:ext cx="49341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Deep Learning áttörés</a:t>
            </a:r>
            <a:r>
              <a:rPr lang="hu" sz="1100">
                <a:solidFill>
                  <a:schemeClr val="lt1"/>
                </a:solidFill>
              </a:rPr>
              <a:t>: A Deep Learning egy olyan neurális hálózati modell, amely képes több szinten reprezentációkat tanulni.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AlexNet (2012)</a:t>
            </a:r>
            <a:r>
              <a:rPr lang="hu" sz="1100">
                <a:solidFill>
                  <a:schemeClr val="lt1"/>
                </a:solidFill>
              </a:rPr>
              <a:t>:</a:t>
            </a:r>
            <a:endParaRPr sz="11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Convolutional Neural Networks (CNNs)</a:t>
            </a:r>
            <a:r>
              <a:rPr lang="hu" sz="1100">
                <a:solidFill>
                  <a:schemeClr val="lt1"/>
                </a:solidFill>
              </a:rPr>
              <a:t>:</a:t>
            </a:r>
            <a:endParaRPr sz="11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100">
                <a:solidFill>
                  <a:schemeClr val="lt1"/>
                </a:solidFill>
              </a:rPr>
              <a:t> 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Generative Adversarial Networks (GANs)</a:t>
            </a:r>
            <a:r>
              <a:rPr lang="hu" sz="1100">
                <a:solidFill>
                  <a:schemeClr val="lt1"/>
                </a:solidFill>
              </a:rPr>
              <a:t>: 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2794200" y="29225"/>
            <a:ext cx="355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hu" sz="1300">
                <a:solidFill>
                  <a:schemeClr val="lt1"/>
                </a:solidFill>
              </a:rPr>
              <a:t> A mélytanulás forradalma (2010-es évek)</a:t>
            </a:r>
            <a:endParaRPr b="1" sz="1300">
              <a:solidFill>
                <a:schemeClr val="lt1"/>
              </a:solidFill>
            </a:endParaRPr>
          </a:p>
        </p:txBody>
      </p:sp>
      <p:pic>
        <p:nvPicPr>
          <p:cNvPr id="343" name="Google Shape;3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225" y="995150"/>
            <a:ext cx="4007393" cy="2835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/>
        </p:nvSpPr>
        <p:spPr>
          <a:xfrm>
            <a:off x="0" y="370175"/>
            <a:ext cx="4281300" cy="4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Autonóm rendszerek</a:t>
            </a:r>
            <a:r>
              <a:rPr lang="hu" sz="1100">
                <a:solidFill>
                  <a:schemeClr val="lt1"/>
                </a:solidFill>
              </a:rPr>
              <a:t>: Az MI jelenlegi alkalmazásai közé tartoznak az önvezető autók (Tesla, Waymo), a drónok, és a robotizált ipari folyamatok.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Chatbotok és személyi asszisztensek</a:t>
            </a:r>
            <a:r>
              <a:rPr lang="hu" sz="1100">
                <a:solidFill>
                  <a:schemeClr val="lt1"/>
                </a:solidFill>
              </a:rPr>
              <a:t>: </a:t>
            </a:r>
            <a:endParaRPr sz="11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Egészségügyi alkalmazások</a:t>
            </a:r>
            <a:r>
              <a:rPr lang="hu" sz="1100">
                <a:solidFill>
                  <a:schemeClr val="lt1"/>
                </a:solidFill>
              </a:rPr>
              <a:t>: Az MI segíthet a betegségek diagnosztizálásában, új gyógyszerek kifejlesztésében és a személyre szabott orvoslásban.</a:t>
            </a:r>
            <a:endParaRPr sz="11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Etikai kérdések</a:t>
            </a:r>
            <a:r>
              <a:rPr lang="hu" sz="1100">
                <a:solidFill>
                  <a:schemeClr val="lt1"/>
                </a:solidFill>
              </a:rPr>
              <a:t>: Az MI fejlődése számos kérdést vet fel…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2307150" y="43850"/>
            <a:ext cx="362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hu" sz="1300">
                <a:solidFill>
                  <a:schemeClr val="lt1"/>
                </a:solidFill>
              </a:rPr>
              <a:t>Az MI jelenlegi trendjei és alkalmazásai</a:t>
            </a:r>
            <a:endParaRPr b="1" sz="1300">
              <a:solidFill>
                <a:schemeClr val="lt1"/>
              </a:solidFill>
            </a:endParaRPr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450" y="1092650"/>
            <a:ext cx="870525" cy="6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1750" y="2652075"/>
            <a:ext cx="1592750" cy="86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/>
        </p:nvSpPr>
        <p:spPr>
          <a:xfrm>
            <a:off x="0" y="725750"/>
            <a:ext cx="5635500" cy="28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Az általános mesterséges intelligencia (AGI)</a:t>
            </a:r>
            <a:r>
              <a:rPr lang="hu" sz="1100">
                <a:solidFill>
                  <a:schemeClr val="lt1"/>
                </a:solidFill>
              </a:rPr>
              <a:t>: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Szuperintelligencia</a:t>
            </a:r>
            <a:r>
              <a:rPr lang="hu" sz="1100">
                <a:solidFill>
                  <a:schemeClr val="lt1"/>
                </a:solidFill>
              </a:rPr>
              <a:t>: Néhány tudós, mint Nick Bostrom, felveti a lehetőséget, hogy a mesterséges intelligencia </a:t>
            </a:r>
            <a:r>
              <a:rPr lang="hu" sz="1100">
                <a:solidFill>
                  <a:schemeClr val="lt1"/>
                </a:solidFill>
              </a:rPr>
              <a:t>túlszárnyal hatja</a:t>
            </a:r>
            <a:r>
              <a:rPr lang="hu" sz="1100">
                <a:solidFill>
                  <a:schemeClr val="lt1"/>
                </a:solidFill>
              </a:rPr>
              <a:t> az emberi intelligenciát, ami komoly etikai és biztonsági kérdéseket vet fel.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Összegzés</a:t>
            </a:r>
            <a:r>
              <a:rPr lang="hu" sz="1100">
                <a:solidFill>
                  <a:schemeClr val="lt1"/>
                </a:solidFill>
              </a:rPr>
              <a:t>: A mesterséges intelligencia a múltban drámai fejlődésen ment keresztül, és a jövőben is kulcsfontosságú technológiai terület marad, amely tovább formálja a világunkat.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3072000" y="1217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hu" sz="1300">
                <a:solidFill>
                  <a:schemeClr val="lt1"/>
                </a:solidFill>
              </a:rPr>
              <a:t> Jövőbeli kilátások és összegzés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58" name="Google Shape;3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7425" y="15606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/>
        </p:nvSpPr>
        <p:spPr>
          <a:xfrm>
            <a:off x="2934600" y="248400"/>
            <a:ext cx="327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7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KÖSZÖNÖM A FIGYELMET</a:t>
            </a:r>
            <a:endParaRPr b="1" sz="17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4" name="Google Shape;364;p25"/>
          <p:cNvSpPr txBox="1"/>
          <p:nvPr/>
        </p:nvSpPr>
        <p:spPr>
          <a:xfrm>
            <a:off x="881600" y="1222550"/>
            <a:ext cx="280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Készítette</a:t>
            </a:r>
            <a:r>
              <a:rPr lang="hu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: Papp Milán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5" name="Google Shape;365;p25"/>
          <p:cNvSpPr txBox="1"/>
          <p:nvPr/>
        </p:nvSpPr>
        <p:spPr>
          <a:xfrm>
            <a:off x="881600" y="1724225"/>
            <a:ext cx="280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Forrás: </a:t>
            </a:r>
            <a:r>
              <a:rPr lang="hu" sz="13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chat gpt</a:t>
            </a:r>
            <a:endParaRPr sz="13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/>
        </p:nvSpPr>
        <p:spPr>
          <a:xfrm>
            <a:off x="194825" y="1183575"/>
            <a:ext cx="52626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Ókori filozófusok:</a:t>
            </a:r>
            <a:r>
              <a:rPr lang="hu" sz="1100">
                <a:solidFill>
                  <a:schemeClr val="lt1"/>
                </a:solidFill>
              </a:rPr>
              <a:t> A gépekről és az intelligenciáról való gondolkodás gyökerei az ókori görög filozófusoknál kezdődtek. Arisztotelész logikai elvei fontos alapokat nyújtottak.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Középkori gondolkodás: </a:t>
            </a:r>
            <a:r>
              <a:rPr lang="hu" sz="1100">
                <a:solidFill>
                  <a:schemeClr val="lt1"/>
                </a:solidFill>
              </a:rPr>
              <a:t>Ibn Sina (Avicenna) és más filozófusok a gondolkodó gépek lehetőségét vizsgálták.</a:t>
            </a:r>
            <a:endParaRPr sz="11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1940700" y="340800"/>
            <a:ext cx="526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hu" sz="1300">
                <a:solidFill>
                  <a:schemeClr val="lt1"/>
                </a:solidFill>
              </a:rPr>
              <a:t> Az MI gyökerei: Az ókori gondolkodástól a modern </a:t>
            </a:r>
            <a:r>
              <a:rPr b="1" lang="hu" sz="1300">
                <a:solidFill>
                  <a:schemeClr val="lt1"/>
                </a:solidFill>
              </a:rPr>
              <a:t>tudományig</a:t>
            </a:r>
            <a:endParaRPr b="1" sz="1300">
              <a:solidFill>
                <a:schemeClr val="lt1"/>
              </a:solidFill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125" y="1602913"/>
            <a:ext cx="2659175" cy="149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/>
        </p:nvSpPr>
        <p:spPr>
          <a:xfrm>
            <a:off x="-340950" y="925450"/>
            <a:ext cx="50997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Alan Turing munkássága</a:t>
            </a:r>
            <a:r>
              <a:rPr lang="hu" sz="1100">
                <a:solidFill>
                  <a:schemeClr val="lt1"/>
                </a:solidFill>
              </a:rPr>
              <a:t>: A Turing-gép egy elméleti modell volt, amely </a:t>
            </a:r>
            <a:r>
              <a:rPr lang="hu" sz="1100">
                <a:solidFill>
                  <a:schemeClr val="lt1"/>
                </a:solidFill>
              </a:rPr>
              <a:t>bemutatja</a:t>
            </a:r>
            <a:r>
              <a:rPr lang="hu" sz="1100">
                <a:solidFill>
                  <a:schemeClr val="lt1"/>
                </a:solidFill>
              </a:rPr>
              <a:t>, hogyan lehet algoritmusokat végrehajtani egy mechanikus gépen.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A Turing-teszt (1950)</a:t>
            </a:r>
            <a:r>
              <a:rPr lang="hu" sz="1100">
                <a:solidFill>
                  <a:schemeClr val="lt1"/>
                </a:solidFill>
              </a:rPr>
              <a:t>: Turing kidolgozta a híres tesztet, amely arra keresi a választ, hogy egy gép képes-e emberként viselkedni. A Turing-teszt ma is az MI intelligenciájának egyik mércéje.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Hatás</a:t>
            </a:r>
            <a:r>
              <a:rPr lang="hu" sz="1100">
                <a:solidFill>
                  <a:schemeClr val="lt1"/>
                </a:solidFill>
              </a:rPr>
              <a:t>: Turing munkája a modern MI kutatások alapjául szolgál.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3092925" y="1607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hu" sz="1300">
                <a:solidFill>
                  <a:schemeClr val="lt1"/>
                </a:solidFill>
              </a:rPr>
              <a:t>Alan Turing és a Turing-gép (1936)</a:t>
            </a:r>
            <a:endParaRPr b="1" sz="1300">
              <a:solidFill>
                <a:schemeClr val="lt1"/>
              </a:solidFill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625" y="1012600"/>
            <a:ext cx="3520324" cy="2343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/>
        </p:nvSpPr>
        <p:spPr>
          <a:xfrm>
            <a:off x="-68175" y="910850"/>
            <a:ext cx="60642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Dartmouth konferencia (1956)</a:t>
            </a:r>
            <a:r>
              <a:rPr lang="hu" sz="1100">
                <a:solidFill>
                  <a:schemeClr val="lt1"/>
                </a:solidFill>
              </a:rPr>
              <a:t>: </a:t>
            </a:r>
            <a:endParaRPr sz="11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100">
                <a:solidFill>
                  <a:schemeClr val="lt1"/>
                </a:solidFill>
              </a:rPr>
              <a:t>John McCarthy szervezte a konferenciát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Résztvevők</a:t>
            </a:r>
            <a:r>
              <a:rPr lang="hu" sz="1100">
                <a:solidFill>
                  <a:schemeClr val="lt1"/>
                </a:solidFill>
              </a:rPr>
              <a:t>: </a:t>
            </a:r>
            <a:endParaRPr sz="11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100">
                <a:solidFill>
                  <a:schemeClr val="lt1"/>
                </a:solidFill>
              </a:rPr>
              <a:t>Claude Shannon, Marvin Minsky, John McCarthy 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Célkitűzés</a:t>
            </a:r>
            <a:r>
              <a:rPr lang="hu" sz="1100">
                <a:solidFill>
                  <a:schemeClr val="lt1"/>
                </a:solidFill>
              </a:rPr>
              <a:t>: </a:t>
            </a:r>
            <a:endParaRPr sz="11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1100">
                <a:solidFill>
                  <a:schemeClr val="lt1"/>
                </a:solidFill>
              </a:rPr>
              <a:t>önálló gondolkodásra és problémamegoldásra.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2601750" y="209450"/>
            <a:ext cx="394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hu" sz="1300">
                <a:solidFill>
                  <a:schemeClr val="lt1"/>
                </a:solidFill>
              </a:rPr>
              <a:t> A mesterséges intelligencia születése (1956)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875" y="1404475"/>
            <a:ext cx="22098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/>
        </p:nvSpPr>
        <p:spPr>
          <a:xfrm>
            <a:off x="63300" y="1285875"/>
            <a:ext cx="5401800" cy="19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Logic Theorist (1955)</a:t>
            </a:r>
            <a:r>
              <a:rPr lang="hu" sz="1100">
                <a:solidFill>
                  <a:schemeClr val="lt1"/>
                </a:solidFill>
              </a:rPr>
              <a:t>: Allen Newell és Herbert A. Simon alkotta meg az első mesterséges intelligencia programot, amely képes volt matematikai tételek bizonyítására.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ELIZA (1966)</a:t>
            </a:r>
            <a:r>
              <a:rPr lang="hu" sz="1100">
                <a:solidFill>
                  <a:schemeClr val="lt1"/>
                </a:solidFill>
              </a:rPr>
              <a:t>: Joseph Weizenbaum hozta létre ELIZA-t, egy korai természetes nyelv feldolgozó programot.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2640750" y="146125"/>
            <a:ext cx="3862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hu" sz="1300">
                <a:solidFill>
                  <a:schemeClr val="lt1"/>
                </a:solidFill>
              </a:rPr>
              <a:t>Korai MI rendszerek (1950–1960-as évek)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850" y="1068225"/>
            <a:ext cx="3374102" cy="22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/>
        </p:nvSpPr>
        <p:spPr>
          <a:xfrm>
            <a:off x="159725" y="1418075"/>
            <a:ext cx="48171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Az MI téli időszaka</a:t>
            </a:r>
            <a:r>
              <a:rPr lang="hu" sz="1100">
                <a:solidFill>
                  <a:schemeClr val="lt1"/>
                </a:solidFill>
              </a:rPr>
              <a:t>: Az MI kutatások lassulása és az optimizmus hanyatlása, mivel a korai rendszerek nem hoztak azonnali, gyakorlati eredményeket.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Finanszírozás csökkenése</a:t>
            </a:r>
            <a:r>
              <a:rPr lang="hu" sz="1100">
                <a:solidFill>
                  <a:schemeClr val="lt1"/>
                </a:solidFill>
              </a:rPr>
              <a:t>: A kormányzati és magánfinanszírozások visszaesése lelassította az MI kutatások fejlődését.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14" name="Google Shape;314;p18"/>
          <p:cNvSpPr txBox="1"/>
          <p:nvPr/>
        </p:nvSpPr>
        <p:spPr>
          <a:xfrm>
            <a:off x="3072000" y="3555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hu" sz="1300">
                <a:solidFill>
                  <a:schemeClr val="lt1"/>
                </a:solidFill>
              </a:rPr>
              <a:t> Az első MI tél (1970-es évek)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425" y="1724025"/>
            <a:ext cx="27051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/>
        </p:nvSpPr>
        <p:spPr>
          <a:xfrm>
            <a:off x="-350725" y="1125150"/>
            <a:ext cx="55722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Szakértői rendszerek</a:t>
            </a:r>
            <a:r>
              <a:rPr lang="hu" sz="1100">
                <a:solidFill>
                  <a:schemeClr val="lt1"/>
                </a:solidFill>
              </a:rPr>
              <a:t>: Olyan számítógépes programok, amelyek meghatározott területen képesek szakértői döntéseket hozni.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Alkalmazások</a:t>
            </a:r>
            <a:r>
              <a:rPr lang="hu" sz="1100">
                <a:solidFill>
                  <a:schemeClr val="lt1"/>
                </a:solidFill>
              </a:rPr>
              <a:t>: Az orvostudományban (MYCIN) és az iparban alkalmazták őket döntéstámogatásra.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2455650" y="102275"/>
            <a:ext cx="423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hu" sz="1300">
                <a:solidFill>
                  <a:schemeClr val="lt1"/>
                </a:solidFill>
              </a:rPr>
              <a:t> A szakértői rendszerek kora (1980-as évek)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1600" y="15495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/>
        </p:nvSpPr>
        <p:spPr>
          <a:xfrm>
            <a:off x="-209425" y="905950"/>
            <a:ext cx="46077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Újabb lassulás</a:t>
            </a:r>
            <a:r>
              <a:rPr lang="hu" sz="1100">
                <a:solidFill>
                  <a:schemeClr val="lt1"/>
                </a:solidFill>
              </a:rPr>
              <a:t>: A szakértői rendszerek kezdeti sikere ellenére hamar kiderült, hogy nehezen skálázhatók és karbantarthatók, ami újabb „MI telet” eredményezett.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Számítástechnikai kapacitás növekedése</a:t>
            </a:r>
            <a:r>
              <a:rPr lang="hu" sz="1100">
                <a:solidFill>
                  <a:schemeClr val="lt1"/>
                </a:solidFill>
              </a:rPr>
              <a:t>: Az 1990-es évek végére a növekvő számítógépes teljesítmény új lendületet adott a gépi tanulás kutatásainak.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2346000" y="180200"/>
            <a:ext cx="4452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hu" sz="1300">
                <a:solidFill>
                  <a:schemeClr val="lt1"/>
                </a:solidFill>
              </a:rPr>
              <a:t> A második MI tél és a neurális hálózatok visszatérése (1990-es évek)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29" name="Google Shape;3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0150" y="1100800"/>
            <a:ext cx="3759026" cy="250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/>
        </p:nvSpPr>
        <p:spPr>
          <a:xfrm>
            <a:off x="-24350" y="766000"/>
            <a:ext cx="42669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Gépi tanulás</a:t>
            </a:r>
            <a:r>
              <a:rPr lang="hu" sz="1100">
                <a:solidFill>
                  <a:schemeClr val="lt1"/>
                </a:solidFill>
              </a:rPr>
              <a:t>: A gépi tanulás (ML) olyan módszerek gyűjteménye, amelyek lehetővé teszik a számítógépek számára, hogy adatokból tanuljanak anélkül, hogy kifejezetten </a:t>
            </a:r>
            <a:r>
              <a:rPr lang="hu" sz="1100">
                <a:solidFill>
                  <a:schemeClr val="lt1"/>
                </a:solidFill>
              </a:rPr>
              <a:t>programozni</a:t>
            </a:r>
            <a:r>
              <a:rPr lang="hu" sz="1100">
                <a:solidFill>
                  <a:schemeClr val="lt1"/>
                </a:solidFill>
              </a:rPr>
              <a:t> őket.</a:t>
            </a:r>
            <a:endParaRPr sz="11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b="1" lang="hu" sz="1100">
                <a:solidFill>
                  <a:schemeClr val="lt1"/>
                </a:solidFill>
              </a:rPr>
              <a:t>Fejlett algoritmusok</a:t>
            </a:r>
            <a:r>
              <a:rPr lang="hu" sz="1100">
                <a:solidFill>
                  <a:schemeClr val="lt1"/>
                </a:solidFill>
              </a:rPr>
              <a:t>: Algoritmusok, mint például a random erdők, támogatott vektor gépek és a neurális hálózatok különböző változatai megalapozták a modern MI-t.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2728350" y="151000"/>
            <a:ext cx="3687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hu" sz="1300">
                <a:solidFill>
                  <a:schemeClr val="lt1"/>
                </a:solidFill>
              </a:rPr>
              <a:t> Gépi tanulás (2000-es évek)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925" y="17716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