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1cb895b4a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1cb895b4a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1cb895b4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1cb895b4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1cb895b4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1cb895b4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1cb895b4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1cb895b4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1cb895b4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1cb895b4a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1cb895b4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1cb895b4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1cb895b4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1cb895b4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1cb895b4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1cb895b4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1cb895b4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1cb895b4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1cb895b4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1cb895b4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1cb895b4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1cb895b4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Mesterséges intelligencia – A jövő már itt van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Magyarországon</a:t>
            </a:r>
            <a:endParaRPr/>
          </a:p>
        </p:txBody>
      </p:sp>
      <p:sp>
        <p:nvSpPr>
          <p:cNvPr id="119" name="Google Shape;119;p22"/>
          <p:cNvSpPr txBox="1"/>
          <p:nvPr>
            <p:ph idx="1" type="body"/>
          </p:nvPr>
        </p:nvSpPr>
        <p:spPr>
          <a:xfrm>
            <a:off x="4572000" y="2302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05"/>
              <a:buNone/>
            </a:pPr>
            <a:r>
              <a:rPr lang="hu" sz="705">
                <a:solidFill>
                  <a:srgbClr val="000000"/>
                </a:solidFill>
                <a:latin typeface="Arial"/>
                <a:ea typeface="Arial"/>
                <a:cs typeface="Arial"/>
                <a:sym typeface="Arial"/>
              </a:rPr>
              <a:t>Magyarország az utóbbi években jelentős erőfeszítéseket tett a mesterséges intelligencia (MI) területén. Az ország igyekszik felzárkózni a fejlett nemzetekhez, és aktívan részt venni az MI-alapú innovációkban.</a:t>
            </a:r>
            <a:endParaRPr sz="705">
              <a:solidFill>
                <a:srgbClr val="000000"/>
              </a:solidFill>
              <a:latin typeface="Arial"/>
              <a:ea typeface="Arial"/>
              <a:cs typeface="Arial"/>
              <a:sym typeface="Arial"/>
            </a:endParaRPr>
          </a:p>
          <a:p>
            <a:pPr indent="0" lvl="0" marL="0" rtl="0" algn="l">
              <a:lnSpc>
                <a:spcPct val="105000"/>
              </a:lnSpc>
              <a:spcBef>
                <a:spcPts val="1400"/>
              </a:spcBef>
              <a:spcAft>
                <a:spcPts val="0"/>
              </a:spcAft>
              <a:buSzPts val="605"/>
              <a:buNone/>
            </a:pPr>
            <a:r>
              <a:rPr b="1" lang="hu" sz="814">
                <a:solidFill>
                  <a:srgbClr val="000000"/>
                </a:solidFill>
                <a:latin typeface="Arial"/>
                <a:ea typeface="Arial"/>
                <a:cs typeface="Arial"/>
                <a:sym typeface="Arial"/>
              </a:rPr>
              <a:t>Jelenlegi helyzet</a:t>
            </a:r>
            <a:endParaRPr b="1" sz="814">
              <a:solidFill>
                <a:srgbClr val="000000"/>
              </a:solidFill>
              <a:latin typeface="Arial"/>
              <a:ea typeface="Arial"/>
              <a:cs typeface="Arial"/>
              <a:sym typeface="Arial"/>
            </a:endParaRPr>
          </a:p>
          <a:p>
            <a:pPr indent="-273367" lvl="0" marL="457200" rtl="0" algn="l">
              <a:lnSpc>
                <a:spcPct val="105000"/>
              </a:lnSpc>
              <a:spcBef>
                <a:spcPts val="1200"/>
              </a:spcBef>
              <a:spcAft>
                <a:spcPts val="0"/>
              </a:spcAft>
              <a:buClr>
                <a:srgbClr val="000000"/>
              </a:buClr>
              <a:buSzPts val="705"/>
              <a:buFont typeface="Arial"/>
              <a:buChar char="●"/>
            </a:pPr>
            <a:r>
              <a:rPr b="1" lang="hu" sz="705">
                <a:solidFill>
                  <a:srgbClr val="000000"/>
                </a:solidFill>
                <a:latin typeface="Arial"/>
                <a:ea typeface="Arial"/>
                <a:cs typeface="Arial"/>
                <a:sym typeface="Arial"/>
              </a:rPr>
              <a:t>Kutatás és fejlesztés:</a:t>
            </a:r>
            <a:r>
              <a:rPr lang="hu" sz="705">
                <a:solidFill>
                  <a:srgbClr val="000000"/>
                </a:solidFill>
                <a:latin typeface="Arial"/>
                <a:ea typeface="Arial"/>
                <a:cs typeface="Arial"/>
                <a:sym typeface="Arial"/>
              </a:rPr>
              <a:t> Több magyarországi egyetem és kutatóintézet foglalkozik MI-kutatással. A kutatások fókuszában olyan területek állnak, mint a természetes nyelvfeldolgozás, a gépi tanulás és a képfelismerés.</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Ipari alkalmazások:</a:t>
            </a:r>
            <a:r>
              <a:rPr lang="hu" sz="705">
                <a:solidFill>
                  <a:srgbClr val="000000"/>
                </a:solidFill>
                <a:latin typeface="Arial"/>
                <a:ea typeface="Arial"/>
                <a:cs typeface="Arial"/>
                <a:sym typeface="Arial"/>
              </a:rPr>
              <a:t> Az MI-t egyre több magyar vállalat alkalmazza, főként az autóiparban, a gyártásban és a szolgáltatói szektorban.</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Startupok:</a:t>
            </a:r>
            <a:r>
              <a:rPr lang="hu" sz="705">
                <a:solidFill>
                  <a:srgbClr val="000000"/>
                </a:solidFill>
                <a:latin typeface="Arial"/>
                <a:ea typeface="Arial"/>
                <a:cs typeface="Arial"/>
                <a:sym typeface="Arial"/>
              </a:rPr>
              <a:t> Az elmúlt években több ígéretes MI-startup is létrejött Magyarországon.</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Oktatás:</a:t>
            </a:r>
            <a:r>
              <a:rPr lang="hu" sz="705">
                <a:solidFill>
                  <a:srgbClr val="000000"/>
                </a:solidFill>
                <a:latin typeface="Arial"/>
                <a:ea typeface="Arial"/>
                <a:cs typeface="Arial"/>
                <a:sym typeface="Arial"/>
              </a:rPr>
              <a:t> Az egyetemeken és főiskolákon egyre nagyobb hangsúlyt fektetnek az MI-vel kapcsolatos képzésekre.</a:t>
            </a:r>
            <a:endParaRPr sz="705">
              <a:solidFill>
                <a:srgbClr val="000000"/>
              </a:solidFill>
              <a:latin typeface="Arial"/>
              <a:ea typeface="Arial"/>
              <a:cs typeface="Arial"/>
              <a:sym typeface="Arial"/>
            </a:endParaRPr>
          </a:p>
          <a:p>
            <a:pPr indent="0" lvl="0" marL="0" rtl="0" algn="l">
              <a:lnSpc>
                <a:spcPct val="105000"/>
              </a:lnSpc>
              <a:spcBef>
                <a:spcPts val="1400"/>
              </a:spcBef>
              <a:spcAft>
                <a:spcPts val="0"/>
              </a:spcAft>
              <a:buSzPts val="605"/>
              <a:buNone/>
            </a:pPr>
            <a:r>
              <a:rPr b="1" lang="hu" sz="814">
                <a:solidFill>
                  <a:srgbClr val="000000"/>
                </a:solidFill>
                <a:latin typeface="Arial"/>
                <a:ea typeface="Arial"/>
                <a:cs typeface="Arial"/>
                <a:sym typeface="Arial"/>
              </a:rPr>
              <a:t>Fejlesztések</a:t>
            </a:r>
            <a:endParaRPr b="1" sz="814">
              <a:solidFill>
                <a:srgbClr val="000000"/>
              </a:solidFill>
              <a:latin typeface="Arial"/>
              <a:ea typeface="Arial"/>
              <a:cs typeface="Arial"/>
              <a:sym typeface="Arial"/>
            </a:endParaRPr>
          </a:p>
          <a:p>
            <a:pPr indent="-273367" lvl="0" marL="457200" rtl="0" algn="l">
              <a:lnSpc>
                <a:spcPct val="105000"/>
              </a:lnSpc>
              <a:spcBef>
                <a:spcPts val="1200"/>
              </a:spcBef>
              <a:spcAft>
                <a:spcPts val="0"/>
              </a:spcAft>
              <a:buClr>
                <a:srgbClr val="000000"/>
              </a:buClr>
              <a:buSzPts val="705"/>
              <a:buFont typeface="Arial"/>
              <a:buChar char="●"/>
            </a:pPr>
            <a:r>
              <a:rPr b="1" lang="hu" sz="705">
                <a:solidFill>
                  <a:srgbClr val="000000"/>
                </a:solidFill>
                <a:latin typeface="Arial"/>
                <a:ea typeface="Arial"/>
                <a:cs typeface="Arial"/>
                <a:sym typeface="Arial"/>
              </a:rPr>
              <a:t>Nemzeti MI stratégia:</a:t>
            </a:r>
            <a:r>
              <a:rPr lang="hu" sz="705">
                <a:solidFill>
                  <a:srgbClr val="000000"/>
                </a:solidFill>
                <a:latin typeface="Arial"/>
                <a:ea typeface="Arial"/>
                <a:cs typeface="Arial"/>
                <a:sym typeface="Arial"/>
              </a:rPr>
              <a:t> A kormányzat kidolgozott egy nemzeti MI stratégiát, amelynek célja az MI-alapú innovációk ösztönzése és az ország versenyképességének növelése.</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Kutatási finanszírozás:</a:t>
            </a:r>
            <a:r>
              <a:rPr lang="hu" sz="705">
                <a:solidFill>
                  <a:srgbClr val="000000"/>
                </a:solidFill>
                <a:latin typeface="Arial"/>
                <a:ea typeface="Arial"/>
                <a:cs typeface="Arial"/>
                <a:sym typeface="Arial"/>
              </a:rPr>
              <a:t> Az állam és az EU jelentős forrásokat biztosít az MI-kutatásokhoz.</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Együttműködés a vállalatokkal:</a:t>
            </a:r>
            <a:r>
              <a:rPr lang="hu" sz="705">
                <a:solidFill>
                  <a:srgbClr val="000000"/>
                </a:solidFill>
                <a:latin typeface="Arial"/>
                <a:ea typeface="Arial"/>
                <a:cs typeface="Arial"/>
                <a:sym typeface="Arial"/>
              </a:rPr>
              <a:t> Az egyetemek és a kutatóintézetek szorosan együttműködnek a vállalatokkal, hogy az új technológiákat a gyakorlatban is alkalmazhassák.</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Tehetséggondozás:</a:t>
            </a:r>
            <a:r>
              <a:rPr lang="hu" sz="705">
                <a:solidFill>
                  <a:srgbClr val="000000"/>
                </a:solidFill>
                <a:latin typeface="Arial"/>
                <a:ea typeface="Arial"/>
                <a:cs typeface="Arial"/>
                <a:sym typeface="Arial"/>
              </a:rPr>
              <a:t> Az oktatási rendszerben arra törekszenek, hogy már fiatal korban felkeltsék a diákok érdeklődését az MI iránt.</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Adatinfrastruktúra fejlesztése:</a:t>
            </a:r>
            <a:r>
              <a:rPr lang="hu" sz="705">
                <a:solidFill>
                  <a:srgbClr val="000000"/>
                </a:solidFill>
                <a:latin typeface="Arial"/>
                <a:ea typeface="Arial"/>
                <a:cs typeface="Arial"/>
                <a:sym typeface="Arial"/>
              </a:rPr>
              <a:t> Az MI-alkalmazásokhoz elengedhetetlen az adatokhoz való hozzáférés. Magyarországon is zajlanak fejlesztések az adatinfrastruktúra kiépítésére.</a:t>
            </a:r>
            <a:endParaRPr sz="705">
              <a:solidFill>
                <a:srgbClr val="000000"/>
              </a:solidFill>
              <a:latin typeface="Arial"/>
              <a:ea typeface="Arial"/>
              <a:cs typeface="Arial"/>
              <a:sym typeface="Arial"/>
            </a:endParaRPr>
          </a:p>
          <a:p>
            <a:pPr indent="0" lvl="0" marL="0" rtl="0" algn="l">
              <a:lnSpc>
                <a:spcPct val="105000"/>
              </a:lnSpc>
              <a:spcBef>
                <a:spcPts val="1400"/>
              </a:spcBef>
              <a:spcAft>
                <a:spcPts val="0"/>
              </a:spcAft>
              <a:buSzPts val="605"/>
              <a:buNone/>
            </a:pPr>
            <a:r>
              <a:rPr b="1" lang="hu" sz="814">
                <a:solidFill>
                  <a:srgbClr val="000000"/>
                </a:solidFill>
                <a:latin typeface="Arial"/>
                <a:ea typeface="Arial"/>
                <a:cs typeface="Arial"/>
                <a:sym typeface="Arial"/>
              </a:rPr>
              <a:t>Kihívások és lehetőségek</a:t>
            </a:r>
            <a:endParaRPr b="1" sz="814">
              <a:solidFill>
                <a:srgbClr val="000000"/>
              </a:solidFill>
              <a:latin typeface="Arial"/>
              <a:ea typeface="Arial"/>
              <a:cs typeface="Arial"/>
              <a:sym typeface="Arial"/>
            </a:endParaRPr>
          </a:p>
          <a:p>
            <a:pPr indent="-273367" lvl="0" marL="457200" rtl="0" algn="l">
              <a:lnSpc>
                <a:spcPct val="105000"/>
              </a:lnSpc>
              <a:spcBef>
                <a:spcPts val="1200"/>
              </a:spcBef>
              <a:spcAft>
                <a:spcPts val="0"/>
              </a:spcAft>
              <a:buClr>
                <a:srgbClr val="000000"/>
              </a:buClr>
              <a:buSzPts val="705"/>
              <a:buFont typeface="Arial"/>
              <a:buChar char="●"/>
            </a:pPr>
            <a:r>
              <a:rPr b="1" lang="hu" sz="705">
                <a:solidFill>
                  <a:srgbClr val="000000"/>
                </a:solidFill>
                <a:latin typeface="Arial"/>
                <a:ea typeface="Arial"/>
                <a:cs typeface="Arial"/>
                <a:sym typeface="Arial"/>
              </a:rPr>
              <a:t>Képzett munkaerő hiánya:</a:t>
            </a:r>
            <a:r>
              <a:rPr lang="hu" sz="705">
                <a:solidFill>
                  <a:srgbClr val="000000"/>
                </a:solidFill>
                <a:latin typeface="Arial"/>
                <a:ea typeface="Arial"/>
                <a:cs typeface="Arial"/>
                <a:sym typeface="Arial"/>
              </a:rPr>
              <a:t> Az MI-szakemberek iránti kereslet meghaladja a kínálatot.</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Adatminőség:</a:t>
            </a:r>
            <a:r>
              <a:rPr lang="hu" sz="705">
                <a:solidFill>
                  <a:srgbClr val="000000"/>
                </a:solidFill>
                <a:latin typeface="Arial"/>
                <a:ea typeface="Arial"/>
                <a:cs typeface="Arial"/>
                <a:sym typeface="Arial"/>
              </a:rPr>
              <a:t> Az MI-modellek hatékonysága nagymértékben függ az adatok minőségétől.</a:t>
            </a:r>
            <a:endParaRPr sz="705">
              <a:solidFill>
                <a:srgbClr val="000000"/>
              </a:solidFill>
              <a:latin typeface="Arial"/>
              <a:ea typeface="Arial"/>
              <a:cs typeface="Arial"/>
              <a:sym typeface="Arial"/>
            </a:endParaRPr>
          </a:p>
          <a:p>
            <a:pPr indent="-273367" lvl="0" marL="457200" rtl="0" algn="l">
              <a:lnSpc>
                <a:spcPct val="105000"/>
              </a:lnSpc>
              <a:spcBef>
                <a:spcPts val="0"/>
              </a:spcBef>
              <a:spcAft>
                <a:spcPts val="0"/>
              </a:spcAft>
              <a:buClr>
                <a:srgbClr val="000000"/>
              </a:buClr>
              <a:buSzPts val="705"/>
              <a:buFont typeface="Arial"/>
              <a:buChar char="●"/>
            </a:pPr>
            <a:r>
              <a:rPr b="1" lang="hu" sz="705">
                <a:solidFill>
                  <a:srgbClr val="000000"/>
                </a:solidFill>
                <a:latin typeface="Arial"/>
                <a:ea typeface="Arial"/>
                <a:cs typeface="Arial"/>
                <a:sym typeface="Arial"/>
              </a:rPr>
              <a:t>Etika:</a:t>
            </a:r>
            <a:r>
              <a:rPr lang="hu" sz="705">
                <a:solidFill>
                  <a:srgbClr val="000000"/>
                </a:solidFill>
                <a:latin typeface="Arial"/>
                <a:ea typeface="Arial"/>
                <a:cs typeface="Arial"/>
                <a:sym typeface="Arial"/>
              </a:rPr>
              <a:t> Az MI-vel kapcsolatos etikai kérdésekre is oda kell figyelni.</a:t>
            </a:r>
            <a:endParaRPr sz="705">
              <a:solidFill>
                <a:srgbClr val="000000"/>
              </a:solidFill>
              <a:latin typeface="Arial"/>
              <a:ea typeface="Arial"/>
              <a:cs typeface="Arial"/>
              <a:sym typeface="Arial"/>
            </a:endParaRPr>
          </a:p>
          <a:p>
            <a:pPr indent="0" lvl="0" marL="0" rtl="0" algn="l">
              <a:lnSpc>
                <a:spcPct val="105000"/>
              </a:lnSpc>
              <a:spcBef>
                <a:spcPts val="1200"/>
              </a:spcBef>
              <a:spcAft>
                <a:spcPts val="1200"/>
              </a:spcAft>
              <a:buSzPts val="605"/>
              <a:buNone/>
            </a:pPr>
            <a:r>
              <a:t/>
            </a:r>
            <a:endParaRPr sz="71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Következtetés</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hu" sz="1100">
                <a:solidFill>
                  <a:srgbClr val="000000"/>
                </a:solidFill>
                <a:latin typeface="Arial"/>
                <a:ea typeface="Arial"/>
                <a:cs typeface="Arial"/>
                <a:sym typeface="Arial"/>
              </a:rPr>
              <a:t>Főbb pontok:</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Kutatás és fejlesztés:</a:t>
            </a:r>
            <a:r>
              <a:rPr lang="hu" sz="1100">
                <a:solidFill>
                  <a:srgbClr val="000000"/>
                </a:solidFill>
                <a:latin typeface="Arial"/>
                <a:ea typeface="Arial"/>
                <a:cs typeface="Arial"/>
                <a:sym typeface="Arial"/>
              </a:rPr>
              <a:t> Több magyarországi egyetem és kutatóintézet foglalkozik MI-kutatással, fókuszálva olyan területekre, mint a természetes nyelvfeldolgozás, a gépi tanulás és a képfelismerés.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Ipari alkalmazások:</a:t>
            </a:r>
            <a:r>
              <a:rPr lang="hu" sz="1100">
                <a:solidFill>
                  <a:srgbClr val="000000"/>
                </a:solidFill>
                <a:latin typeface="Arial"/>
                <a:ea typeface="Arial"/>
                <a:cs typeface="Arial"/>
                <a:sym typeface="Arial"/>
              </a:rPr>
              <a:t> Az MI-t egyre több magyar vállalat alkalmazza, főként az autóiparban, a gyártásban és a szolgáltatói szektorban.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Startupok:</a:t>
            </a:r>
            <a:r>
              <a:rPr lang="hu" sz="1100">
                <a:solidFill>
                  <a:srgbClr val="000000"/>
                </a:solidFill>
                <a:latin typeface="Arial"/>
                <a:ea typeface="Arial"/>
                <a:cs typeface="Arial"/>
                <a:sym typeface="Arial"/>
              </a:rPr>
              <a:t> Az elmúlt években több ígéretes MI-startup is létrejött Magyarországon.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Oktatás:</a:t>
            </a:r>
            <a:r>
              <a:rPr lang="hu" sz="1100">
                <a:solidFill>
                  <a:srgbClr val="000000"/>
                </a:solidFill>
                <a:latin typeface="Arial"/>
                <a:ea typeface="Arial"/>
                <a:cs typeface="Arial"/>
                <a:sym typeface="Arial"/>
              </a:rPr>
              <a:t> Az egyetemeken és főiskolákon egyre nagyobb hangsúlyt fektetnek az MI-vel kapcsolatos képzésekre.</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Kormányzati támogatás:</a:t>
            </a:r>
            <a:r>
              <a:rPr lang="hu" sz="1100">
                <a:solidFill>
                  <a:srgbClr val="000000"/>
                </a:solidFill>
                <a:latin typeface="Arial"/>
                <a:ea typeface="Arial"/>
                <a:cs typeface="Arial"/>
                <a:sym typeface="Arial"/>
              </a:rPr>
              <a:t> A kormányzat kidolgozott egy nemzeti MI stratégiát, és jelentős forrásokat biztosít az MI-kutatásokhoz.</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Kihívások:</a:t>
            </a:r>
            <a:r>
              <a:rPr lang="hu" sz="1100">
                <a:solidFill>
                  <a:srgbClr val="000000"/>
                </a:solidFill>
                <a:latin typeface="Arial"/>
                <a:ea typeface="Arial"/>
                <a:cs typeface="Arial"/>
                <a:sym typeface="Arial"/>
              </a:rPr>
              <a:t> Képzett munkaerő hiánya, adatminőség problémák és etikai kérdések.</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hu" sz="1100">
                <a:solidFill>
                  <a:srgbClr val="000000"/>
                </a:solidFill>
                <a:latin typeface="Arial"/>
                <a:ea typeface="Arial"/>
                <a:cs typeface="Arial"/>
                <a:sym typeface="Arial"/>
              </a:rPr>
              <a:t>A magyarországi MI-fejlesztés lehetőségei és kihívásai:</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Lehetőségek:</a:t>
            </a:r>
            <a:endParaRPr b="1"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Az országnak van potenciálja arra, hogy jelentős szereplője legyen az MI-alapú innovációknak.</a:t>
            </a:r>
            <a:endParaRPr>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A kormányzati támogatás és a kutatási eredmények ígéretesek.</a:t>
            </a:r>
            <a:endParaRPr>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Az együttműködés a vállalatokkal elősegíti az új technológiák gyakorlati alkalmazását.</a:t>
            </a:r>
            <a:endParaRPr>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Kihívások:</a:t>
            </a:r>
            <a:endParaRPr b="1" sz="1100">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Képzett munkaerő hiánya akadályozhatja a gyors fejlődést.</a:t>
            </a:r>
            <a:endParaRPr>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Az adatminőség problémái hatással lehetnek az MI-modellek teljesítményére.</a:t>
            </a:r>
            <a:endParaRPr>
              <a:solidFill>
                <a:srgbClr val="000000"/>
              </a:solidFill>
              <a:latin typeface="Arial"/>
              <a:ea typeface="Arial"/>
              <a:cs typeface="Arial"/>
              <a:sym typeface="Arial"/>
            </a:endParaRPr>
          </a:p>
          <a:p>
            <a:pPr indent="-277494" lvl="1" marL="914400" rtl="0" algn="l">
              <a:spcBef>
                <a:spcPts val="0"/>
              </a:spcBef>
              <a:spcAft>
                <a:spcPts val="0"/>
              </a:spcAft>
              <a:buClr>
                <a:srgbClr val="000000"/>
              </a:buClr>
              <a:buSzPct val="100000"/>
              <a:buFont typeface="Arial"/>
              <a:buChar char="○"/>
            </a:pPr>
            <a:r>
              <a:rPr lang="hu">
                <a:solidFill>
                  <a:srgbClr val="000000"/>
                </a:solidFill>
                <a:latin typeface="Arial"/>
                <a:ea typeface="Arial"/>
                <a:cs typeface="Arial"/>
                <a:sym typeface="Arial"/>
              </a:rPr>
              <a:t>Az etikai kérdésekre is oda kell figyelni, hogy az MI fejlesztése felelősségteljes legyen.</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Köszönöm a figyelmet</a:t>
            </a:r>
            <a:endParaRPr/>
          </a:p>
        </p:txBody>
      </p:sp>
      <p:sp>
        <p:nvSpPr>
          <p:cNvPr id="131" name="Google Shape;131;p2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Mi is az a mesterséges intelligencia?</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47500"/>
          </a:bodyPr>
          <a:lstStyle/>
          <a:p>
            <a:pPr indent="0" lvl="0" marL="0" rtl="0" algn="l">
              <a:spcBef>
                <a:spcPts val="1800"/>
              </a:spcBef>
              <a:spcAft>
                <a:spcPts val="0"/>
              </a:spcAft>
              <a:buNone/>
            </a:pPr>
            <a:r>
              <a:rPr b="1" lang="hu" sz="1700">
                <a:solidFill>
                  <a:srgbClr val="000000"/>
                </a:solidFill>
                <a:latin typeface="Arial"/>
                <a:ea typeface="Arial"/>
                <a:cs typeface="Arial"/>
                <a:sym typeface="Arial"/>
              </a:rPr>
              <a:t>A mesterséges intelligencia: Egy rövid áttekintés</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Mi is az a mesterséges intelligencia?</a:t>
            </a:r>
            <a:endParaRPr b="1">
              <a:solidFill>
                <a:srgbClr val="000000"/>
              </a:solidFill>
              <a:latin typeface="Arial"/>
              <a:ea typeface="Arial"/>
              <a:cs typeface="Arial"/>
              <a:sym typeface="Arial"/>
            </a:endParaRPr>
          </a:p>
          <a:p>
            <a:pPr indent="0" lvl="0" marL="0" rtl="0" algn="l">
              <a:spcBef>
                <a:spcPts val="1200"/>
              </a:spcBef>
              <a:spcAft>
                <a:spcPts val="0"/>
              </a:spcAft>
              <a:buNone/>
            </a:pPr>
            <a:r>
              <a:rPr lang="hu" sz="1100">
                <a:solidFill>
                  <a:srgbClr val="000000"/>
                </a:solidFill>
                <a:latin typeface="Arial"/>
                <a:ea typeface="Arial"/>
                <a:cs typeface="Arial"/>
                <a:sym typeface="Arial"/>
              </a:rPr>
              <a:t>A mesterséges intelligencia (MI, vagy angolul AI: Artificial Intelligence) olyan számítógépes rendszerek létrehozására irányuló tudományág, amelyek képesek olyan feladatokat elvégezni, amelyeket eddig csak emberek tudtak: tanulni, gondolkodni, döntéseket hozni, problémákat megoldani. Az MI célja, hogy a gépek emberhez hasonlóan viselkedjenek, és képesek legyenek alkalmazkodni a környezetükhöz.</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Történeti áttekintés</a:t>
            </a:r>
            <a:endParaRPr b="1">
              <a:solidFill>
                <a:srgbClr val="000000"/>
              </a:solidFill>
              <a:latin typeface="Arial"/>
              <a:ea typeface="Arial"/>
              <a:cs typeface="Arial"/>
              <a:sym typeface="Arial"/>
            </a:endParaRPr>
          </a:p>
          <a:p>
            <a:pPr indent="0" lvl="0" marL="0" rtl="0" algn="l">
              <a:spcBef>
                <a:spcPts val="1200"/>
              </a:spcBef>
              <a:spcAft>
                <a:spcPts val="0"/>
              </a:spcAft>
              <a:buNone/>
            </a:pPr>
            <a:r>
              <a:rPr lang="hu" sz="1100">
                <a:solidFill>
                  <a:srgbClr val="000000"/>
                </a:solidFill>
                <a:latin typeface="Arial"/>
                <a:ea typeface="Arial"/>
                <a:cs typeface="Arial"/>
                <a:sym typeface="Arial"/>
              </a:rPr>
              <a:t>Az MI ötlete már régóta foglalkoztatja az emberiséget. Az első komolyabb kísérletek a 20. század közepén kezdődtek, amikor a számítógépek megjelenésével lehetővé vált bonyolultabb algoritmusok futtatása. Azóta az MI folyamatosan fejlődik, és egyre több területen jelenik meg az életünkben.</a:t>
            </a:r>
            <a:endParaRPr sz="1100">
              <a:solidFill>
                <a:srgbClr val="000000"/>
              </a:solidFill>
              <a:latin typeface="Arial"/>
              <a:ea typeface="Arial"/>
              <a:cs typeface="Arial"/>
              <a:sym typeface="Arial"/>
            </a:endParaRPr>
          </a:p>
          <a:p>
            <a:pPr indent="-261778"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 kezdetek:</a:t>
            </a:r>
            <a:r>
              <a:rPr lang="hu" sz="1100">
                <a:solidFill>
                  <a:srgbClr val="000000"/>
                </a:solidFill>
                <a:latin typeface="Arial"/>
                <a:ea typeface="Arial"/>
                <a:cs typeface="Arial"/>
                <a:sym typeface="Arial"/>
              </a:rPr>
              <a:t> A 50-es években és a 60-as évek elején a kutatók elsősorban a logikai gondolkodásra és a problémamegoldásra összpontosítottak.</a:t>
            </a:r>
            <a:endParaRPr sz="1100">
              <a:solidFill>
                <a:srgbClr val="000000"/>
              </a:solidFill>
              <a:latin typeface="Arial"/>
              <a:ea typeface="Arial"/>
              <a:cs typeface="Arial"/>
              <a:sym typeface="Arial"/>
            </a:endParaRPr>
          </a:p>
          <a:p>
            <a:pPr indent="-261778"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Az első tél:</a:t>
            </a:r>
            <a:r>
              <a:rPr lang="hu" sz="1100">
                <a:solidFill>
                  <a:srgbClr val="000000"/>
                </a:solidFill>
                <a:latin typeface="Arial"/>
                <a:ea typeface="Arial"/>
                <a:cs typeface="Arial"/>
                <a:sym typeface="Arial"/>
              </a:rPr>
              <a:t> Az elvárásokhoz képest lassú fejlődés miatt az 1970-es években az MI-kutatások finanszírozása csökkent.</a:t>
            </a:r>
            <a:endParaRPr sz="1100">
              <a:solidFill>
                <a:srgbClr val="000000"/>
              </a:solidFill>
              <a:latin typeface="Arial"/>
              <a:ea typeface="Arial"/>
              <a:cs typeface="Arial"/>
              <a:sym typeface="Arial"/>
            </a:endParaRPr>
          </a:p>
          <a:p>
            <a:pPr indent="-261778"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Az újjászületés:</a:t>
            </a:r>
            <a:r>
              <a:rPr lang="hu" sz="1100">
                <a:solidFill>
                  <a:srgbClr val="000000"/>
                </a:solidFill>
                <a:latin typeface="Arial"/>
                <a:ea typeface="Arial"/>
                <a:cs typeface="Arial"/>
                <a:sym typeface="Arial"/>
              </a:rPr>
              <a:t> Az 1980-as években az experts rendszerek megjelenésével új lendületet kapott az MI.</a:t>
            </a:r>
            <a:endParaRPr sz="1100">
              <a:solidFill>
                <a:srgbClr val="000000"/>
              </a:solidFill>
              <a:latin typeface="Arial"/>
              <a:ea typeface="Arial"/>
              <a:cs typeface="Arial"/>
              <a:sym typeface="Arial"/>
            </a:endParaRPr>
          </a:p>
          <a:p>
            <a:pPr indent="-261778"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 mélytanulás forradalma:</a:t>
            </a:r>
            <a:r>
              <a:rPr lang="hu" sz="1100">
                <a:solidFill>
                  <a:srgbClr val="000000"/>
                </a:solidFill>
                <a:latin typeface="Arial"/>
                <a:ea typeface="Arial"/>
                <a:cs typeface="Arial"/>
                <a:sym typeface="Arial"/>
              </a:rPr>
              <a:t> A 2010-es évektől kezdve a mélytanulás és a neurális hálózatok rohamos fejlődése új korszakot nyitott az MI történetében.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Az MI típusai</a:t>
            </a:r>
            <a:endParaRPr b="1">
              <a:solidFill>
                <a:srgbClr val="000000"/>
              </a:solidFill>
              <a:latin typeface="Arial"/>
              <a:ea typeface="Arial"/>
              <a:cs typeface="Arial"/>
              <a:sym typeface="Arial"/>
            </a:endParaRPr>
          </a:p>
          <a:p>
            <a:pPr indent="0" lvl="0" marL="0" rtl="0" algn="l">
              <a:spcBef>
                <a:spcPts val="1200"/>
              </a:spcBef>
              <a:spcAft>
                <a:spcPts val="0"/>
              </a:spcAft>
              <a:buNone/>
            </a:pPr>
            <a:r>
              <a:rPr lang="hu" sz="1100">
                <a:solidFill>
                  <a:srgbClr val="000000"/>
                </a:solidFill>
                <a:latin typeface="Arial"/>
                <a:ea typeface="Arial"/>
                <a:cs typeface="Arial"/>
                <a:sym typeface="Arial"/>
              </a:rPr>
              <a:t>Az MI-rendszereket általában két fő típusba soroljuk:</a:t>
            </a:r>
            <a:endParaRPr sz="1100">
              <a:solidFill>
                <a:srgbClr val="000000"/>
              </a:solidFill>
              <a:latin typeface="Arial"/>
              <a:ea typeface="Arial"/>
              <a:cs typeface="Arial"/>
              <a:sym typeface="Arial"/>
            </a:endParaRPr>
          </a:p>
          <a:p>
            <a:pPr indent="-261778"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Szűk (keskeny) mesterséges intelligencia (ANI):</a:t>
            </a:r>
            <a:r>
              <a:rPr lang="hu" sz="1100">
                <a:solidFill>
                  <a:srgbClr val="000000"/>
                </a:solidFill>
                <a:latin typeface="Arial"/>
                <a:ea typeface="Arial"/>
                <a:cs typeface="Arial"/>
                <a:sym typeface="Arial"/>
              </a:rPr>
              <a:t> Ez az a fajta MI, amelyet ma a leggyakrabban használunk. Az ANI-rendszerek egyetlen, jól körülhatárolt feladat elvégzésére specializálódtak. Például egy sakkprogram csak a sakkot tudja játszani, egy képfelismerő rendszer pedig csak képeket tud azonosítani.</a:t>
            </a:r>
            <a:endParaRPr sz="1100">
              <a:solidFill>
                <a:srgbClr val="000000"/>
              </a:solidFill>
              <a:latin typeface="Arial"/>
              <a:ea typeface="Arial"/>
              <a:cs typeface="Arial"/>
              <a:sym typeface="Arial"/>
            </a:endParaRPr>
          </a:p>
          <a:p>
            <a:pPr indent="-261778"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Általános mesterséges intelligencia (AGI):</a:t>
            </a:r>
            <a:r>
              <a:rPr lang="hu" sz="1100">
                <a:solidFill>
                  <a:srgbClr val="000000"/>
                </a:solidFill>
                <a:latin typeface="Arial"/>
                <a:ea typeface="Arial"/>
                <a:cs typeface="Arial"/>
                <a:sym typeface="Arial"/>
              </a:rPr>
              <a:t> Az AGI olyan elméleti MI, amely képes lenne bármilyen intellektuális feladatot elvégezni, amit egy ember is képes. Az AGI még nem létezik, és a kifejlesztése nagy kihívást jelent a kutatók számára.</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Hogyan működik az MI?</a:t>
            </a:r>
            <a:endParaRPr/>
          </a:p>
        </p:txBody>
      </p:sp>
      <p:sp>
        <p:nvSpPr>
          <p:cNvPr id="77" name="Google Shape;77;p15"/>
          <p:cNvSpPr txBox="1"/>
          <p:nvPr>
            <p:ph idx="1" type="body"/>
          </p:nvPr>
        </p:nvSpPr>
        <p:spPr>
          <a:xfrm>
            <a:off x="4522125" y="194575"/>
            <a:ext cx="4166400" cy="4500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hu" sz="575">
                <a:solidFill>
                  <a:srgbClr val="000000"/>
                </a:solidFill>
                <a:latin typeface="Arial"/>
                <a:ea typeface="Arial"/>
                <a:cs typeface="Arial"/>
                <a:sym typeface="Arial"/>
              </a:rPr>
              <a:t>A mesterséges intelligencia (MI) működésének megértéséhez érdemes elmerülni a gép tanulás, a mélytanulás és a neurális hálózatok világában.</a:t>
            </a:r>
            <a:endParaRPr sz="5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hu" sz="625">
                <a:solidFill>
                  <a:srgbClr val="000000"/>
                </a:solidFill>
                <a:latin typeface="Arial"/>
                <a:ea typeface="Arial"/>
                <a:cs typeface="Arial"/>
                <a:sym typeface="Arial"/>
              </a:rPr>
              <a:t>Gép tanulás: A gépek tanulnak az adatokból</a:t>
            </a:r>
            <a:endParaRPr b="1" sz="6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hu" sz="575">
                <a:solidFill>
                  <a:srgbClr val="000000"/>
                </a:solidFill>
                <a:latin typeface="Arial"/>
                <a:ea typeface="Arial"/>
                <a:cs typeface="Arial"/>
                <a:sym typeface="Arial"/>
              </a:rPr>
              <a:t>A gép tanulás az MI egyik alapvető ága. Itt a számítógépes programok képesek tanulni a tapasztalatokból, azaz adatokból, anélkül, hogy explicit módon programoznák őket minden egyes feladatra.</a:t>
            </a:r>
            <a:endParaRPr sz="5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hu" sz="575">
                <a:solidFill>
                  <a:srgbClr val="000000"/>
                </a:solidFill>
                <a:latin typeface="Arial"/>
                <a:ea typeface="Arial"/>
                <a:cs typeface="Arial"/>
                <a:sym typeface="Arial"/>
              </a:rPr>
              <a:t>A gép tanulás két fő típusát különböztetjük meg:</a:t>
            </a:r>
            <a:endParaRPr b="1" sz="575">
              <a:solidFill>
                <a:srgbClr val="000000"/>
              </a:solidFill>
              <a:latin typeface="Arial"/>
              <a:ea typeface="Arial"/>
              <a:cs typeface="Arial"/>
              <a:sym typeface="Arial"/>
            </a:endParaRPr>
          </a:p>
          <a:p>
            <a:pPr indent="-265112" lvl="0" marL="457200" rtl="0" algn="l">
              <a:lnSpc>
                <a:spcPct val="95000"/>
              </a:lnSpc>
              <a:spcBef>
                <a:spcPts val="1200"/>
              </a:spcBef>
              <a:spcAft>
                <a:spcPts val="0"/>
              </a:spcAft>
              <a:buClr>
                <a:srgbClr val="000000"/>
              </a:buClr>
              <a:buSzPts val="575"/>
              <a:buFont typeface="Arial"/>
              <a:buChar char="●"/>
            </a:pPr>
            <a:r>
              <a:rPr b="1" lang="hu" sz="575">
                <a:solidFill>
                  <a:srgbClr val="000000"/>
                </a:solidFill>
                <a:latin typeface="Arial"/>
                <a:ea typeface="Arial"/>
                <a:cs typeface="Arial"/>
                <a:sym typeface="Arial"/>
              </a:rPr>
              <a:t>Felügyelt tanulás:</a:t>
            </a:r>
            <a:r>
              <a:rPr lang="hu" sz="575">
                <a:solidFill>
                  <a:srgbClr val="000000"/>
                </a:solidFill>
                <a:latin typeface="Arial"/>
                <a:ea typeface="Arial"/>
                <a:cs typeface="Arial"/>
                <a:sym typeface="Arial"/>
              </a:rPr>
              <a:t> Az algoritmusnak már előre megadott, helyes válaszokkal ellátott adatokon tanítunk. Például, ha egy képfelismerő rendszert szeretnénk készíteni, akkor olyan képeket mutatunk meg neki, amelyekhez hozzárendeljük, hogy mi látható rajtuk (pl. kutya, macska).</a:t>
            </a:r>
            <a:endParaRPr sz="575">
              <a:solidFill>
                <a:srgbClr val="000000"/>
              </a:solidFill>
              <a:latin typeface="Arial"/>
              <a:ea typeface="Arial"/>
              <a:cs typeface="Arial"/>
              <a:sym typeface="Arial"/>
            </a:endParaRPr>
          </a:p>
          <a:p>
            <a:pPr indent="-265112" lvl="0" marL="457200" rtl="0" algn="l">
              <a:lnSpc>
                <a:spcPct val="95000"/>
              </a:lnSpc>
              <a:spcBef>
                <a:spcPts val="0"/>
              </a:spcBef>
              <a:spcAft>
                <a:spcPts val="0"/>
              </a:spcAft>
              <a:buClr>
                <a:srgbClr val="000000"/>
              </a:buClr>
              <a:buSzPts val="575"/>
              <a:buFont typeface="Arial"/>
              <a:buChar char="●"/>
            </a:pPr>
            <a:r>
              <a:rPr b="1" lang="hu" sz="575">
                <a:solidFill>
                  <a:srgbClr val="000000"/>
                </a:solidFill>
                <a:latin typeface="Arial"/>
                <a:ea typeface="Arial"/>
                <a:cs typeface="Arial"/>
                <a:sym typeface="Arial"/>
              </a:rPr>
              <a:t>Felügyelet nélküli tanulás:</a:t>
            </a:r>
            <a:r>
              <a:rPr lang="hu" sz="575">
                <a:solidFill>
                  <a:srgbClr val="000000"/>
                </a:solidFill>
                <a:latin typeface="Arial"/>
                <a:ea typeface="Arial"/>
                <a:cs typeface="Arial"/>
                <a:sym typeface="Arial"/>
              </a:rPr>
              <a:t> Ebben az esetben az algoritmusnak nincsenek előre megadott válaszok. A feladata, hogy az adatokban rejlő mintázatokat és összefüggéseket fedezze fel. Például, ha egy ügyfél-szegmensalgoritmusunk van, az az ügyfelek vásárlási szokásai alapján önállóan azonosítja a különböző ügyfélcsoportjainkat.</a:t>
            </a:r>
            <a:endParaRPr sz="5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hu" sz="625">
                <a:solidFill>
                  <a:srgbClr val="000000"/>
                </a:solidFill>
                <a:latin typeface="Arial"/>
                <a:ea typeface="Arial"/>
                <a:cs typeface="Arial"/>
                <a:sym typeface="Arial"/>
              </a:rPr>
              <a:t>Mélytanulás: Az emberi agy mint inspiráció</a:t>
            </a:r>
            <a:endParaRPr b="1" sz="6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hu" sz="575">
                <a:solidFill>
                  <a:srgbClr val="000000"/>
                </a:solidFill>
                <a:latin typeface="Arial"/>
                <a:ea typeface="Arial"/>
                <a:cs typeface="Arial"/>
                <a:sym typeface="Arial"/>
              </a:rPr>
              <a:t>A mélytanulás a gép tanulás egy részhalmaza, amely az emberi agy működését modellező neurális hálózatokon alapul. A neurális hálózatok egyszerű mesterséges neuronokból álló hálózatok, amelyek képesek bonyolult összefüggéseket tanulni.</a:t>
            </a:r>
            <a:endParaRPr sz="5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hu" sz="575">
                <a:solidFill>
                  <a:srgbClr val="000000"/>
                </a:solidFill>
                <a:latin typeface="Arial"/>
                <a:ea typeface="Arial"/>
                <a:cs typeface="Arial"/>
                <a:sym typeface="Arial"/>
              </a:rPr>
              <a:t>A mélytanulás előnye:</a:t>
            </a:r>
            <a:endParaRPr b="1" sz="575">
              <a:solidFill>
                <a:srgbClr val="000000"/>
              </a:solidFill>
              <a:latin typeface="Arial"/>
              <a:ea typeface="Arial"/>
              <a:cs typeface="Arial"/>
              <a:sym typeface="Arial"/>
            </a:endParaRPr>
          </a:p>
          <a:p>
            <a:pPr indent="-265112" lvl="0" marL="457200" rtl="0" algn="l">
              <a:lnSpc>
                <a:spcPct val="95000"/>
              </a:lnSpc>
              <a:spcBef>
                <a:spcPts val="1200"/>
              </a:spcBef>
              <a:spcAft>
                <a:spcPts val="0"/>
              </a:spcAft>
              <a:buClr>
                <a:srgbClr val="000000"/>
              </a:buClr>
              <a:buSzPts val="575"/>
              <a:buFont typeface="Arial"/>
              <a:buChar char="●"/>
            </a:pPr>
            <a:r>
              <a:rPr b="1" lang="hu" sz="575">
                <a:solidFill>
                  <a:srgbClr val="000000"/>
                </a:solidFill>
                <a:latin typeface="Arial"/>
                <a:ea typeface="Arial"/>
                <a:cs typeface="Arial"/>
                <a:sym typeface="Arial"/>
              </a:rPr>
              <a:t>Bonyolult adatok kezelése:</a:t>
            </a:r>
            <a:r>
              <a:rPr lang="hu" sz="575">
                <a:solidFill>
                  <a:srgbClr val="000000"/>
                </a:solidFill>
                <a:latin typeface="Arial"/>
                <a:ea typeface="Arial"/>
                <a:cs typeface="Arial"/>
                <a:sym typeface="Arial"/>
              </a:rPr>
              <a:t> Képesek nagy mennyiségű, strukturálatlan adatot feldolgozni, például képeket, hangfelvételeket vagy szövegeket.</a:t>
            </a:r>
            <a:endParaRPr sz="575">
              <a:solidFill>
                <a:srgbClr val="000000"/>
              </a:solidFill>
              <a:latin typeface="Arial"/>
              <a:ea typeface="Arial"/>
              <a:cs typeface="Arial"/>
              <a:sym typeface="Arial"/>
            </a:endParaRPr>
          </a:p>
          <a:p>
            <a:pPr indent="-265112" lvl="0" marL="457200" rtl="0" algn="l">
              <a:lnSpc>
                <a:spcPct val="95000"/>
              </a:lnSpc>
              <a:spcBef>
                <a:spcPts val="0"/>
              </a:spcBef>
              <a:spcAft>
                <a:spcPts val="0"/>
              </a:spcAft>
              <a:buClr>
                <a:srgbClr val="000000"/>
              </a:buClr>
              <a:buSzPts val="575"/>
              <a:buFont typeface="Arial"/>
              <a:buChar char="●"/>
            </a:pPr>
            <a:r>
              <a:rPr b="1" lang="hu" sz="575">
                <a:solidFill>
                  <a:srgbClr val="000000"/>
                </a:solidFill>
                <a:latin typeface="Arial"/>
                <a:ea typeface="Arial"/>
                <a:cs typeface="Arial"/>
                <a:sym typeface="Arial"/>
              </a:rPr>
              <a:t>Automatikus jellemzőkivonás:</a:t>
            </a:r>
            <a:r>
              <a:rPr lang="hu" sz="575">
                <a:solidFill>
                  <a:srgbClr val="000000"/>
                </a:solidFill>
                <a:latin typeface="Arial"/>
                <a:ea typeface="Arial"/>
                <a:cs typeface="Arial"/>
                <a:sym typeface="Arial"/>
              </a:rPr>
              <a:t> A mélytanuló algoritmusok képesek önmagukban azonosítani a legfontosabb jellemzőket az adatokban, így nem kell kézzel megadni ezeket a jellemzőket.</a:t>
            </a:r>
            <a:endParaRPr sz="5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hu" sz="625">
                <a:solidFill>
                  <a:srgbClr val="000000"/>
                </a:solidFill>
                <a:latin typeface="Arial"/>
                <a:ea typeface="Arial"/>
                <a:cs typeface="Arial"/>
                <a:sym typeface="Arial"/>
              </a:rPr>
              <a:t>Neurális hálózatok: Az MI építőkövei</a:t>
            </a:r>
            <a:endParaRPr b="1" sz="6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hu" sz="575">
                <a:solidFill>
                  <a:srgbClr val="000000"/>
                </a:solidFill>
                <a:latin typeface="Arial"/>
                <a:ea typeface="Arial"/>
                <a:cs typeface="Arial"/>
                <a:sym typeface="Arial"/>
              </a:rPr>
              <a:t>A neurális hálózatok az emberi agy biológiai neuronjainak egyszerűsített matematikai modelljei. Ezek a hálózatok több rétegből állnak, és az adatok egy rétegről a másikra áramlanak, miközben a hálózat a súlyokat folyamatosan módosítja, hogy a kimenet egyre pontosabb legyen.</a:t>
            </a:r>
            <a:endParaRPr sz="5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hu" sz="575">
                <a:solidFill>
                  <a:srgbClr val="000000"/>
                </a:solidFill>
                <a:latin typeface="Arial"/>
                <a:ea typeface="Arial"/>
                <a:cs typeface="Arial"/>
                <a:sym typeface="Arial"/>
              </a:rPr>
              <a:t>A neurális hálózatok típusai:</a:t>
            </a:r>
            <a:endParaRPr b="1" sz="575">
              <a:solidFill>
                <a:srgbClr val="000000"/>
              </a:solidFill>
              <a:latin typeface="Arial"/>
              <a:ea typeface="Arial"/>
              <a:cs typeface="Arial"/>
              <a:sym typeface="Arial"/>
            </a:endParaRPr>
          </a:p>
          <a:p>
            <a:pPr indent="-265112" lvl="0" marL="457200" rtl="0" algn="l">
              <a:lnSpc>
                <a:spcPct val="95000"/>
              </a:lnSpc>
              <a:spcBef>
                <a:spcPts val="1200"/>
              </a:spcBef>
              <a:spcAft>
                <a:spcPts val="0"/>
              </a:spcAft>
              <a:buClr>
                <a:srgbClr val="000000"/>
              </a:buClr>
              <a:buSzPts val="575"/>
              <a:buFont typeface="Arial"/>
              <a:buChar char="●"/>
            </a:pPr>
            <a:r>
              <a:rPr b="1" lang="hu" sz="575">
                <a:solidFill>
                  <a:srgbClr val="000000"/>
                </a:solidFill>
                <a:latin typeface="Arial"/>
                <a:ea typeface="Arial"/>
                <a:cs typeface="Arial"/>
                <a:sym typeface="Arial"/>
              </a:rPr>
              <a:t>Feedforward hálózatok:</a:t>
            </a:r>
            <a:r>
              <a:rPr lang="hu" sz="575">
                <a:solidFill>
                  <a:srgbClr val="000000"/>
                </a:solidFill>
                <a:latin typeface="Arial"/>
                <a:ea typeface="Arial"/>
                <a:cs typeface="Arial"/>
                <a:sym typeface="Arial"/>
              </a:rPr>
              <a:t> Az információ csak egy irányba áramlik, a bemeneti rétegtől a kimeneti réteg felé.</a:t>
            </a:r>
            <a:endParaRPr sz="575">
              <a:solidFill>
                <a:srgbClr val="000000"/>
              </a:solidFill>
              <a:latin typeface="Arial"/>
              <a:ea typeface="Arial"/>
              <a:cs typeface="Arial"/>
              <a:sym typeface="Arial"/>
            </a:endParaRPr>
          </a:p>
          <a:p>
            <a:pPr indent="-265112" lvl="0" marL="457200" rtl="0" algn="l">
              <a:lnSpc>
                <a:spcPct val="95000"/>
              </a:lnSpc>
              <a:spcBef>
                <a:spcPts val="0"/>
              </a:spcBef>
              <a:spcAft>
                <a:spcPts val="0"/>
              </a:spcAft>
              <a:buClr>
                <a:srgbClr val="000000"/>
              </a:buClr>
              <a:buSzPts val="575"/>
              <a:buFont typeface="Arial"/>
              <a:buChar char="●"/>
            </a:pPr>
            <a:r>
              <a:rPr b="1" lang="hu" sz="575">
                <a:solidFill>
                  <a:srgbClr val="000000"/>
                </a:solidFill>
                <a:latin typeface="Arial"/>
                <a:ea typeface="Arial"/>
                <a:cs typeface="Arial"/>
                <a:sym typeface="Arial"/>
              </a:rPr>
              <a:t>Rekurrens hálózatok:</a:t>
            </a:r>
            <a:r>
              <a:rPr lang="hu" sz="575">
                <a:solidFill>
                  <a:srgbClr val="000000"/>
                </a:solidFill>
                <a:latin typeface="Arial"/>
                <a:ea typeface="Arial"/>
                <a:cs typeface="Arial"/>
                <a:sym typeface="Arial"/>
              </a:rPr>
              <a:t> Az információ körkörösen áramlik a hálózatban, így képesek idősoros adatokat feldolgozni.</a:t>
            </a:r>
            <a:endParaRPr sz="575">
              <a:solidFill>
                <a:srgbClr val="000000"/>
              </a:solidFill>
              <a:latin typeface="Arial"/>
              <a:ea typeface="Arial"/>
              <a:cs typeface="Arial"/>
              <a:sym typeface="Arial"/>
            </a:endParaRPr>
          </a:p>
          <a:p>
            <a:pPr indent="-265112" lvl="0" marL="457200" rtl="0" algn="l">
              <a:lnSpc>
                <a:spcPct val="95000"/>
              </a:lnSpc>
              <a:spcBef>
                <a:spcPts val="0"/>
              </a:spcBef>
              <a:spcAft>
                <a:spcPts val="0"/>
              </a:spcAft>
              <a:buClr>
                <a:srgbClr val="000000"/>
              </a:buClr>
              <a:buSzPts val="575"/>
              <a:buFont typeface="Arial"/>
              <a:buChar char="●"/>
            </a:pPr>
            <a:r>
              <a:rPr b="1" lang="hu" sz="575">
                <a:solidFill>
                  <a:srgbClr val="000000"/>
                </a:solidFill>
                <a:latin typeface="Arial"/>
                <a:ea typeface="Arial"/>
                <a:cs typeface="Arial"/>
                <a:sym typeface="Arial"/>
              </a:rPr>
              <a:t>Konvolúciós hálózatok:</a:t>
            </a:r>
            <a:r>
              <a:rPr lang="hu" sz="575">
                <a:solidFill>
                  <a:srgbClr val="000000"/>
                </a:solidFill>
                <a:latin typeface="Arial"/>
                <a:ea typeface="Arial"/>
                <a:cs typeface="Arial"/>
                <a:sym typeface="Arial"/>
              </a:rPr>
              <a:t> Kép- és videófeldolgozásra specializálódott hálózatok.</a:t>
            </a:r>
            <a:endParaRPr sz="57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alkalmazási területei</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Egészségügy</a:t>
            </a:r>
            <a:endParaRPr/>
          </a:p>
          <a:p>
            <a:pPr indent="0" lvl="0" marL="0" rtl="0" algn="l">
              <a:spcBef>
                <a:spcPts val="1200"/>
              </a:spcBef>
              <a:spcAft>
                <a:spcPts val="0"/>
              </a:spcAft>
              <a:buNone/>
            </a:pPr>
            <a:r>
              <a:rPr lang="hu"/>
              <a:t>Autóipar</a:t>
            </a:r>
            <a:endParaRPr/>
          </a:p>
          <a:p>
            <a:pPr indent="0" lvl="0" marL="0" rtl="0" algn="l">
              <a:spcBef>
                <a:spcPts val="1200"/>
              </a:spcBef>
              <a:spcAft>
                <a:spcPts val="0"/>
              </a:spcAft>
              <a:buNone/>
            </a:pPr>
            <a:r>
              <a:rPr lang="hu"/>
              <a:t>Pénzügy</a:t>
            </a:r>
            <a:endParaRPr/>
          </a:p>
          <a:p>
            <a:pPr indent="0" lvl="0" marL="0" rtl="0" algn="l">
              <a:spcBef>
                <a:spcPts val="1200"/>
              </a:spcBef>
              <a:spcAft>
                <a:spcPts val="0"/>
              </a:spcAft>
              <a:buNone/>
            </a:pPr>
            <a:r>
              <a:rPr lang="hu"/>
              <a:t>Üzleti élet</a:t>
            </a:r>
            <a:endParaRPr/>
          </a:p>
          <a:p>
            <a:pPr indent="0" lvl="0" marL="0" rtl="0" algn="l">
              <a:spcBef>
                <a:spcPts val="1200"/>
              </a:spcBef>
              <a:spcAft>
                <a:spcPts val="0"/>
              </a:spcAft>
              <a:buNone/>
            </a:pPr>
            <a:r>
              <a:rPr lang="hu"/>
              <a:t>Otthonok</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előnyei</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a:bodyPr>
          <a:lstStyle/>
          <a:p>
            <a:pPr indent="0" lvl="0" marL="0" rtl="0" algn="l">
              <a:spcBef>
                <a:spcPts val="1400"/>
              </a:spcBef>
              <a:spcAft>
                <a:spcPts val="0"/>
              </a:spcAft>
              <a:buNone/>
            </a:pPr>
            <a:r>
              <a:rPr b="1" lang="hu">
                <a:solidFill>
                  <a:srgbClr val="000000"/>
                </a:solidFill>
                <a:latin typeface="Arial"/>
                <a:ea typeface="Arial"/>
                <a:cs typeface="Arial"/>
                <a:sym typeface="Arial"/>
              </a:rPr>
              <a:t>Hatékonyság növelése</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Automatizálás:</a:t>
            </a:r>
            <a:r>
              <a:rPr lang="hu" sz="1100">
                <a:solidFill>
                  <a:srgbClr val="000000"/>
                </a:solidFill>
                <a:latin typeface="Arial"/>
                <a:ea typeface="Arial"/>
                <a:cs typeface="Arial"/>
                <a:sym typeface="Arial"/>
              </a:rPr>
              <a:t> Az MI képes átvenni az ismétlődő, rutinszerű feladatokat, így az embereknek több idejük marad a kreatív és összetett problémák megoldására.</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Optimalizáció:</a:t>
            </a:r>
            <a:r>
              <a:rPr lang="hu" sz="1100">
                <a:solidFill>
                  <a:srgbClr val="000000"/>
                </a:solidFill>
                <a:latin typeface="Arial"/>
                <a:ea typeface="Arial"/>
                <a:cs typeface="Arial"/>
                <a:sym typeface="Arial"/>
              </a:rPr>
              <a:t> Az MI-algoritmusok képesek nagy mennyiségű adatot elemezni és a leghatékonyabb megoldásokat találni, legyen szó gyártási folyamatokról, logisztikáról vagy akár marketingről.</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Gyorsabb döntéshozatal:</a:t>
            </a:r>
            <a:r>
              <a:rPr lang="hu" sz="1100">
                <a:solidFill>
                  <a:srgbClr val="000000"/>
                </a:solidFill>
                <a:latin typeface="Arial"/>
                <a:ea typeface="Arial"/>
                <a:cs typeface="Arial"/>
                <a:sym typeface="Arial"/>
              </a:rPr>
              <a:t> Az MI képes valós időben feldolgozni az adatokat és pontosabb előrejelzéseket készíteni, így gyorsabb és jobb döntések hozhatóak.</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Új lehetőségek megnyitása</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Egyéni megoldások:</a:t>
            </a:r>
            <a:r>
              <a:rPr lang="hu" sz="1100">
                <a:solidFill>
                  <a:srgbClr val="000000"/>
                </a:solidFill>
                <a:latin typeface="Arial"/>
                <a:ea typeface="Arial"/>
                <a:cs typeface="Arial"/>
                <a:sym typeface="Arial"/>
              </a:rPr>
              <a:t> Az MI segítségével személyre szabott termékeket és szolgáltatásokat lehet létrehozni, amelyek jobban megfelelnek az egyéni igényeknek.</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Új üzleti modellek:</a:t>
            </a:r>
            <a:r>
              <a:rPr lang="hu" sz="1100">
                <a:solidFill>
                  <a:srgbClr val="000000"/>
                </a:solidFill>
                <a:latin typeface="Arial"/>
                <a:ea typeface="Arial"/>
                <a:cs typeface="Arial"/>
                <a:sym typeface="Arial"/>
              </a:rPr>
              <a:t> Az MI új üzleti modellek kialakítását teszi lehetővé, például a prediktív karbantartás vagy a személyre szabott reklámozás területén.</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Tudományos felfedezések:</a:t>
            </a:r>
            <a:r>
              <a:rPr lang="hu" sz="1100">
                <a:solidFill>
                  <a:srgbClr val="000000"/>
                </a:solidFill>
                <a:latin typeface="Arial"/>
                <a:ea typeface="Arial"/>
                <a:cs typeface="Arial"/>
                <a:sym typeface="Arial"/>
              </a:rPr>
              <a:t> Az MI segít a tudósoknak új anyagok, gyógyszerek és technológiák kifejlesztésében.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Problémák megoldása</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Egészségügy:</a:t>
            </a:r>
            <a:r>
              <a:rPr lang="hu" sz="1100">
                <a:solidFill>
                  <a:srgbClr val="000000"/>
                </a:solidFill>
                <a:latin typeface="Arial"/>
                <a:ea typeface="Arial"/>
                <a:cs typeface="Arial"/>
                <a:sym typeface="Arial"/>
              </a:rPr>
              <a:t> Az MI képes a betegségek korai felismerésében, a gyógyszerfejlesztésben és a személyre szabott kezelési tervek kialakításában segíteni.</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Környezetvédelem:</a:t>
            </a:r>
            <a:r>
              <a:rPr lang="hu" sz="1100">
                <a:solidFill>
                  <a:srgbClr val="000000"/>
                </a:solidFill>
                <a:latin typeface="Arial"/>
                <a:ea typeface="Arial"/>
                <a:cs typeface="Arial"/>
                <a:sym typeface="Arial"/>
              </a:rPr>
              <a:t> Az MI segítségével hatékonyabban figyelhetjük a környezeti változásokat, és kidolgozhatunk fenntartható megoldásokat.</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Társadalmi problémák:</a:t>
            </a:r>
            <a:r>
              <a:rPr lang="hu" sz="1100">
                <a:solidFill>
                  <a:srgbClr val="000000"/>
                </a:solidFill>
                <a:latin typeface="Arial"/>
                <a:ea typeface="Arial"/>
                <a:cs typeface="Arial"/>
                <a:sym typeface="Arial"/>
              </a:rPr>
              <a:t> Az MI segíthet a bűnözés megelőzésében, a katasztrófahelyzetek kezelésében és a társadalmi egyenlőtlenségek csökkentésében.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kihívásai</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400"/>
              </a:spcBef>
              <a:spcAft>
                <a:spcPts val="0"/>
              </a:spcAft>
              <a:buNone/>
            </a:pPr>
            <a:r>
              <a:rPr b="1" lang="hu">
                <a:solidFill>
                  <a:srgbClr val="000000"/>
                </a:solidFill>
                <a:latin typeface="Arial"/>
                <a:ea typeface="Arial"/>
                <a:cs typeface="Arial"/>
                <a:sym typeface="Arial"/>
              </a:rPr>
              <a:t>Munkahelyek elvesztése</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Automatizálás:</a:t>
            </a:r>
            <a:r>
              <a:rPr lang="hu" sz="1100">
                <a:solidFill>
                  <a:srgbClr val="000000"/>
                </a:solidFill>
                <a:latin typeface="Arial"/>
                <a:ea typeface="Arial"/>
                <a:cs typeface="Arial"/>
                <a:sym typeface="Arial"/>
              </a:rPr>
              <a:t> Az MI képes átvenni számos, jelenleg emberek által végzett feladatot, ami a munkahelyek elvesztéséhez vezethet.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Készséghiány:</a:t>
            </a:r>
            <a:r>
              <a:rPr lang="hu" sz="1100">
                <a:solidFill>
                  <a:srgbClr val="000000"/>
                </a:solidFill>
                <a:latin typeface="Arial"/>
                <a:ea typeface="Arial"/>
                <a:cs typeface="Arial"/>
                <a:sym typeface="Arial"/>
              </a:rPr>
              <a:t> Ahogy az MI egyre inkább elterjed, új készségek lesznek szükségesek, amelyekre nem mindenki lesz felkészülve.</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Egyenlőtlenség növekedése:</a:t>
            </a:r>
            <a:r>
              <a:rPr lang="hu" sz="1100">
                <a:solidFill>
                  <a:srgbClr val="000000"/>
                </a:solidFill>
                <a:latin typeface="Arial"/>
                <a:ea typeface="Arial"/>
                <a:cs typeface="Arial"/>
                <a:sym typeface="Arial"/>
              </a:rPr>
              <a:t> Azok, akik képesek alkalmazkodni az új technológiához, előnyben lesznek, míg mások hátrányba kerülhetnek.</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Etikai kérdések</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Előzetesítések:</a:t>
            </a:r>
            <a:r>
              <a:rPr lang="hu" sz="1100">
                <a:solidFill>
                  <a:srgbClr val="000000"/>
                </a:solidFill>
                <a:latin typeface="Arial"/>
                <a:ea typeface="Arial"/>
                <a:cs typeface="Arial"/>
                <a:sym typeface="Arial"/>
              </a:rPr>
              <a:t> Az MI-modelleket az őket betanító adatok befolyásolják, így ha az adatokban előfordulnak torzítások vagy elfogultságok, akkor az MI-rendszer is hasonló döntéseket hozhat.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Adatvédelem:</a:t>
            </a:r>
            <a:r>
              <a:rPr lang="hu" sz="1100">
                <a:solidFill>
                  <a:srgbClr val="000000"/>
                </a:solidFill>
                <a:latin typeface="Arial"/>
                <a:ea typeface="Arial"/>
                <a:cs typeface="Arial"/>
                <a:sym typeface="Arial"/>
              </a:rPr>
              <a:t> Az MI-rendszerek nagy mennyiségű személyes adatot gyűjtenek és dolgoznak fel, ami adatvédelmi aggályokat vet fel.</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Felelősség:</a:t>
            </a:r>
            <a:r>
              <a:rPr lang="hu" sz="1100">
                <a:solidFill>
                  <a:srgbClr val="000000"/>
                </a:solidFill>
                <a:latin typeface="Arial"/>
                <a:ea typeface="Arial"/>
                <a:cs typeface="Arial"/>
                <a:sym typeface="Arial"/>
              </a:rPr>
              <a:t> Ha egy MI-rendszer hibát követ el, ki a felelős? A fejlesztő, a felhasználó vagy maga a rendszer?</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Autonóm fegyverek:</a:t>
            </a:r>
            <a:r>
              <a:rPr lang="hu" sz="1100">
                <a:solidFill>
                  <a:srgbClr val="000000"/>
                </a:solidFill>
                <a:latin typeface="Arial"/>
                <a:ea typeface="Arial"/>
                <a:cs typeface="Arial"/>
                <a:sym typeface="Arial"/>
              </a:rPr>
              <a:t> Az MI-technológiát katonai célokra is lehet alkalmazni, ami felelős döntéshozatal hiányában katasztrofális következményekkel járhat.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Biztonsági kockázatok</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Cyberbiztonság:</a:t>
            </a:r>
            <a:r>
              <a:rPr lang="hu" sz="1100">
                <a:solidFill>
                  <a:srgbClr val="000000"/>
                </a:solidFill>
                <a:latin typeface="Arial"/>
                <a:ea typeface="Arial"/>
                <a:cs typeface="Arial"/>
                <a:sym typeface="Arial"/>
              </a:rPr>
              <a:t> Az MI-rendszerek is sebezhetőek hackertámadásokkal szemben, ami komoly biztonsági kockázatot jelenthet.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Manipuláció:</a:t>
            </a:r>
            <a:r>
              <a:rPr lang="hu" sz="1100">
                <a:solidFill>
                  <a:srgbClr val="000000"/>
                </a:solidFill>
                <a:latin typeface="Arial"/>
                <a:ea typeface="Arial"/>
                <a:cs typeface="Arial"/>
                <a:sym typeface="Arial"/>
              </a:rPr>
              <a:t> Az MI-t felhasználhatják hamis információk terjesztésére, deepfake videók készítésére vagy a közvélemény manipulálására.</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Autonóm rendszerek hibái:</a:t>
            </a:r>
            <a:r>
              <a:rPr lang="hu" sz="1100">
                <a:solidFill>
                  <a:srgbClr val="000000"/>
                </a:solidFill>
                <a:latin typeface="Arial"/>
                <a:ea typeface="Arial"/>
                <a:cs typeface="Arial"/>
                <a:sym typeface="Arial"/>
              </a:rPr>
              <a:t> Az önvezető autók vagy drónok hibás működése súlyos balesetekhez vezethet.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jövője</a:t>
            </a:r>
            <a:endParaRPr/>
          </a:p>
        </p:txBody>
      </p:sp>
      <p:sp>
        <p:nvSpPr>
          <p:cNvPr id="101" name="Google Shape;101;p19"/>
          <p:cNvSpPr txBox="1"/>
          <p:nvPr>
            <p:ph idx="1" type="body"/>
          </p:nvPr>
        </p:nvSpPr>
        <p:spPr>
          <a:xfrm>
            <a:off x="4572000" y="137600"/>
            <a:ext cx="4166400" cy="4098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hu" sz="622">
                <a:solidFill>
                  <a:srgbClr val="000000"/>
                </a:solidFill>
                <a:latin typeface="Arial"/>
                <a:ea typeface="Arial"/>
                <a:cs typeface="Arial"/>
                <a:sym typeface="Arial"/>
              </a:rPr>
              <a:t>A mesterséges intelligencia (MI) robbanásszerű fejlődése forradalmasítja életünket, és számos izgalmas lehetőséget rejt magában. Ugyanakkor fontos megjegyezni, hogy a jövő bizonytalan, és számos változó befolyásolhatja az MI fejlődését.</a:t>
            </a:r>
            <a:endParaRPr sz="622">
              <a:solidFill>
                <a:srgbClr val="000000"/>
              </a:solidFill>
              <a:latin typeface="Arial"/>
              <a:ea typeface="Arial"/>
              <a:cs typeface="Arial"/>
              <a:sym typeface="Arial"/>
            </a:endParaRPr>
          </a:p>
          <a:p>
            <a:pPr indent="0" lvl="0" marL="0" rtl="0" algn="l">
              <a:lnSpc>
                <a:spcPct val="95000"/>
              </a:lnSpc>
              <a:spcBef>
                <a:spcPts val="1400"/>
              </a:spcBef>
              <a:spcAft>
                <a:spcPts val="0"/>
              </a:spcAft>
              <a:buSzPts val="523"/>
              <a:buNone/>
            </a:pPr>
            <a:r>
              <a:rPr b="1" lang="hu" sz="717">
                <a:solidFill>
                  <a:srgbClr val="000000"/>
                </a:solidFill>
                <a:latin typeface="Arial"/>
                <a:ea typeface="Arial"/>
                <a:cs typeface="Arial"/>
                <a:sym typeface="Arial"/>
              </a:rPr>
              <a:t>Milyen változásokat hozhat az életünkbe?</a:t>
            </a:r>
            <a:endParaRPr b="1" sz="717">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Char char="●"/>
            </a:pPr>
            <a:r>
              <a:rPr b="1" lang="hu" sz="622">
                <a:solidFill>
                  <a:srgbClr val="000000"/>
                </a:solidFill>
                <a:latin typeface="Arial"/>
                <a:ea typeface="Arial"/>
                <a:cs typeface="Arial"/>
                <a:sym typeface="Arial"/>
              </a:rPr>
              <a:t>Személyre szabott élmények:</a:t>
            </a:r>
            <a:r>
              <a:rPr lang="hu" sz="622">
                <a:solidFill>
                  <a:srgbClr val="000000"/>
                </a:solidFill>
                <a:latin typeface="Arial"/>
                <a:ea typeface="Arial"/>
                <a:cs typeface="Arial"/>
                <a:sym typeface="Arial"/>
              </a:rPr>
              <a:t> Az MI segítségével még személyre szabottabb termékeket és szolgáltatásokat kaphatunk. Az ajánlórendszerek egyre pontosabbak lesznek, így olyan termékeket és tartalmakat javasolnak majd nekünk, amelyek valóban érdekelnek minket.</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Egészségügy forradalma:</a:t>
            </a:r>
            <a:r>
              <a:rPr lang="hu" sz="622">
                <a:solidFill>
                  <a:srgbClr val="000000"/>
                </a:solidFill>
                <a:latin typeface="Arial"/>
                <a:ea typeface="Arial"/>
                <a:cs typeface="Arial"/>
                <a:sym typeface="Arial"/>
              </a:rPr>
              <a:t> Az MI-alapú diagnosztika és kezelés új korszakát nyithatja meg az orvostudományban. A betegségek korai felismerése, a személyre szabott terápiák és a gyógyszerfejlesztés is gyorsulhat.</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Autonóm rendszerek:</a:t>
            </a:r>
            <a:r>
              <a:rPr lang="hu" sz="622">
                <a:solidFill>
                  <a:srgbClr val="000000"/>
                </a:solidFill>
                <a:latin typeface="Arial"/>
                <a:ea typeface="Arial"/>
                <a:cs typeface="Arial"/>
                <a:sym typeface="Arial"/>
              </a:rPr>
              <a:t> Az önvezető autók, drónok és robotok egyre inkább elterjednek majd, megváltoztatva a közlekedést, a logisztikát és a gyártást.</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Új munkahelyek:</a:t>
            </a:r>
            <a:r>
              <a:rPr lang="hu" sz="622">
                <a:solidFill>
                  <a:srgbClr val="000000"/>
                </a:solidFill>
                <a:latin typeface="Arial"/>
                <a:ea typeface="Arial"/>
                <a:cs typeface="Arial"/>
                <a:sym typeface="Arial"/>
              </a:rPr>
              <a:t> Az MI új munkahelyeket is teremthet, például az adattudomány, a mesterséges intelligencia fejlesztés és az etika területén.</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Változó társadalmi struktúrák:</a:t>
            </a:r>
            <a:r>
              <a:rPr lang="hu" sz="622">
                <a:solidFill>
                  <a:srgbClr val="000000"/>
                </a:solidFill>
                <a:latin typeface="Arial"/>
                <a:ea typeface="Arial"/>
                <a:cs typeface="Arial"/>
                <a:sym typeface="Arial"/>
              </a:rPr>
              <a:t> Az MI hatással lehet a munkaerőpiacra, a gazdaságra és a társadalmi kapcsolatokra is.</a:t>
            </a:r>
            <a:endParaRPr sz="622">
              <a:solidFill>
                <a:srgbClr val="000000"/>
              </a:solidFill>
              <a:latin typeface="Arial"/>
              <a:ea typeface="Arial"/>
              <a:cs typeface="Arial"/>
              <a:sym typeface="Arial"/>
            </a:endParaRPr>
          </a:p>
          <a:p>
            <a:pPr indent="0" lvl="0" marL="0" rtl="0" algn="l">
              <a:lnSpc>
                <a:spcPct val="95000"/>
              </a:lnSpc>
              <a:spcBef>
                <a:spcPts val="1400"/>
              </a:spcBef>
              <a:spcAft>
                <a:spcPts val="0"/>
              </a:spcAft>
              <a:buSzPts val="523"/>
              <a:buNone/>
            </a:pPr>
            <a:r>
              <a:rPr b="1" lang="hu" sz="717">
                <a:solidFill>
                  <a:srgbClr val="000000"/>
                </a:solidFill>
                <a:latin typeface="Arial"/>
                <a:ea typeface="Arial"/>
                <a:cs typeface="Arial"/>
                <a:sym typeface="Arial"/>
              </a:rPr>
              <a:t>Milyen új technológiák várhatók?</a:t>
            </a:r>
            <a:endParaRPr b="1" sz="717">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Char char="●"/>
            </a:pPr>
            <a:r>
              <a:rPr b="1" lang="hu" sz="622">
                <a:solidFill>
                  <a:srgbClr val="000000"/>
                </a:solidFill>
                <a:latin typeface="Arial"/>
                <a:ea typeface="Arial"/>
                <a:cs typeface="Arial"/>
                <a:sym typeface="Arial"/>
              </a:rPr>
              <a:t>Általános mesterséges intelligencia (AGI):</a:t>
            </a:r>
            <a:r>
              <a:rPr lang="hu" sz="622">
                <a:solidFill>
                  <a:srgbClr val="000000"/>
                </a:solidFill>
                <a:latin typeface="Arial"/>
                <a:ea typeface="Arial"/>
                <a:cs typeface="Arial"/>
                <a:sym typeface="Arial"/>
              </a:rPr>
              <a:t> Az egyik legnagyobb kihívás az AGI kifejlesztése, amely képes lenne bármilyen intellektuális feladatot elvégezni, amit egy ember is.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Kvantumszámítógépek:</a:t>
            </a:r>
            <a:r>
              <a:rPr lang="hu" sz="622">
                <a:solidFill>
                  <a:srgbClr val="000000"/>
                </a:solidFill>
                <a:latin typeface="Arial"/>
                <a:ea typeface="Arial"/>
                <a:cs typeface="Arial"/>
                <a:sym typeface="Arial"/>
              </a:rPr>
              <a:t> A kvantumszámítógépek segítségével sokkal gyorsabban lehet majd megoldani olyan problémákat, amelyekkel a hagyományos számítógépek nem boldogulnak. Ez új lehetőségeket nyithat az MI fejlesztésében is.</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Bionikai rendszerek:</a:t>
            </a:r>
            <a:r>
              <a:rPr lang="hu" sz="622">
                <a:solidFill>
                  <a:srgbClr val="000000"/>
                </a:solidFill>
                <a:latin typeface="Arial"/>
                <a:ea typeface="Arial"/>
                <a:cs typeface="Arial"/>
                <a:sym typeface="Arial"/>
              </a:rPr>
              <a:t> Az emberi agy és a számítógépek integrációja újfajta képességeket adhat az embereknek.</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Metaverzum:</a:t>
            </a:r>
            <a:r>
              <a:rPr lang="hu" sz="622">
                <a:solidFill>
                  <a:srgbClr val="000000"/>
                </a:solidFill>
                <a:latin typeface="Arial"/>
                <a:ea typeface="Arial"/>
                <a:cs typeface="Arial"/>
                <a:sym typeface="Arial"/>
              </a:rPr>
              <a:t> Az MI kulcsfontosságú szerepet játszhat a metaverzum kialakításában, amely egy virtuális világ, ahol az emberek dolgozhatnak, játszhatnak és társasági életet élhetnek.</a:t>
            </a:r>
            <a:endParaRPr sz="622">
              <a:solidFill>
                <a:srgbClr val="000000"/>
              </a:solidFill>
              <a:latin typeface="Arial"/>
              <a:ea typeface="Arial"/>
              <a:cs typeface="Arial"/>
              <a:sym typeface="Arial"/>
            </a:endParaRPr>
          </a:p>
          <a:p>
            <a:pPr indent="0" lvl="0" marL="0" rtl="0" algn="l">
              <a:lnSpc>
                <a:spcPct val="95000"/>
              </a:lnSpc>
              <a:spcBef>
                <a:spcPts val="1400"/>
              </a:spcBef>
              <a:spcAft>
                <a:spcPts val="0"/>
              </a:spcAft>
              <a:buSzPts val="523"/>
              <a:buNone/>
            </a:pPr>
            <a:r>
              <a:rPr b="1" lang="hu" sz="717">
                <a:solidFill>
                  <a:srgbClr val="000000"/>
                </a:solidFill>
                <a:latin typeface="Arial"/>
                <a:ea typeface="Arial"/>
                <a:cs typeface="Arial"/>
                <a:sym typeface="Arial"/>
              </a:rPr>
              <a:t>Kihívások és aggályok</a:t>
            </a:r>
            <a:endParaRPr b="1" sz="717">
              <a:solidFill>
                <a:srgbClr val="000000"/>
              </a:solidFill>
              <a:latin typeface="Arial"/>
              <a:ea typeface="Arial"/>
              <a:cs typeface="Arial"/>
              <a:sym typeface="Arial"/>
            </a:endParaRPr>
          </a:p>
          <a:p>
            <a:pPr indent="0" lvl="0" marL="0" rtl="0" algn="l">
              <a:lnSpc>
                <a:spcPct val="95000"/>
              </a:lnSpc>
              <a:spcBef>
                <a:spcPts val="1200"/>
              </a:spcBef>
              <a:spcAft>
                <a:spcPts val="0"/>
              </a:spcAft>
              <a:buSzPts val="523"/>
              <a:buNone/>
            </a:pPr>
            <a:r>
              <a:rPr lang="hu" sz="622">
                <a:solidFill>
                  <a:srgbClr val="000000"/>
                </a:solidFill>
                <a:latin typeface="Arial"/>
                <a:ea typeface="Arial"/>
                <a:cs typeface="Arial"/>
                <a:sym typeface="Arial"/>
              </a:rPr>
              <a:t>Az MI fejlődésével együtt számos kihívással is szembesülünk:</a:t>
            </a:r>
            <a:endParaRPr sz="622">
              <a:solidFill>
                <a:srgbClr val="000000"/>
              </a:solidFill>
              <a:latin typeface="Arial"/>
              <a:ea typeface="Arial"/>
              <a:cs typeface="Arial"/>
              <a:sym typeface="Arial"/>
            </a:endParaRPr>
          </a:p>
          <a:p>
            <a:pPr indent="-268128" lvl="0" marL="457200" rtl="0" algn="l">
              <a:lnSpc>
                <a:spcPct val="95000"/>
              </a:lnSpc>
              <a:spcBef>
                <a:spcPts val="1200"/>
              </a:spcBef>
              <a:spcAft>
                <a:spcPts val="0"/>
              </a:spcAft>
              <a:buClr>
                <a:srgbClr val="000000"/>
              </a:buClr>
              <a:buSzPts val="623"/>
              <a:buFont typeface="Arial"/>
              <a:buChar char="●"/>
            </a:pPr>
            <a:r>
              <a:rPr b="1" lang="hu" sz="622">
                <a:solidFill>
                  <a:srgbClr val="000000"/>
                </a:solidFill>
                <a:latin typeface="Arial"/>
                <a:ea typeface="Arial"/>
                <a:cs typeface="Arial"/>
                <a:sym typeface="Arial"/>
              </a:rPr>
              <a:t>Etikai kérdések:</a:t>
            </a:r>
            <a:r>
              <a:rPr lang="hu" sz="622">
                <a:solidFill>
                  <a:srgbClr val="000000"/>
                </a:solidFill>
                <a:latin typeface="Arial"/>
                <a:ea typeface="Arial"/>
                <a:cs typeface="Arial"/>
                <a:sym typeface="Arial"/>
              </a:rPr>
              <a:t> Az MI fejlesztésével és alkalmazásával kapcsolatos etikai kérdések egyre fontosabbá válnak.</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Munkahelyek elvesztése:</a:t>
            </a:r>
            <a:r>
              <a:rPr lang="hu" sz="622">
                <a:solidFill>
                  <a:srgbClr val="000000"/>
                </a:solidFill>
                <a:latin typeface="Arial"/>
                <a:ea typeface="Arial"/>
                <a:cs typeface="Arial"/>
                <a:sym typeface="Arial"/>
              </a:rPr>
              <a:t> Az automatizálás miatt sok munkahely megszűnhet.</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Adatvédelem:</a:t>
            </a:r>
            <a:r>
              <a:rPr lang="hu" sz="622">
                <a:solidFill>
                  <a:srgbClr val="000000"/>
                </a:solidFill>
                <a:latin typeface="Arial"/>
                <a:ea typeface="Arial"/>
                <a:cs typeface="Arial"/>
                <a:sym typeface="Arial"/>
              </a:rPr>
              <a:t> Az MI-rendszerek nagy mennyiségű adatot gyűjtenek és dolgoznak fel, ami adatvédelmi aggályokat vet fel.</a:t>
            </a:r>
            <a:endParaRPr sz="622">
              <a:solidFill>
                <a:srgbClr val="000000"/>
              </a:solidFill>
              <a:latin typeface="Arial"/>
              <a:ea typeface="Arial"/>
              <a:cs typeface="Arial"/>
              <a:sym typeface="Arial"/>
            </a:endParaRPr>
          </a:p>
          <a:p>
            <a:pPr indent="-268128" lvl="0" marL="457200" rtl="0" algn="l">
              <a:lnSpc>
                <a:spcPct val="95000"/>
              </a:lnSpc>
              <a:spcBef>
                <a:spcPts val="0"/>
              </a:spcBef>
              <a:spcAft>
                <a:spcPts val="0"/>
              </a:spcAft>
              <a:buClr>
                <a:srgbClr val="000000"/>
              </a:buClr>
              <a:buSzPts val="623"/>
              <a:buFont typeface="Arial"/>
              <a:buChar char="●"/>
            </a:pPr>
            <a:r>
              <a:rPr b="1" lang="hu" sz="622">
                <a:solidFill>
                  <a:srgbClr val="000000"/>
                </a:solidFill>
                <a:latin typeface="Arial"/>
                <a:ea typeface="Arial"/>
                <a:cs typeface="Arial"/>
                <a:sym typeface="Arial"/>
              </a:rPr>
              <a:t>Biztonság:</a:t>
            </a:r>
            <a:r>
              <a:rPr lang="hu" sz="622">
                <a:solidFill>
                  <a:srgbClr val="000000"/>
                </a:solidFill>
                <a:latin typeface="Arial"/>
                <a:ea typeface="Arial"/>
                <a:cs typeface="Arial"/>
                <a:sym typeface="Arial"/>
              </a:rPr>
              <a:t> Az MI-rendszerek is sebezhetőek hackertámadásokkal szemben.</a:t>
            </a:r>
            <a:endParaRPr sz="622">
              <a:solidFill>
                <a:srgbClr val="000000"/>
              </a:solidFill>
              <a:latin typeface="Arial"/>
              <a:ea typeface="Arial"/>
              <a:cs typeface="Arial"/>
              <a:sym typeface="Arial"/>
            </a:endParaRPr>
          </a:p>
          <a:p>
            <a:pPr indent="0" lvl="0" marL="0" rtl="0" algn="l">
              <a:lnSpc>
                <a:spcPct val="95000"/>
              </a:lnSpc>
              <a:spcBef>
                <a:spcPts val="1200"/>
              </a:spcBef>
              <a:spcAft>
                <a:spcPts val="1200"/>
              </a:spcAft>
              <a:buSzPts val="523"/>
              <a:buNone/>
            </a:pPr>
            <a:r>
              <a:t/>
            </a:r>
            <a:endParaRPr sz="7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hatása a társadalomra</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1400"/>
              </a:spcBef>
              <a:spcAft>
                <a:spcPts val="0"/>
              </a:spcAft>
              <a:buNone/>
            </a:pPr>
            <a:r>
              <a:rPr b="1" lang="hu">
                <a:solidFill>
                  <a:srgbClr val="000000"/>
                </a:solidFill>
                <a:latin typeface="Arial"/>
                <a:ea typeface="Arial"/>
                <a:cs typeface="Arial"/>
                <a:sym typeface="Arial"/>
              </a:rPr>
              <a:t>Gazdasági hatások</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Automatizálás és munkahelyek:</a:t>
            </a:r>
            <a:r>
              <a:rPr lang="hu" sz="1100">
                <a:solidFill>
                  <a:srgbClr val="000000"/>
                </a:solidFill>
                <a:latin typeface="Arial"/>
                <a:ea typeface="Arial"/>
                <a:cs typeface="Arial"/>
                <a:sym typeface="Arial"/>
              </a:rPr>
              <a:t> Az MI-alapú automatizálás számos munkafolyamatot átvesz, ami munkahelyek megszűnéséhez vezethet. Ugyanakkor új munkahelyeket is teremt, főként a technológiai szektorban és azokon a területeken, ahol az emberi kreativitás és empátia továbbra is elengedhetetlen.</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Gazdasági növekedés:</a:t>
            </a:r>
            <a:r>
              <a:rPr lang="hu" sz="1100">
                <a:solidFill>
                  <a:srgbClr val="000000"/>
                </a:solidFill>
                <a:latin typeface="Arial"/>
                <a:ea typeface="Arial"/>
                <a:cs typeface="Arial"/>
                <a:sym typeface="Arial"/>
              </a:rPr>
              <a:t> Az MI növelheti a termelékenységet, új termékek és szolgáltatások kifejlesztését teszi lehetővé, és így hozzájárulhat a gazdasági növekedéshez.</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Egyenlőtlenség:</a:t>
            </a:r>
            <a:r>
              <a:rPr lang="hu" sz="1100">
                <a:solidFill>
                  <a:srgbClr val="000000"/>
                </a:solidFill>
                <a:latin typeface="Arial"/>
                <a:ea typeface="Arial"/>
                <a:cs typeface="Arial"/>
                <a:sym typeface="Arial"/>
              </a:rPr>
              <a:t> Az MI-alapú automatizálás fokozhatja a társadalmi egyenlőtlenségeket, mivel azok, akik képesek alkalmazkodni az új technológiához, előnyben lesznek.</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Társadalmi hatások</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Életszínvonal:</a:t>
            </a:r>
            <a:r>
              <a:rPr lang="hu" sz="1100">
                <a:solidFill>
                  <a:srgbClr val="000000"/>
                </a:solidFill>
                <a:latin typeface="Arial"/>
                <a:ea typeface="Arial"/>
                <a:cs typeface="Arial"/>
                <a:sym typeface="Arial"/>
              </a:rPr>
              <a:t> Az MI javíthatja az életminőséget, például az egészségügyben, az oktatásban és a közlekedésben.</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Kapcsolatok:</a:t>
            </a:r>
            <a:r>
              <a:rPr lang="hu" sz="1100">
                <a:solidFill>
                  <a:srgbClr val="000000"/>
                </a:solidFill>
                <a:latin typeface="Arial"/>
                <a:ea typeface="Arial"/>
                <a:cs typeface="Arial"/>
                <a:sym typeface="Arial"/>
              </a:rPr>
              <a:t> Az online interakciók növekedésével az MI hatással lehet a személyes kapcsolatokra és a közösségi életre.</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Adatvédelem és biztonság:</a:t>
            </a:r>
            <a:r>
              <a:rPr lang="hu" sz="1100">
                <a:solidFill>
                  <a:srgbClr val="000000"/>
                </a:solidFill>
                <a:latin typeface="Arial"/>
                <a:ea typeface="Arial"/>
                <a:cs typeface="Arial"/>
                <a:sym typeface="Arial"/>
              </a:rPr>
              <a:t> Az MI-rendszerek nagy mennyiségű személyes adatot gyűjtenek és dolgoznak fel, ami adatvédelmi és biztonsági aggályokat vet fel.</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Etika:</a:t>
            </a:r>
            <a:r>
              <a:rPr lang="hu" sz="1100">
                <a:solidFill>
                  <a:srgbClr val="000000"/>
                </a:solidFill>
                <a:latin typeface="Arial"/>
                <a:ea typeface="Arial"/>
                <a:cs typeface="Arial"/>
                <a:sym typeface="Arial"/>
              </a:rPr>
              <a:t> Az MI fejlesztésével és alkalmazásával kapcsolatos etikai kérdések egyre fontosabbá válnak.</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Kulturális hatások</a:t>
            </a:r>
            <a:endParaRPr b="1">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Kreativitás:</a:t>
            </a:r>
            <a:r>
              <a:rPr lang="hu" sz="1100">
                <a:solidFill>
                  <a:srgbClr val="000000"/>
                </a:solidFill>
                <a:latin typeface="Arial"/>
                <a:ea typeface="Arial"/>
                <a:cs typeface="Arial"/>
                <a:sym typeface="Arial"/>
              </a:rPr>
              <a:t> Az MI új művészeti formák megjelenését és a kreatív iparok átalakulását eredményezheti.</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Információáramlás:</a:t>
            </a:r>
            <a:r>
              <a:rPr lang="hu" sz="1100">
                <a:solidFill>
                  <a:srgbClr val="000000"/>
                </a:solidFill>
                <a:latin typeface="Arial"/>
                <a:ea typeface="Arial"/>
                <a:cs typeface="Arial"/>
                <a:sym typeface="Arial"/>
              </a:rPr>
              <a:t> Az MI hatással lehet az információk terjesztésére és fogyasztására, valamint a hamis hírek terjedésére.</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Értékek és normák:</a:t>
            </a:r>
            <a:r>
              <a:rPr lang="hu" sz="1100">
                <a:solidFill>
                  <a:srgbClr val="000000"/>
                </a:solidFill>
                <a:latin typeface="Arial"/>
                <a:ea typeface="Arial"/>
                <a:cs typeface="Arial"/>
                <a:sym typeface="Arial"/>
              </a:rPr>
              <a:t> Az MI fejlődése új etikai és társadalmi kérdéseket vet fel, amelyek hatással lehetnek az értékeinkre és normáinkra.</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Az MI és az ember</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400"/>
              </a:spcBef>
              <a:spcAft>
                <a:spcPts val="0"/>
              </a:spcAft>
              <a:buNone/>
            </a:pPr>
            <a:r>
              <a:rPr b="1" lang="hu">
                <a:solidFill>
                  <a:srgbClr val="000000"/>
                </a:solidFill>
                <a:latin typeface="Arial"/>
                <a:ea typeface="Arial"/>
                <a:cs typeface="Arial"/>
                <a:sym typeface="Arial"/>
              </a:rPr>
              <a:t>Együttműködés: Az MI mint eszköz</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Kiegészítő szerep:</a:t>
            </a:r>
            <a:r>
              <a:rPr lang="hu" sz="1100">
                <a:solidFill>
                  <a:srgbClr val="000000"/>
                </a:solidFill>
                <a:latin typeface="Arial"/>
                <a:ea typeface="Arial"/>
                <a:cs typeface="Arial"/>
                <a:sym typeface="Arial"/>
              </a:rPr>
              <a:t> Az MI olyan feladatokat képes elvégezni, amelyeket az ember nem vagy nehezen tud. Így az emberi munkaerő felszabadulhat a kreatívabb és összetettebb feladatokra.</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Döntéshozatal támogatása:</a:t>
            </a:r>
            <a:r>
              <a:rPr lang="hu" sz="1100">
                <a:solidFill>
                  <a:srgbClr val="000000"/>
                </a:solidFill>
                <a:latin typeface="Arial"/>
                <a:ea typeface="Arial"/>
                <a:cs typeface="Arial"/>
                <a:sym typeface="Arial"/>
              </a:rPr>
              <a:t> Az MI nagy mennyiségű adatot képes feldolgozni és elemzeni, így segíthet az embereknek jobb döntéseket hozni.</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Új lehetőségek:</a:t>
            </a:r>
            <a:r>
              <a:rPr lang="hu" sz="1100">
                <a:solidFill>
                  <a:srgbClr val="000000"/>
                </a:solidFill>
                <a:latin typeface="Arial"/>
                <a:ea typeface="Arial"/>
                <a:cs typeface="Arial"/>
                <a:sym typeface="Arial"/>
              </a:rPr>
              <a:t> Az MI új termékek és szolgáltatások kifejlesztését teszi lehetővé, amelyek javíthatják az életminőséget.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Versengés: A munkahelyek elvesztése és az etikai kérdések</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Automatizálás:</a:t>
            </a:r>
            <a:r>
              <a:rPr lang="hu" sz="1100">
                <a:solidFill>
                  <a:srgbClr val="000000"/>
                </a:solidFill>
                <a:latin typeface="Arial"/>
                <a:ea typeface="Arial"/>
                <a:cs typeface="Arial"/>
                <a:sym typeface="Arial"/>
              </a:rPr>
              <a:t> Az MI-alapú automatizálás számos munkafolyamatot átvesz, ami munkahelyek megszűnéséhez vezethet.</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Egyenlőtlenség:</a:t>
            </a:r>
            <a:r>
              <a:rPr lang="hu" sz="1100">
                <a:solidFill>
                  <a:srgbClr val="000000"/>
                </a:solidFill>
                <a:latin typeface="Arial"/>
                <a:ea typeface="Arial"/>
                <a:cs typeface="Arial"/>
                <a:sym typeface="Arial"/>
              </a:rPr>
              <a:t> Azok, akik képesek alkalmazkodni az új technológiához, előnyben lesznek, míg mások hátrányba kerülhetnek.</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Etikai kérdések:</a:t>
            </a:r>
            <a:r>
              <a:rPr lang="hu" sz="1100">
                <a:solidFill>
                  <a:srgbClr val="000000"/>
                </a:solidFill>
                <a:latin typeface="Arial"/>
                <a:ea typeface="Arial"/>
                <a:cs typeface="Arial"/>
                <a:sym typeface="Arial"/>
              </a:rPr>
              <a:t> Az MI fejlesztésével és alkalmazásával kapcsolatos etikai kérdések egyre fontosabbá válnak, például az autonóm fegyverek, az adatvédelem és a diszkrimináció kérdése.</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hu">
                <a:solidFill>
                  <a:srgbClr val="000000"/>
                </a:solidFill>
                <a:latin typeface="Arial"/>
                <a:ea typeface="Arial"/>
                <a:cs typeface="Arial"/>
                <a:sym typeface="Arial"/>
              </a:rPr>
              <a:t>Az emberi intelligencia és az MI kapcsolata</a:t>
            </a:r>
            <a:endParaRPr b="1">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Kiegészítő képességek:</a:t>
            </a:r>
            <a:r>
              <a:rPr lang="hu" sz="1100">
                <a:solidFill>
                  <a:srgbClr val="000000"/>
                </a:solidFill>
                <a:latin typeface="Arial"/>
                <a:ea typeface="Arial"/>
                <a:cs typeface="Arial"/>
                <a:sym typeface="Arial"/>
              </a:rPr>
              <a:t> Az emberi intelligencia erős oldalai a kreativitás, az empátia, a társadalmi érzékenység és a komplex problémamegoldás. Az MI pedig kiváló a nagy mennyiségű adat feldolgozásában, a mintázatok felismerésében és a gyors számításokban.</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b="1" lang="hu" sz="1100">
                <a:solidFill>
                  <a:srgbClr val="000000"/>
                </a:solidFill>
                <a:latin typeface="Arial"/>
                <a:ea typeface="Arial"/>
                <a:cs typeface="Arial"/>
                <a:sym typeface="Arial"/>
              </a:rPr>
              <a:t>Új képességek:</a:t>
            </a:r>
            <a:r>
              <a:rPr lang="hu" sz="1100">
                <a:solidFill>
                  <a:srgbClr val="000000"/>
                </a:solidFill>
                <a:latin typeface="Arial"/>
                <a:ea typeface="Arial"/>
                <a:cs typeface="Arial"/>
                <a:sym typeface="Arial"/>
              </a:rPr>
              <a:t> Az MI és az emberi intelligencia kombinációja új képességeket eredményezhet, amelyek meghaladják az emberi vagy a mesterséges intelligencia egyéni képességeit.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