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64"/>
  </p:normalViewPr>
  <p:slideViewPr>
    <p:cSldViewPr snapToGrid="0">
      <p:cViewPr varScale="1">
        <p:scale>
          <a:sx n="112" d="100"/>
          <a:sy n="112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105A3-B15D-B05D-E8EA-9503FC269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4BF90-EE23-9FA2-0EAF-90534A5C6C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8EDA0-A2AB-F63B-D27F-C301EF2F8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CF03-29F8-C740-A807-E9203BB013CB}" type="datetimeFigureOut">
              <a:rPr lang="en-HU" smtClean="0"/>
              <a:t>2024. 09. 18.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69F8F-9B2A-D1B0-4DB8-A5D75978C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BB1CC-44AD-02E9-92EC-5EDD6C24E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4138-371B-FF45-ADE9-BC4E205A4C04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180004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B4FA3-565D-0754-7EC2-A29C47768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FEC8C-45FD-70E1-3B69-B43D71E9D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CA3A2-CA80-FC02-297A-374E57A4E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CF03-29F8-C740-A807-E9203BB013CB}" type="datetimeFigureOut">
              <a:rPr lang="en-HU" smtClean="0"/>
              <a:t>2024. 09. 18.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CA2D4-E41F-42FD-A1E5-EC11261F9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148A2-EFAC-5299-B750-DBBF31AD8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4138-371B-FF45-ADE9-BC4E205A4C04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1847599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DCCC13-12D7-BBAC-8B40-EB4555A86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6E1EB-B063-A493-D67C-81207C1A7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6E1C2-5FED-C4A7-1C69-768D9ECC2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CF03-29F8-C740-A807-E9203BB013CB}" type="datetimeFigureOut">
              <a:rPr lang="en-HU" smtClean="0"/>
              <a:t>2024. 09. 18.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529EA-8575-FB0C-0798-F8DBC35CD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7B5CF-892E-5D7A-1AD6-5101F16AE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4138-371B-FF45-ADE9-BC4E205A4C04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1720893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66B13-4AF0-3DAC-5C27-C6AD67CC0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114E5-FCAD-5D23-E777-CFC565735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AC866-F0F7-5037-54B3-2EBA9B0A7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CF03-29F8-C740-A807-E9203BB013CB}" type="datetimeFigureOut">
              <a:rPr lang="en-HU" smtClean="0"/>
              <a:t>2024. 09. 18.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D6146-20DF-BB15-8743-7F51A0266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41626-543F-F4FE-D6D5-CDD01A39F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4138-371B-FF45-ADE9-BC4E205A4C04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2493138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E06F2-1FCE-0E69-D356-1DFF5AE7B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02476-C9C0-17A1-B810-591CA5F4C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21D89-0EC4-1CCA-C48F-729871EE6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CF03-29F8-C740-A807-E9203BB013CB}" type="datetimeFigureOut">
              <a:rPr lang="en-HU" smtClean="0"/>
              <a:t>2024. 09. 18.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32560-EBD9-8E1E-E239-F498BF4A7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4747C-796D-2256-A7CD-05807CF7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4138-371B-FF45-ADE9-BC4E205A4C04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108755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DC66-C31D-4DDC-B4E8-976439B6F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86563-D562-9BE7-0B5F-C23EBB7AA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A4537-915A-6411-7E24-1A39FBF55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6F758-E959-5DD3-A420-2F04C9B8E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CF03-29F8-C740-A807-E9203BB013CB}" type="datetimeFigureOut">
              <a:rPr lang="en-HU" smtClean="0"/>
              <a:t>2024. 09. 18.</a:t>
            </a:fld>
            <a:endParaRPr lang="en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4DDB3-89C8-2FE6-5422-8377B2717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80EC3-DAC1-05A3-454A-A8BA779CC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4138-371B-FF45-ADE9-BC4E205A4C04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412938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44120-3611-610B-EC87-09725337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FC0A4-67EE-1374-70F8-C5C197F18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346AA-8319-7B9B-A10B-19AD846D5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4EC0D1-1CC8-2643-DD68-0AE9D45E5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23DACB-954E-EA8D-0D7A-5C477B207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6F17FA-290C-F1DD-5D8E-DF09A0E51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CF03-29F8-C740-A807-E9203BB013CB}" type="datetimeFigureOut">
              <a:rPr lang="en-HU" smtClean="0"/>
              <a:t>2024. 09. 18.</a:t>
            </a:fld>
            <a:endParaRPr lang="en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398EBE-7B67-33AC-7647-648FFD94F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866706-3F1E-03C3-FF47-8D787468B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4138-371B-FF45-ADE9-BC4E205A4C04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2970048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BBECF-5AA3-F20A-8E69-37256437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98FBAA-6925-8528-2CF6-61BB27AF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CF03-29F8-C740-A807-E9203BB013CB}" type="datetimeFigureOut">
              <a:rPr lang="en-HU" smtClean="0"/>
              <a:t>2024. 09. 18.</a:t>
            </a:fld>
            <a:endParaRPr lang="en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FB1A2A-8790-C04F-A3FB-AE1AEEEA2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E703F-F570-B5F0-6DA1-A217313BD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4138-371B-FF45-ADE9-BC4E205A4C04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2997056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3597D3-DEE7-1C57-D368-7CA02D53D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CF03-29F8-C740-A807-E9203BB013CB}" type="datetimeFigureOut">
              <a:rPr lang="en-HU" smtClean="0"/>
              <a:t>2024. 09. 18.</a:t>
            </a:fld>
            <a:endParaRPr lang="en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EF39FD-D5FB-DB2A-2ADA-40593BB06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3B231-86FE-4266-2669-379030F11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4138-371B-FF45-ADE9-BC4E205A4C04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91781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9C1D1-A3F3-DC80-4598-79D8841DD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A1B4A-6F89-F4B6-93F9-B2F1820CC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9424C-F920-7628-8785-C8927D0A2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72223-CD3C-BD3F-BB3A-4E6F16B3D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CF03-29F8-C740-A807-E9203BB013CB}" type="datetimeFigureOut">
              <a:rPr lang="en-HU" smtClean="0"/>
              <a:t>2024. 09. 18.</a:t>
            </a:fld>
            <a:endParaRPr lang="en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FC7CA-044C-6BF6-94D4-BC1F29D4A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D4BFE-5206-8EF3-D5A2-96930DDC9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4138-371B-FF45-ADE9-BC4E205A4C04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246094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99953-0026-8C9D-86F4-F37CEB3E9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7B189A-ED4D-718E-5B61-3BB796CD1C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6FF8E-02BB-E6FE-7AEF-1321A7713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D6389-83D4-D454-290E-4254ED5F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CF03-29F8-C740-A807-E9203BB013CB}" type="datetimeFigureOut">
              <a:rPr lang="en-HU" smtClean="0"/>
              <a:t>2024. 09. 18.</a:t>
            </a:fld>
            <a:endParaRPr lang="en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4A471-9B0A-581D-FF47-9BD59BC3F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54009-1E05-7C27-D8D7-AE3A90611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4138-371B-FF45-ADE9-BC4E205A4C04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1361246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A37EF4-571F-D76F-8E68-84D2A4D64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8FB4A-457D-8B5A-4CE5-600A4C0EE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4D852-24E4-1825-83AA-D243BDCB3D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E1CF03-29F8-C740-A807-E9203BB013CB}" type="datetimeFigureOut">
              <a:rPr lang="en-HU" smtClean="0"/>
              <a:t>2024. 09. 18.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F0EF6-E1CD-FBD1-1B8D-194EEB7F71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A6B64-B3AA-A3C3-F0D2-F568B350B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AD4138-371B-FF45-ADE9-BC4E205A4C04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20272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844EC-8C33-42DF-8EF8-5678FB9F8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hu-HU" b="0" i="0" u="none" strike="noStrike" dirty="0">
                <a:effectLst/>
                <a:latin typeface="-apple-system"/>
              </a:rPr>
              <a:t> </a:t>
            </a:r>
            <a:r>
              <a:rPr lang="hu-HU" dirty="0">
                <a:latin typeface="-apple-system"/>
              </a:rPr>
              <a:t>M</a:t>
            </a:r>
            <a:r>
              <a:rPr lang="hu-HU" b="0" i="0" u="none" strike="noStrike" dirty="0">
                <a:effectLst/>
                <a:latin typeface="-apple-system"/>
              </a:rPr>
              <a:t>esterséges </a:t>
            </a:r>
            <a:r>
              <a:rPr lang="hu-HU" dirty="0">
                <a:latin typeface="-apple-system"/>
              </a:rPr>
              <a:t>I</a:t>
            </a:r>
            <a:r>
              <a:rPr lang="hu-HU" b="0" i="0" u="none" strike="noStrike" dirty="0">
                <a:effectLst/>
                <a:latin typeface="-apple-system"/>
              </a:rPr>
              <a:t>ntelligencia </a:t>
            </a:r>
            <a:r>
              <a:rPr lang="hu-HU" dirty="0">
                <a:latin typeface="-apple-system"/>
              </a:rPr>
              <a:t>T</a:t>
            </a:r>
            <a:r>
              <a:rPr lang="hu-HU" b="0" i="0" u="none" strike="noStrike" dirty="0">
                <a:effectLst/>
                <a:latin typeface="-apple-system"/>
              </a:rPr>
              <a:t>örténete</a:t>
            </a:r>
            <a:endParaRPr lang="hu-HU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B1320-B5DD-CF5D-E81B-ECDB7E306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en-GB" b="0" i="0" u="none" strike="noStrike" dirty="0">
                <a:effectLst/>
                <a:latin typeface="-apple-system"/>
              </a:rPr>
              <a:t>Az MI </a:t>
            </a:r>
            <a:r>
              <a:rPr lang="en-GB" b="0" i="0" u="none" strike="noStrike" dirty="0" err="1">
                <a:effectLst/>
                <a:latin typeface="-apple-system"/>
              </a:rPr>
              <a:t>fejlődése</a:t>
            </a:r>
            <a:r>
              <a:rPr lang="en-GB" b="0" i="0" u="none" strike="noStrike" dirty="0">
                <a:effectLst/>
                <a:latin typeface="-apple-system"/>
              </a:rPr>
              <a:t> </a:t>
            </a:r>
            <a:r>
              <a:rPr lang="en-GB" b="0" i="0" u="none" strike="noStrike" dirty="0" err="1">
                <a:effectLst/>
                <a:latin typeface="-apple-system"/>
              </a:rPr>
              <a:t>az</a:t>
            </a:r>
            <a:r>
              <a:rPr lang="en-GB" b="0" i="0" u="none" strike="noStrike" dirty="0">
                <a:effectLst/>
                <a:latin typeface="-apple-system"/>
              </a:rPr>
              <a:t> </a:t>
            </a:r>
            <a:r>
              <a:rPr lang="en-GB" b="0" i="0" u="none" strike="noStrike" dirty="0" err="1">
                <a:effectLst/>
                <a:latin typeface="-apple-system"/>
              </a:rPr>
              <a:t>évtizedek</a:t>
            </a:r>
            <a:r>
              <a:rPr lang="en-GB" b="0" i="0" u="none" strike="noStrike" dirty="0">
                <a:effectLst/>
                <a:latin typeface="-apple-system"/>
              </a:rPr>
              <a:t> </a:t>
            </a:r>
            <a:r>
              <a:rPr lang="en-GB" b="0" i="0" u="none" strike="noStrike" dirty="0" err="1">
                <a:effectLst/>
                <a:latin typeface="-apple-system"/>
              </a:rPr>
              <a:t>során</a:t>
            </a:r>
            <a:endParaRPr lang="en-GB" b="0" i="0" u="none" strike="noStrike" dirty="0">
              <a:effectLst/>
              <a:latin typeface="-apple-system"/>
            </a:endParaRPr>
          </a:p>
          <a:p>
            <a:r>
              <a:rPr lang="en-GB" dirty="0" err="1">
                <a:latin typeface="-apple-system"/>
              </a:rPr>
              <a:t>Készítette</a:t>
            </a:r>
            <a:r>
              <a:rPr lang="en-GB" dirty="0">
                <a:latin typeface="-apple-system"/>
              </a:rPr>
              <a:t>: Kovács Bence</a:t>
            </a:r>
            <a:endParaRPr lang="en-H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 descr="A diagram of different stages of life&#10;&#10;Description automatically generated with medium confidence">
            <a:extLst>
              <a:ext uri="{FF2B5EF4-FFF2-40B4-BE49-F238E27FC236}">
                <a16:creationId xmlns:a16="http://schemas.microsoft.com/office/drawing/2014/main" id="{869090A3-38A3-1E10-03DD-275F19DC4E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" b="3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932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5CEEC-D6B7-5ADC-A637-8447A93B2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4355265" cy="1616203"/>
          </a:xfrm>
        </p:spPr>
        <p:txBody>
          <a:bodyPr anchor="b">
            <a:normAutofit/>
          </a:bodyPr>
          <a:lstStyle/>
          <a:p>
            <a:r>
              <a:rPr lang="en-GB" sz="3200" b="1" i="0" u="none" strike="noStrike">
                <a:effectLst/>
                <a:latin typeface="-apple-system"/>
              </a:rPr>
              <a:t>Etikai kérdések és kihívások</a:t>
            </a:r>
            <a:endParaRPr lang="en-HU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E4A61-F9E0-D31D-2451-E48DBF225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2" y="2533476"/>
            <a:ext cx="4355265" cy="3447832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000" b="0" i="0" u="none" strike="noStrike">
                <a:effectLst/>
                <a:latin typeface="-apple-system"/>
              </a:rPr>
              <a:t>Az MI etikai dilemmái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0" i="0" u="none" strike="noStrike">
                <a:effectLst/>
                <a:latin typeface="-apple-system"/>
              </a:rPr>
              <a:t>Adatvédelem és biztonság</a:t>
            </a:r>
          </a:p>
          <a:p>
            <a:endParaRPr lang="en-HU" sz="2000"/>
          </a:p>
        </p:txBody>
      </p:sp>
      <p:pic>
        <p:nvPicPr>
          <p:cNvPr id="5" name="Picture 4" descr="A group of robots in a room&#10;&#10;Description automatically generated">
            <a:extLst>
              <a:ext uri="{FF2B5EF4-FFF2-40B4-BE49-F238E27FC236}">
                <a16:creationId xmlns:a16="http://schemas.microsoft.com/office/drawing/2014/main" id="{FB4FE861-2743-A095-CAA1-13A0B3163B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26" r="2085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69424" y="3028872"/>
            <a:ext cx="1559464" cy="6106313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57000">
                <a:schemeClr val="accent5">
                  <a:lumMod val="60000"/>
                  <a:lumOff val="40000"/>
                  <a:alpha val="0"/>
                </a:schemeClr>
              </a:gs>
            </a:gsLst>
            <a:lin ang="11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3A50E9-9119-7BC3-083B-2D84CCC78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15441" y="-3760"/>
            <a:ext cx="2176557" cy="685799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0000">
                <a:schemeClr val="accent2">
                  <a:alpha val="0"/>
                </a:schemeClr>
              </a:gs>
            </a:gsLst>
            <a:lin ang="11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096000" y="5502302"/>
            <a:ext cx="6106314" cy="1359456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89000"/>
                </a:schemeClr>
              </a:gs>
              <a:gs pos="38000">
                <a:schemeClr val="accent5">
                  <a:lumMod val="60000"/>
                  <a:lumOff val="40000"/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26892" y="2939627"/>
            <a:ext cx="3162908" cy="391461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72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FDC632-B1A2-DB24-2E8F-C8A4C7A6B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0466" y="609600"/>
            <a:ext cx="4140014" cy="1330839"/>
          </a:xfrm>
        </p:spPr>
        <p:txBody>
          <a:bodyPr>
            <a:normAutofit/>
          </a:bodyPr>
          <a:lstStyle/>
          <a:p>
            <a:r>
              <a:rPr lang="en-GB" b="1" i="0" u="none" strike="noStrike" err="1">
                <a:effectLst/>
                <a:latin typeface="-apple-system"/>
              </a:rPr>
              <a:t>Jövőbeli</a:t>
            </a:r>
            <a:r>
              <a:rPr lang="en-GB" b="1" i="0" u="none" strike="noStrike">
                <a:effectLst/>
                <a:latin typeface="-apple-system"/>
              </a:rPr>
              <a:t> </a:t>
            </a:r>
            <a:r>
              <a:rPr lang="en-GB" b="1" i="0" u="none" strike="noStrike" err="1">
                <a:effectLst/>
                <a:latin typeface="-apple-system"/>
              </a:rPr>
              <a:t>kilátások</a:t>
            </a:r>
            <a:endParaRPr lang="en-HU" dirty="0"/>
          </a:p>
        </p:txBody>
      </p:sp>
      <p:pic>
        <p:nvPicPr>
          <p:cNvPr id="5" name="Picture 4" descr="A group of robots in a laboratory&#10;&#10;Description automatically generated">
            <a:extLst>
              <a:ext uri="{FF2B5EF4-FFF2-40B4-BE49-F238E27FC236}">
                <a16:creationId xmlns:a16="http://schemas.microsoft.com/office/drawing/2014/main" id="{2D3233CC-11FA-6BAF-00D4-20BD4AD09C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33" r="-2" b="-2"/>
          <a:stretch/>
        </p:blipFill>
        <p:spPr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0C153-D316-9CA3-29EF-12636B5F2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0465" y="2194102"/>
            <a:ext cx="4140013" cy="390858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000" b="0" i="0" u="none" strike="noStrike">
                <a:effectLst/>
                <a:latin typeface="-apple-system"/>
              </a:rPr>
              <a:t>Az MI jövője és potenciális fejlődési irányai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0" i="0" u="none" strike="noStrike">
                <a:effectLst/>
                <a:latin typeface="-apple-system"/>
              </a:rPr>
              <a:t>Az MI hatása a munkaerőpiacra és a társadalomra</a:t>
            </a:r>
          </a:p>
          <a:p>
            <a:endParaRPr lang="en-HU" sz="2000"/>
          </a:p>
        </p:txBody>
      </p:sp>
    </p:spTree>
    <p:extLst>
      <p:ext uri="{BB962C8B-B14F-4D97-AF65-F5344CB8AC3E}">
        <p14:creationId xmlns:p14="http://schemas.microsoft.com/office/powerpoint/2010/main" val="51091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63E88-1B21-A358-6AF5-3FFB85841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GB" b="1" i="0" u="none" strike="noStrike" err="1">
                <a:effectLst/>
                <a:latin typeface="-apple-system"/>
              </a:rPr>
              <a:t>Összefoglalás</a:t>
            </a:r>
            <a:r>
              <a:rPr lang="en-GB" b="1" i="0" u="none" strike="noStrike">
                <a:effectLst/>
                <a:latin typeface="-apple-system"/>
              </a:rPr>
              <a:t> </a:t>
            </a:r>
            <a:r>
              <a:rPr lang="en-GB" b="1" i="0" u="none" strike="noStrike" err="1">
                <a:effectLst/>
                <a:latin typeface="-apple-system"/>
              </a:rPr>
              <a:t>és</a:t>
            </a:r>
            <a:r>
              <a:rPr lang="en-GB" b="1" i="0" u="none" strike="noStrike">
                <a:effectLst/>
                <a:latin typeface="-apple-system"/>
              </a:rPr>
              <a:t> </a:t>
            </a:r>
            <a:r>
              <a:rPr lang="en-GB" b="1" i="0" u="none" strike="noStrike" err="1">
                <a:effectLst/>
                <a:latin typeface="-apple-system"/>
              </a:rPr>
              <a:t>zárszó</a:t>
            </a:r>
            <a:endParaRPr lang="en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BA59C-A6D9-D308-C7EE-6B54BAF42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000" b="0" i="0" u="none" strike="noStrike">
                <a:effectLst/>
                <a:latin typeface="-apple-system"/>
              </a:rPr>
              <a:t>A bemutató főbb pontjainak összefoglalása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0" i="0" u="none" strike="noStrike">
                <a:effectLst/>
                <a:latin typeface="-apple-system"/>
              </a:rPr>
              <a:t>Kérdések és válaszok</a:t>
            </a:r>
          </a:p>
          <a:p>
            <a:endParaRPr lang="en-HU" sz="2000"/>
          </a:p>
        </p:txBody>
      </p:sp>
      <p:pic>
        <p:nvPicPr>
          <p:cNvPr id="5" name="Picture 4" descr="A group of robots in a room&#10;&#10;Description automatically generated">
            <a:extLst>
              <a:ext uri="{FF2B5EF4-FFF2-40B4-BE49-F238E27FC236}">
                <a16:creationId xmlns:a16="http://schemas.microsoft.com/office/drawing/2014/main" id="{B3F83E8A-4C43-69C8-ADC1-74EEFB3178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14" r="8639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1114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75BA72-08F0-7910-051D-9AE1FC34A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GB" sz="5400" b="1" i="0" u="none" strike="noStrike">
                <a:effectLst/>
                <a:latin typeface="-apple-system"/>
              </a:rPr>
              <a:t>Bevezetés</a:t>
            </a:r>
            <a:endParaRPr lang="en-HU" sz="5400"/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164957-08F6-7BED-2DD3-62EE1C954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200" b="0" i="0" u="none" strike="noStrike">
                <a:effectLst/>
                <a:latin typeface="-apple-system"/>
              </a:rPr>
              <a:t>Mi az a mesterséges intelligencia (MI)?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b="0" i="0" u="none" strike="noStrike">
                <a:effectLst/>
                <a:latin typeface="-apple-system"/>
              </a:rPr>
              <a:t>Rövid áttekintés a bemutató tartalmáról</a:t>
            </a:r>
          </a:p>
          <a:p>
            <a:pPr marL="0" indent="0">
              <a:buNone/>
            </a:pPr>
            <a:endParaRPr lang="en-HU" sz="2200"/>
          </a:p>
        </p:txBody>
      </p:sp>
      <p:pic>
        <p:nvPicPr>
          <p:cNvPr id="9" name="Picture 8" descr="A hand holding a gear to a human head&#10;&#10;Description automatically generated">
            <a:extLst>
              <a:ext uri="{FF2B5EF4-FFF2-40B4-BE49-F238E27FC236}">
                <a16:creationId xmlns:a16="http://schemas.microsoft.com/office/drawing/2014/main" id="{54664534-1BAB-B38F-0DC9-3E3042AE0E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0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8278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robots sitting in a circle&#10;&#10;Description automatically generated">
            <a:extLst>
              <a:ext uri="{FF2B5EF4-FFF2-40B4-BE49-F238E27FC236}">
                <a16:creationId xmlns:a16="http://schemas.microsoft.com/office/drawing/2014/main" id="{7B8EE884-8AC6-4920-ACAD-32F25DCA9D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077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A07D39-957E-58D8-5E63-755825382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GB" sz="4000" b="1" i="0" u="none" strike="noStrike">
                <a:effectLst/>
                <a:latin typeface="-apple-system"/>
              </a:rPr>
              <a:t>Korai kezdetek</a:t>
            </a:r>
            <a:endParaRPr lang="en-HU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8C8BF-210F-EB65-1F7D-461452323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000" b="0" i="0" u="none" strike="noStrike">
                <a:effectLst/>
                <a:latin typeface="-apple-system"/>
              </a:rPr>
              <a:t>Alan Turing és az egyetemes gép elmélete (1936)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0" i="0" u="none" strike="noStrike">
                <a:effectLst/>
                <a:latin typeface="-apple-system"/>
              </a:rPr>
              <a:t>Turing-teszt (1950)</a:t>
            </a:r>
          </a:p>
          <a:p>
            <a:endParaRPr lang="en-HU" sz="2000"/>
          </a:p>
        </p:txBody>
      </p:sp>
    </p:spTree>
    <p:extLst>
      <p:ext uri="{BB962C8B-B14F-4D97-AF65-F5344CB8AC3E}">
        <p14:creationId xmlns:p14="http://schemas.microsoft.com/office/powerpoint/2010/main" val="1778745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mputer on a table with books and a computer&#10;&#10;Description automatically generated">
            <a:extLst>
              <a:ext uri="{FF2B5EF4-FFF2-40B4-BE49-F238E27FC236}">
                <a16:creationId xmlns:a16="http://schemas.microsoft.com/office/drawing/2014/main" id="{6B8AC4DC-5F13-2A48-78F8-218A9A42F0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407" b="23670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950449-893D-0293-19FB-6D39807A4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GB" sz="4000" b="1" i="0" u="none" strike="noStrike">
                <a:effectLst/>
                <a:latin typeface="-apple-system"/>
              </a:rPr>
              <a:t>Az MI születése</a:t>
            </a:r>
            <a:endParaRPr lang="en-HU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26708-BF09-9343-E0DC-93CBF1A85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000" b="0" i="0" u="none" strike="noStrike">
                <a:effectLst/>
                <a:latin typeface="-apple-system"/>
              </a:rPr>
              <a:t>Dartmouth konferencia (1956)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0" i="0" u="none" strike="noStrike">
                <a:effectLst/>
                <a:latin typeface="-apple-system"/>
              </a:rPr>
              <a:t>John McCarthy és a “mesterséges intelligencia” kifejezés</a:t>
            </a:r>
          </a:p>
          <a:p>
            <a:endParaRPr lang="en-HU" sz="2000"/>
          </a:p>
        </p:txBody>
      </p:sp>
    </p:spTree>
    <p:extLst>
      <p:ext uri="{BB962C8B-B14F-4D97-AF65-F5344CB8AC3E}">
        <p14:creationId xmlns:p14="http://schemas.microsoft.com/office/powerpoint/2010/main" val="535087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E7B9E-0C25-7F87-118E-0B60ED05A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402470"/>
          </a:xfrm>
        </p:spPr>
        <p:txBody>
          <a:bodyPr anchor="t">
            <a:normAutofit/>
          </a:bodyPr>
          <a:lstStyle/>
          <a:p>
            <a:r>
              <a:rPr lang="en-GB" sz="3200" b="1" i="0" u="none" strike="noStrike">
                <a:effectLst/>
                <a:latin typeface="-apple-system"/>
              </a:rPr>
              <a:t>Korai kutatások és eredmények</a:t>
            </a:r>
            <a:endParaRPr lang="en-HU" sz="32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316C5-2172-DB1F-19C1-608C33A6E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51176"/>
            <a:ext cx="4085665" cy="359120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000" b="0" i="0" u="none" strike="noStrike">
                <a:effectLst/>
                <a:latin typeface="-apple-system"/>
              </a:rPr>
              <a:t>Első neurális hálózatok (McCulloch és Pitts, 1943)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0" i="0" u="none" strike="noStrike">
                <a:effectLst/>
                <a:latin typeface="-apple-system"/>
              </a:rPr>
              <a:t>Marvin Minsky és a Snarc gép (1951)</a:t>
            </a:r>
          </a:p>
          <a:p>
            <a:endParaRPr lang="en-HU" sz="2000"/>
          </a:p>
        </p:txBody>
      </p:sp>
      <p:pic>
        <p:nvPicPr>
          <p:cNvPr id="5" name="Picture 4" descr="A robot touching a glowing light&#10;&#10;Description automatically generated">
            <a:extLst>
              <a:ext uri="{FF2B5EF4-FFF2-40B4-BE49-F238E27FC236}">
                <a16:creationId xmlns:a16="http://schemas.microsoft.com/office/drawing/2014/main" id="{0DA4786B-9A7C-56EB-BB8A-2027A4C5BC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22"/>
          <a:stretch/>
        </p:blipFill>
        <p:spPr>
          <a:xfrm>
            <a:off x="5650992" y="10"/>
            <a:ext cx="654100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974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CF95A-B918-ABFF-8AB6-745C49DD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402470"/>
          </a:xfrm>
        </p:spPr>
        <p:txBody>
          <a:bodyPr anchor="t">
            <a:normAutofit/>
          </a:bodyPr>
          <a:lstStyle/>
          <a:p>
            <a:r>
              <a:rPr lang="en-GB" sz="3200" b="1" i="0" u="none" strike="noStrike">
                <a:effectLst/>
                <a:latin typeface="-apple-system"/>
              </a:rPr>
              <a:t>Az MI tele</a:t>
            </a:r>
            <a:endParaRPr lang="en-HU" sz="32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9757C-B177-AD71-1769-78ACC23D4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51176"/>
            <a:ext cx="4085665" cy="359120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000" b="0" i="0" u="none" strike="noStrike">
                <a:effectLst/>
                <a:latin typeface="-apple-system"/>
              </a:rPr>
              <a:t>Az 1960-as és 1970-es évek kihívásai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0" i="0" u="none" strike="noStrike">
                <a:effectLst/>
                <a:latin typeface="-apple-system"/>
              </a:rPr>
              <a:t>Az MI kutatásának visszaesése</a:t>
            </a:r>
          </a:p>
          <a:p>
            <a:endParaRPr lang="en-HU" sz="2000"/>
          </a:p>
        </p:txBody>
      </p:sp>
      <p:pic>
        <p:nvPicPr>
          <p:cNvPr id="5" name="Picture 4" descr="A group of skeletons around a person reading a book&#10;&#10;Description automatically generated">
            <a:extLst>
              <a:ext uri="{FF2B5EF4-FFF2-40B4-BE49-F238E27FC236}">
                <a16:creationId xmlns:a16="http://schemas.microsoft.com/office/drawing/2014/main" id="{553AA810-0BCB-0CAC-6923-B08D03B9DD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622"/>
          <a:stretch/>
        </p:blipFill>
        <p:spPr>
          <a:xfrm>
            <a:off x="5650992" y="10"/>
            <a:ext cx="654100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613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C1660-2E2B-8E48-9498-A72AD6E1C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651204" cy="1401183"/>
          </a:xfrm>
        </p:spPr>
        <p:txBody>
          <a:bodyPr anchor="t">
            <a:normAutofit/>
          </a:bodyPr>
          <a:lstStyle/>
          <a:p>
            <a:r>
              <a:rPr lang="en-GB" sz="3200" b="1" i="0" u="none" strike="noStrike">
                <a:effectLst/>
                <a:latin typeface="-apple-system"/>
              </a:rPr>
              <a:t>Újraéledés és fejlődés</a:t>
            </a:r>
            <a:endParaRPr lang="en-HU" sz="32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721D6-258B-4E37-FD32-A48A93DE9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39" y="2551176"/>
            <a:ext cx="4651205" cy="360293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000" b="0" i="0" u="none" strike="noStrike">
                <a:effectLst/>
                <a:latin typeface="-apple-system"/>
              </a:rPr>
              <a:t>Expert rendszerek (1980-as évek)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0" i="0" u="none" strike="noStrike">
                <a:effectLst/>
                <a:latin typeface="-apple-system"/>
              </a:rPr>
              <a:t>Japán ötödik generációs számítógépes projekt</a:t>
            </a:r>
          </a:p>
          <a:p>
            <a:endParaRPr lang="en-HU" sz="2000"/>
          </a:p>
        </p:txBody>
      </p:sp>
      <p:pic>
        <p:nvPicPr>
          <p:cNvPr id="5" name="Picture 4" descr="A robot sitting at a desk with books&#10;&#10;Description automatically generated">
            <a:extLst>
              <a:ext uri="{FF2B5EF4-FFF2-40B4-BE49-F238E27FC236}">
                <a16:creationId xmlns:a16="http://schemas.microsoft.com/office/drawing/2014/main" id="{2CE9110F-0246-C6B8-09F0-C027B9C02A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22" r="-3" b="-3"/>
          <a:stretch/>
        </p:blipFill>
        <p:spPr>
          <a:xfrm>
            <a:off x="6096000" y="838013"/>
            <a:ext cx="5234538" cy="518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15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FC54D-EB46-BA1C-04A8-E1BB7DDC7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3" y="490537"/>
            <a:ext cx="5291663" cy="1628775"/>
          </a:xfrm>
        </p:spPr>
        <p:txBody>
          <a:bodyPr anchor="b">
            <a:normAutofit/>
          </a:bodyPr>
          <a:lstStyle/>
          <a:p>
            <a:r>
              <a:rPr lang="en-GB" sz="4000" b="1" i="0" u="none" strike="noStrike">
                <a:effectLst/>
                <a:latin typeface="-apple-system"/>
              </a:rPr>
              <a:t>A mély tanulás korszaka</a:t>
            </a:r>
            <a:endParaRPr lang="en-HU" sz="4000"/>
          </a:p>
        </p:txBody>
      </p:sp>
      <p:pic>
        <p:nvPicPr>
          <p:cNvPr id="5" name="Picture 4" descr="A robot with a hand and a book&#10;&#10;Description automatically generated with medium confidence">
            <a:extLst>
              <a:ext uri="{FF2B5EF4-FFF2-40B4-BE49-F238E27FC236}">
                <a16:creationId xmlns:a16="http://schemas.microsoft.com/office/drawing/2014/main" id="{AEC301DE-5792-A378-915F-1C23219083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091"/>
          <a:stretch/>
        </p:blipFill>
        <p:spPr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AED0C-A346-76C2-BA8C-C1095D39B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4" y="2614612"/>
            <a:ext cx="5291663" cy="375284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b="0" i="0" u="none" strike="noStrike">
                <a:effectLst/>
                <a:latin typeface="-apple-system"/>
              </a:rPr>
              <a:t>Mély tanulás és neurális hálózatok (2010-es évek)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0" i="0" u="none" strike="noStrike">
                <a:effectLst/>
                <a:latin typeface="-apple-system"/>
              </a:rPr>
              <a:t>AlphaGo és a mesterséges intelligencia áttörései</a:t>
            </a:r>
          </a:p>
          <a:p>
            <a:endParaRPr lang="en-HU" sz="1800"/>
          </a:p>
        </p:txBody>
      </p:sp>
    </p:spTree>
    <p:extLst>
      <p:ext uri="{BB962C8B-B14F-4D97-AF65-F5344CB8AC3E}">
        <p14:creationId xmlns:p14="http://schemas.microsoft.com/office/powerpoint/2010/main" val="3800750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314D8-B97C-FE26-B403-B4DF4A278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3" y="490537"/>
            <a:ext cx="5291663" cy="1628775"/>
          </a:xfrm>
        </p:spPr>
        <p:txBody>
          <a:bodyPr anchor="b">
            <a:normAutofit/>
          </a:bodyPr>
          <a:lstStyle/>
          <a:p>
            <a:r>
              <a:rPr lang="en-GB" sz="4000" b="1" i="0" u="none" strike="noStrike">
                <a:effectLst/>
                <a:latin typeface="-apple-system"/>
              </a:rPr>
              <a:t>Modern alkalmazások</a:t>
            </a:r>
            <a:endParaRPr lang="en-HU" sz="4000"/>
          </a:p>
        </p:txBody>
      </p:sp>
      <p:pic>
        <p:nvPicPr>
          <p:cNvPr id="5" name="Picture 4" descr="A city street with robots and cars&#10;&#10;Description automatically generated">
            <a:extLst>
              <a:ext uri="{FF2B5EF4-FFF2-40B4-BE49-F238E27FC236}">
                <a16:creationId xmlns:a16="http://schemas.microsoft.com/office/drawing/2014/main" id="{BAC836C8-560D-90EA-43D5-C399C4A310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84" r="7206"/>
          <a:stretch/>
        </p:blipFill>
        <p:spPr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06F91-1E0D-7B9F-87FA-B29965A3D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4" y="2614612"/>
            <a:ext cx="5291663" cy="375284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b="0" i="0" u="none" strike="noStrike">
                <a:effectLst/>
                <a:latin typeface="-apple-system"/>
              </a:rPr>
              <a:t>MI a mindennapi életben (pl. hangasszisztensek, önvezető autók)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0" i="0" u="none" strike="noStrike">
                <a:effectLst/>
                <a:latin typeface="-apple-system"/>
              </a:rPr>
              <a:t>Egészségügy, pénzügy és más iparágak</a:t>
            </a:r>
          </a:p>
          <a:p>
            <a:endParaRPr lang="en-HU" sz="1800"/>
          </a:p>
        </p:txBody>
      </p:sp>
    </p:spTree>
    <p:extLst>
      <p:ext uri="{BB962C8B-B14F-4D97-AF65-F5344CB8AC3E}">
        <p14:creationId xmlns:p14="http://schemas.microsoft.com/office/powerpoint/2010/main" val="2618542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189</Words>
  <Application>Microsoft Macintosh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-apple-system</vt:lpstr>
      <vt:lpstr>Aptos</vt:lpstr>
      <vt:lpstr>Aptos Display</vt:lpstr>
      <vt:lpstr>Arial</vt:lpstr>
      <vt:lpstr>Office Theme</vt:lpstr>
      <vt:lpstr> Mesterséges Intelligencia Története</vt:lpstr>
      <vt:lpstr>Bevezetés</vt:lpstr>
      <vt:lpstr>Korai kezdetek</vt:lpstr>
      <vt:lpstr>Az MI születése</vt:lpstr>
      <vt:lpstr>Korai kutatások és eredmények</vt:lpstr>
      <vt:lpstr>Az MI tele</vt:lpstr>
      <vt:lpstr>Újraéledés és fejlődés</vt:lpstr>
      <vt:lpstr>A mély tanulás korszaka</vt:lpstr>
      <vt:lpstr>Modern alkalmazások</vt:lpstr>
      <vt:lpstr>Etikai kérdések és kihívások</vt:lpstr>
      <vt:lpstr>Jövőbeli kilátások</vt:lpstr>
      <vt:lpstr>Összefoglalás és zárszó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O365 felhasználó</dc:creator>
  <cp:lastModifiedBy>O365 felhasználó</cp:lastModifiedBy>
  <cp:revision>2</cp:revision>
  <dcterms:created xsi:type="dcterms:W3CDTF">2024-09-13T21:12:29Z</dcterms:created>
  <dcterms:modified xsi:type="dcterms:W3CDTF">2024-09-18T07:30:19Z</dcterms:modified>
</cp:coreProperties>
</file>