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F94C4-F3EE-2B49-4A9A-97879EF04E86}" v="218" dt="2024-09-17T20:14:55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4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5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4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3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0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1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Mesterséges</a:t>
            </a:r>
            <a:r>
              <a:rPr lang="en-US" dirty="0"/>
              <a:t> </a:t>
            </a:r>
            <a:r>
              <a:rPr lang="en-US" dirty="0" err="1"/>
              <a:t>inteligencia</a:t>
            </a:r>
            <a:r>
              <a:rPr lang="en-US" dirty="0"/>
              <a:t> </a:t>
            </a:r>
            <a:r>
              <a:rPr lang="en-US" dirty="0" err="1"/>
              <a:t>történte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by: Copilot and Nimród </a:t>
            </a:r>
            <a:r>
              <a:rPr lang="en-US" dirty="0" err="1"/>
              <a:t>Pöőr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F000-B57D-515E-6D92-82573F98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 </a:t>
            </a:r>
            <a:r>
              <a:rPr lang="en-US" dirty="0" err="1">
                <a:latin typeface="Arial"/>
                <a:cs typeface="Arial"/>
              </a:rPr>
              <a:t>mély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tanulás</a:t>
            </a:r>
            <a:r>
              <a:rPr lang="en-US" dirty="0">
                <a:latin typeface="Arial"/>
                <a:cs typeface="Arial"/>
              </a:rPr>
              <a:t> kora </a:t>
            </a:r>
            <a:r>
              <a:rPr lang="en-US" dirty="0" err="1">
                <a:latin typeface="Arial"/>
                <a:cs typeface="Arial"/>
              </a:rPr>
              <a:t>az</a:t>
            </a:r>
            <a:r>
              <a:rPr lang="en-US" dirty="0">
                <a:latin typeface="Arial"/>
                <a:cs typeface="Arial"/>
              </a:rPr>
              <a:t> MI-nak (2012-napjainkig)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04E6-071D-1AEE-7D2D-E12F3DCA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28" y="2157984"/>
            <a:ext cx="4059936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latin typeface="Arial"/>
                <a:cs typeface="Arial"/>
              </a:rPr>
              <a:t>Mély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neurális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hálózatok</a:t>
            </a:r>
            <a:r>
              <a:rPr lang="en-US" dirty="0">
                <a:latin typeface="Arial"/>
                <a:cs typeface="Arial"/>
              </a:rPr>
              <a:t>: A </a:t>
            </a:r>
            <a:r>
              <a:rPr lang="en-US" dirty="0" err="1">
                <a:latin typeface="Arial"/>
                <a:cs typeface="Arial"/>
              </a:rPr>
              <a:t>mély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neurális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hálózatok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alkalmazásai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Jelentős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alkalmazások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és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eredmények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jelentős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alkalmazásai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eredményei</a:t>
            </a:r>
            <a:r>
              <a:rPr lang="en-US" dirty="0">
                <a:latin typeface="Arial"/>
                <a:cs typeface="Arial"/>
              </a:rPr>
              <a:t>, mint </a:t>
            </a:r>
            <a:r>
              <a:rPr lang="en-US" dirty="0" err="1">
                <a:latin typeface="Arial"/>
                <a:cs typeface="Arial"/>
              </a:rPr>
              <a:t>például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önvezető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autók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természetes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nyelv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feldolgozás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>
                <a:latin typeface="Arial"/>
                <a:cs typeface="Arial"/>
              </a:rPr>
              <a:t>AI a </a:t>
            </a:r>
            <a:r>
              <a:rPr lang="en-US" b="1" dirty="0" err="1">
                <a:latin typeface="Arial"/>
                <a:cs typeface="Arial"/>
              </a:rPr>
              <a:t>mindennapi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életben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szerepe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mindennapi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életben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technológia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elterjedése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mély tanulás kora az MI-nak (2012-napjainkig)">
            <a:extLst>
              <a:ext uri="{FF2B5EF4-FFF2-40B4-BE49-F238E27FC236}">
                <a16:creationId xmlns:a16="http://schemas.microsoft.com/office/drawing/2014/main" id="{1BFCC04E-24A1-D880-2265-70A47EA31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68" y="1697736"/>
            <a:ext cx="4376928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1BB9-3448-844B-E7B0-C3B66855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Az MI </a:t>
            </a:r>
            <a:r>
              <a:rPr lang="en-US" dirty="0" err="1">
                <a:latin typeface="Arial"/>
                <a:cs typeface="Arial"/>
              </a:rPr>
              <a:t>etikai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társadalmi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kérdései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624C-C324-30D0-9094-ED8EB5491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0" y="2157984"/>
            <a:ext cx="3761232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latin typeface="Arial"/>
                <a:cs typeface="Arial"/>
              </a:rPr>
              <a:t>Adatvédelem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és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biztonság</a:t>
            </a:r>
            <a:r>
              <a:rPr lang="en-US" dirty="0">
                <a:latin typeface="Arial"/>
                <a:cs typeface="Arial"/>
              </a:rPr>
              <a:t>: Az </a:t>
            </a:r>
            <a:r>
              <a:rPr lang="en-US" dirty="0" err="1">
                <a:latin typeface="Arial"/>
                <a:cs typeface="Arial"/>
              </a:rPr>
              <a:t>adatvédelem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biztonság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kérdései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</a:t>
            </a:r>
            <a:r>
              <a:rPr lang="en-US" dirty="0">
                <a:latin typeface="Arial"/>
                <a:cs typeface="Arial"/>
              </a:rPr>
              <a:t> MI </a:t>
            </a:r>
            <a:r>
              <a:rPr lang="en-US" dirty="0" err="1">
                <a:latin typeface="Arial"/>
                <a:cs typeface="Arial"/>
              </a:rPr>
              <a:t>alkalmazása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során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Munkahelyek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és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automatizálás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hatása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munkahelyekre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automatizálás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kérdései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Etikai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dilemmák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etikai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dilemmái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technológia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felelős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használata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z MI etikai és társadalmi kérdései">
            <a:extLst>
              <a:ext uri="{FF2B5EF4-FFF2-40B4-BE49-F238E27FC236}">
                <a16:creationId xmlns:a16="http://schemas.microsoft.com/office/drawing/2014/main" id="{B9EBF080-8177-51E0-4110-D431D6F7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2" y="1569720"/>
            <a:ext cx="4791456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8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2C8B-9F2A-533E-8FFA-E18266A2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Az MI </a:t>
            </a:r>
            <a:r>
              <a:rPr lang="en-US" dirty="0" err="1">
                <a:latin typeface="Arial"/>
                <a:cs typeface="Arial"/>
              </a:rPr>
              <a:t>jövője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14B7F-81F0-BB8B-8B3F-AA75E2F3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28" y="2157984"/>
            <a:ext cx="3852672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latin typeface="Arial"/>
                <a:cs typeface="Arial"/>
              </a:rPr>
              <a:t>Jövőbeli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kutatási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irányok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jövőbeli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kutatási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irányai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lehetőségei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Potenciális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alkalmazások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potenciális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alkalmazásai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hatása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társadalomra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Kihívások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és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lehetőségek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jövőbeli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kihívásai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lehetőségei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z MI jövője">
            <a:extLst>
              <a:ext uri="{FF2B5EF4-FFF2-40B4-BE49-F238E27FC236}">
                <a16:creationId xmlns:a16="http://schemas.microsoft.com/office/drawing/2014/main" id="{26B9E090-726E-6258-59D0-3C19BC0B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12" y="813816"/>
            <a:ext cx="5035296" cy="50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7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7CA8-E987-FCB5-9EBC-66B64688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Összefoglalás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következtetések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</a:t>
            </a:r>
            <a:r>
              <a:rPr lang="en-US" dirty="0">
                <a:latin typeface="Arial"/>
                <a:cs typeface="Arial"/>
              </a:rPr>
              <a:t> MI-</a:t>
            </a:r>
            <a:r>
              <a:rPr lang="en-US" dirty="0" err="1">
                <a:latin typeface="Arial"/>
                <a:cs typeface="Arial"/>
              </a:rPr>
              <a:t>ról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F82E-7438-2622-8C10-79D807FDF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2157984"/>
            <a:ext cx="4248912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Az MI </a:t>
            </a:r>
            <a:r>
              <a:rPr lang="en-US" b="1" dirty="0" err="1">
                <a:latin typeface="Arial"/>
                <a:cs typeface="Arial"/>
              </a:rPr>
              <a:t>fejlődésének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főbb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állomásai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fejlődésének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főbb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állomásai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mérföldkövei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Jelenlegi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állapot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és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jövőbeli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kilátások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jelenlegi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állapota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jövőbeli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kilátásai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Záró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gondolatok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jelentősége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jövőbeli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szerepe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társadalomban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Összefoglalás és következtetések az MI-ról">
            <a:extLst>
              <a:ext uri="{FF2B5EF4-FFF2-40B4-BE49-F238E27FC236}">
                <a16:creationId xmlns:a16="http://schemas.microsoft.com/office/drawing/2014/main" id="{0C579037-6BF4-D46B-24DE-4342EB10E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4" y="1856232"/>
            <a:ext cx="4224528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8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33B2-1EF1-4935-5929-D157C0F8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08" y="-630955"/>
            <a:ext cx="10449784" cy="1265928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pic>
        <p:nvPicPr>
          <p:cNvPr id="3" name="Picture 2" descr="The end of AI">
            <a:extLst>
              <a:ext uri="{FF2B5EF4-FFF2-40B4-BE49-F238E27FC236}">
                <a16:creationId xmlns:a16="http://schemas.microsoft.com/office/drawing/2014/main" id="{2EB828D5-4EA1-D0A2-0C65-9464F5AC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56" y="966216"/>
            <a:ext cx="5657088" cy="57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27B8-F13C-C81F-D483-5B5B5B36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Bevezetés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mesterséges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intelligenciába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67CE-6DEF-2382-CC7D-1095635D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28" y="2157984"/>
            <a:ext cx="5681472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latin typeface="Arial"/>
                <a:cs typeface="Arial"/>
              </a:rPr>
              <a:t>Definíció</a:t>
            </a:r>
            <a:r>
              <a:rPr lang="en-US" dirty="0">
                <a:latin typeface="Arial"/>
                <a:cs typeface="Arial"/>
              </a:rPr>
              <a:t>: A </a:t>
            </a:r>
            <a:r>
              <a:rPr lang="en-US" dirty="0" err="1">
                <a:latin typeface="Arial"/>
                <a:cs typeface="Arial"/>
              </a:rPr>
              <a:t>mesterséges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intelligencia</a:t>
            </a:r>
            <a:r>
              <a:rPr lang="en-US" dirty="0">
                <a:latin typeface="Arial"/>
                <a:cs typeface="Arial"/>
              </a:rPr>
              <a:t> (MI) </a:t>
            </a:r>
            <a:r>
              <a:rPr lang="en-US" dirty="0" err="1">
                <a:latin typeface="Arial"/>
                <a:cs typeface="Arial"/>
              </a:rPr>
              <a:t>olyan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rendszerek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technológiák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összessége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amelyek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képesek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emberi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intelligenciát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igénylő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feladatok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elvégzésére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Alapfogalmak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Gépi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tanulás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neurális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hálózatok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természetes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nyelv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feldolgozás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Jelentősége</a:t>
            </a:r>
            <a:r>
              <a:rPr lang="en-US" b="1" dirty="0">
                <a:latin typeface="Arial"/>
                <a:cs typeface="Arial"/>
              </a:rPr>
              <a:t> a modern </a:t>
            </a:r>
            <a:r>
              <a:rPr lang="en-US" b="1" dirty="0" err="1">
                <a:latin typeface="Arial"/>
                <a:cs typeface="Arial"/>
              </a:rPr>
              <a:t>világban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alkalmazása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egészségügyben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pénzügyekben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közlekedésben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területen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6" name="Picture 5" descr="Bevezetés a mesterséges intelligenciába">
            <a:extLst>
              <a:ext uri="{FF2B5EF4-FFF2-40B4-BE49-F238E27FC236}">
                <a16:creationId xmlns:a16="http://schemas.microsoft.com/office/drawing/2014/main" id="{D9F26A8A-0EF6-1C19-3EE3-169EC429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97" y="1854610"/>
            <a:ext cx="4052119" cy="40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4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2C9A-1DDE-7B9E-0D02-4C71C56B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Az MI korai </a:t>
            </a:r>
            <a:r>
              <a:rPr lang="en-US" dirty="0" err="1">
                <a:latin typeface="Arial"/>
                <a:cs typeface="Arial"/>
              </a:rPr>
              <a:t>évei</a:t>
            </a:r>
            <a:r>
              <a:rPr lang="en-US" dirty="0">
                <a:latin typeface="Arial"/>
                <a:cs typeface="Arial"/>
              </a:rPr>
              <a:t> (1940-1950)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43A8-E6E0-023A-BC8E-3EB330C7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576" y="2157984"/>
            <a:ext cx="5187696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Alan Turing </a:t>
            </a:r>
            <a:r>
              <a:rPr lang="en-US" b="1" dirty="0" err="1">
                <a:latin typeface="Arial"/>
                <a:cs typeface="Arial"/>
              </a:rPr>
              <a:t>és</a:t>
            </a:r>
            <a:r>
              <a:rPr lang="en-US" b="1" dirty="0">
                <a:latin typeface="Arial"/>
                <a:cs typeface="Arial"/>
              </a:rPr>
              <a:t> a Turing-</a:t>
            </a:r>
            <a:r>
              <a:rPr lang="en-US" b="1" dirty="0" err="1">
                <a:latin typeface="Arial"/>
                <a:cs typeface="Arial"/>
              </a:rPr>
              <a:t>teszt</a:t>
            </a:r>
            <a:r>
              <a:rPr lang="en-US" dirty="0">
                <a:latin typeface="Arial"/>
                <a:cs typeface="Arial"/>
              </a:rPr>
              <a:t>: Alan Turing brit </a:t>
            </a:r>
            <a:r>
              <a:rPr lang="en-US" dirty="0" err="1">
                <a:latin typeface="Arial"/>
                <a:cs typeface="Arial"/>
              </a:rPr>
              <a:t>matematikus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aki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megalkotta</a:t>
            </a:r>
            <a:r>
              <a:rPr lang="en-US" dirty="0">
                <a:latin typeface="Arial"/>
                <a:cs typeface="Arial"/>
              </a:rPr>
              <a:t> a Turing-</a:t>
            </a:r>
            <a:r>
              <a:rPr lang="en-US" dirty="0" err="1">
                <a:latin typeface="Arial"/>
                <a:cs typeface="Arial"/>
              </a:rPr>
              <a:t>tesztet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amely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</a:t>
            </a:r>
            <a:r>
              <a:rPr lang="en-US" dirty="0">
                <a:latin typeface="Arial"/>
                <a:cs typeface="Arial"/>
              </a:rPr>
              <a:t> MI </a:t>
            </a:r>
            <a:r>
              <a:rPr lang="en-US" dirty="0" err="1">
                <a:latin typeface="Arial"/>
                <a:cs typeface="Arial"/>
              </a:rPr>
              <a:t>képességeit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méri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Első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neurális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hálózatok</a:t>
            </a:r>
            <a:r>
              <a:rPr lang="en-US" dirty="0">
                <a:latin typeface="Arial"/>
                <a:cs typeface="Arial"/>
              </a:rPr>
              <a:t>: Az </a:t>
            </a:r>
            <a:r>
              <a:rPr lang="en-US" dirty="0" err="1">
                <a:latin typeface="Arial"/>
                <a:cs typeface="Arial"/>
              </a:rPr>
              <a:t>első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neurális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hálózatok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kifejlesztése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amelyek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emberi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agy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működését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próbálták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modellezni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>
                <a:latin typeface="Arial"/>
                <a:cs typeface="Arial"/>
              </a:rPr>
              <a:t>Korai </a:t>
            </a:r>
            <a:r>
              <a:rPr lang="en-US" b="1" dirty="0" err="1">
                <a:latin typeface="Arial"/>
                <a:cs typeface="Arial"/>
              </a:rPr>
              <a:t>kutatások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és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eredmények</a:t>
            </a:r>
            <a:r>
              <a:rPr lang="en-US" dirty="0">
                <a:latin typeface="Arial"/>
                <a:cs typeface="Arial"/>
              </a:rPr>
              <a:t>: Az </a:t>
            </a:r>
            <a:r>
              <a:rPr lang="en-US" dirty="0" err="1">
                <a:latin typeface="Arial"/>
                <a:cs typeface="Arial"/>
              </a:rPr>
              <a:t>első</a:t>
            </a:r>
            <a:r>
              <a:rPr lang="en-US" dirty="0">
                <a:latin typeface="Arial"/>
                <a:cs typeface="Arial"/>
              </a:rPr>
              <a:t> MI </a:t>
            </a:r>
            <a:r>
              <a:rPr lang="en-US" dirty="0" err="1">
                <a:latin typeface="Arial"/>
                <a:cs typeface="Arial"/>
              </a:rPr>
              <a:t>kutatások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eredményei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amelyek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megalapozták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későbbi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fejlesztéseket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z MI korai évei (1940-1950)">
            <a:extLst>
              <a:ext uri="{FF2B5EF4-FFF2-40B4-BE49-F238E27FC236}">
                <a16:creationId xmlns:a16="http://schemas.microsoft.com/office/drawing/2014/main" id="{3A300876-4D4D-0E97-88F0-0AE8FF85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28" y="1850136"/>
            <a:ext cx="4437888" cy="44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1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9440-DB0A-54EF-7730-8D10FBC3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Az MI </a:t>
            </a:r>
            <a:r>
              <a:rPr lang="en-US" dirty="0" err="1">
                <a:latin typeface="Arial"/>
                <a:cs typeface="Arial"/>
              </a:rPr>
              <a:t>megszületése</a:t>
            </a:r>
            <a:r>
              <a:rPr lang="en-US" dirty="0">
                <a:latin typeface="Arial"/>
                <a:cs typeface="Arial"/>
              </a:rPr>
              <a:t> (1956)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B72E-D111-E4D5-9261-68440A8D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28" y="2157984"/>
            <a:ext cx="4572000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Dartmouth </a:t>
            </a:r>
            <a:r>
              <a:rPr lang="en-US" b="1" dirty="0" err="1">
                <a:latin typeface="Arial"/>
                <a:cs typeface="Arial"/>
              </a:rPr>
              <a:t>konferencia</a:t>
            </a:r>
            <a:r>
              <a:rPr lang="en-US" dirty="0">
                <a:latin typeface="Arial"/>
                <a:cs typeface="Arial"/>
              </a:rPr>
              <a:t>: Az 1956-os Dartmouth </a:t>
            </a:r>
            <a:r>
              <a:rPr lang="en-US" dirty="0" err="1">
                <a:latin typeface="Arial"/>
                <a:cs typeface="Arial"/>
              </a:rPr>
              <a:t>konferencia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ahol</a:t>
            </a:r>
            <a:r>
              <a:rPr lang="en-US" dirty="0">
                <a:latin typeface="Arial"/>
                <a:cs typeface="Arial"/>
              </a:rPr>
              <a:t> a “</a:t>
            </a:r>
            <a:r>
              <a:rPr lang="en-US" dirty="0" err="1">
                <a:latin typeface="Arial"/>
                <a:cs typeface="Arial"/>
              </a:rPr>
              <a:t>mesterséges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intelligencia</a:t>
            </a:r>
            <a:r>
              <a:rPr lang="en-US" dirty="0">
                <a:latin typeface="Arial"/>
                <a:cs typeface="Arial"/>
              </a:rPr>
              <a:t>” </a:t>
            </a:r>
            <a:r>
              <a:rPr lang="en-US" dirty="0" err="1">
                <a:latin typeface="Arial"/>
                <a:cs typeface="Arial"/>
              </a:rPr>
              <a:t>kifejezést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először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használták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>
                <a:latin typeface="Arial"/>
                <a:cs typeface="Arial"/>
              </a:rPr>
              <a:t>John McCarthy </a:t>
            </a:r>
            <a:r>
              <a:rPr lang="en-US" b="1" dirty="0" err="1">
                <a:latin typeface="Arial"/>
                <a:cs typeface="Arial"/>
              </a:rPr>
              <a:t>és</a:t>
            </a:r>
            <a:r>
              <a:rPr lang="en-US" b="1" dirty="0">
                <a:latin typeface="Arial"/>
                <a:cs typeface="Arial"/>
              </a:rPr>
              <a:t> a “</a:t>
            </a:r>
            <a:r>
              <a:rPr lang="en-US" b="1" dirty="0" err="1">
                <a:latin typeface="Arial"/>
                <a:cs typeface="Arial"/>
              </a:rPr>
              <a:t>mesterséges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intelligencia</a:t>
            </a:r>
            <a:r>
              <a:rPr lang="en-US" b="1" dirty="0">
                <a:latin typeface="Arial"/>
                <a:cs typeface="Arial"/>
              </a:rPr>
              <a:t>” </a:t>
            </a:r>
            <a:r>
              <a:rPr lang="en-US" b="1" dirty="0" err="1">
                <a:latin typeface="Arial"/>
                <a:cs typeface="Arial"/>
              </a:rPr>
              <a:t>kifejezés</a:t>
            </a:r>
            <a:r>
              <a:rPr lang="en-US" dirty="0">
                <a:latin typeface="Arial"/>
                <a:cs typeface="Arial"/>
              </a:rPr>
              <a:t>: John McCarthy, </a:t>
            </a:r>
            <a:r>
              <a:rPr lang="en-US" dirty="0" err="1">
                <a:latin typeface="Arial"/>
                <a:cs typeface="Arial"/>
              </a:rPr>
              <a:t>aki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konferencián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bemutatta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</a:t>
            </a:r>
            <a:r>
              <a:rPr lang="en-US" dirty="0">
                <a:latin typeface="Arial"/>
                <a:cs typeface="Arial"/>
              </a:rPr>
              <a:t> MI </a:t>
            </a:r>
            <a:r>
              <a:rPr lang="en-US" dirty="0" err="1">
                <a:latin typeface="Arial"/>
                <a:cs typeface="Arial"/>
              </a:rPr>
              <a:t>fogalmát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Első</a:t>
            </a:r>
            <a:r>
              <a:rPr lang="en-US" b="1" dirty="0">
                <a:latin typeface="Arial"/>
                <a:cs typeface="Arial"/>
              </a:rPr>
              <a:t> MI </a:t>
            </a:r>
            <a:r>
              <a:rPr lang="en-US" b="1" dirty="0" err="1">
                <a:latin typeface="Arial"/>
                <a:cs typeface="Arial"/>
              </a:rPr>
              <a:t>programok</a:t>
            </a:r>
            <a:r>
              <a:rPr lang="en-US" dirty="0">
                <a:latin typeface="Arial"/>
                <a:cs typeface="Arial"/>
              </a:rPr>
              <a:t>: Az </a:t>
            </a:r>
            <a:r>
              <a:rPr lang="en-US" dirty="0" err="1">
                <a:latin typeface="Arial"/>
                <a:cs typeface="Arial"/>
              </a:rPr>
              <a:t>első</a:t>
            </a:r>
            <a:r>
              <a:rPr lang="en-US" dirty="0">
                <a:latin typeface="Arial"/>
                <a:cs typeface="Arial"/>
              </a:rPr>
              <a:t> MI </a:t>
            </a:r>
            <a:r>
              <a:rPr lang="en-US" dirty="0" err="1">
                <a:latin typeface="Arial"/>
                <a:cs typeface="Arial"/>
              </a:rPr>
              <a:t>programok</a:t>
            </a:r>
            <a:r>
              <a:rPr lang="en-US" dirty="0">
                <a:latin typeface="Arial"/>
                <a:cs typeface="Arial"/>
              </a:rPr>
              <a:t>, mint </a:t>
            </a:r>
            <a:r>
              <a:rPr lang="en-US" dirty="0" err="1">
                <a:latin typeface="Arial"/>
                <a:cs typeface="Arial"/>
              </a:rPr>
              <a:t>például</a:t>
            </a:r>
            <a:r>
              <a:rPr lang="en-US" dirty="0">
                <a:latin typeface="Arial"/>
                <a:cs typeface="Arial"/>
              </a:rPr>
              <a:t> a Logic Theorist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a General Problem Solver.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z MI megszületése (1956)">
            <a:extLst>
              <a:ext uri="{FF2B5EF4-FFF2-40B4-BE49-F238E27FC236}">
                <a16:creationId xmlns:a16="http://schemas.microsoft.com/office/drawing/2014/main" id="{6DE1FE21-6C99-6709-16F3-7BCE219E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352" y="1362456"/>
            <a:ext cx="469392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3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BBB7-D860-8B7C-C2C8-FE2D2564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Az MI </a:t>
            </a:r>
            <a:r>
              <a:rPr lang="en-US" dirty="0" err="1">
                <a:latin typeface="Arial"/>
                <a:cs typeface="Arial"/>
              </a:rPr>
              <a:t>első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hulláma</a:t>
            </a:r>
            <a:r>
              <a:rPr lang="en-US" dirty="0">
                <a:latin typeface="Arial"/>
                <a:cs typeface="Arial"/>
              </a:rPr>
              <a:t> (1956-1974)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C6B3-6460-4EEB-CE91-BE9A5317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776" y="2157984"/>
            <a:ext cx="3968496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Korai </a:t>
            </a:r>
            <a:r>
              <a:rPr lang="en-US" b="1" dirty="0" err="1">
                <a:latin typeface="Arial"/>
                <a:cs typeface="Arial"/>
              </a:rPr>
              <a:t>optimizmus</a:t>
            </a:r>
            <a:r>
              <a:rPr lang="en-US" dirty="0">
                <a:latin typeface="Arial"/>
                <a:cs typeface="Arial"/>
              </a:rPr>
              <a:t>: Az MI korai </a:t>
            </a:r>
            <a:r>
              <a:rPr lang="en-US" dirty="0" err="1">
                <a:latin typeface="Arial"/>
                <a:cs typeface="Arial"/>
              </a:rPr>
              <a:t>éveiben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nagy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optimizmus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övezte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technológia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fejlődését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Első</a:t>
            </a:r>
            <a:r>
              <a:rPr lang="en-US" b="1" dirty="0">
                <a:latin typeface="Arial"/>
                <a:cs typeface="Arial"/>
              </a:rPr>
              <a:t> MI </a:t>
            </a:r>
            <a:r>
              <a:rPr lang="en-US" b="1" dirty="0" err="1">
                <a:latin typeface="Arial"/>
                <a:cs typeface="Arial"/>
              </a:rPr>
              <a:t>rendszerek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és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alkalmazások</a:t>
            </a:r>
            <a:r>
              <a:rPr lang="en-US" dirty="0">
                <a:latin typeface="Arial"/>
                <a:cs typeface="Arial"/>
              </a:rPr>
              <a:t>: Az </a:t>
            </a:r>
            <a:r>
              <a:rPr lang="en-US" dirty="0" err="1">
                <a:latin typeface="Arial"/>
                <a:cs typeface="Arial"/>
              </a:rPr>
              <a:t>első</a:t>
            </a:r>
            <a:r>
              <a:rPr lang="en-US" dirty="0">
                <a:latin typeface="Arial"/>
                <a:cs typeface="Arial"/>
              </a:rPr>
              <a:t> MI </a:t>
            </a:r>
            <a:r>
              <a:rPr lang="en-US" dirty="0" err="1">
                <a:latin typeface="Arial"/>
                <a:cs typeface="Arial"/>
              </a:rPr>
              <a:t>rendszerek</a:t>
            </a:r>
            <a:r>
              <a:rPr lang="en-US" dirty="0">
                <a:latin typeface="Arial"/>
                <a:cs typeface="Arial"/>
              </a:rPr>
              <a:t>, mint </a:t>
            </a:r>
            <a:r>
              <a:rPr lang="en-US" dirty="0" err="1">
                <a:latin typeface="Arial"/>
                <a:cs typeface="Arial"/>
              </a:rPr>
              <a:t>például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</a:t>
            </a:r>
            <a:r>
              <a:rPr lang="en-US" dirty="0">
                <a:latin typeface="Arial"/>
                <a:cs typeface="Arial"/>
              </a:rPr>
              <a:t> ELIZA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a Shakey robot.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Problémák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és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korlátok</a:t>
            </a:r>
            <a:r>
              <a:rPr lang="en-US" dirty="0">
                <a:latin typeface="Arial"/>
                <a:cs typeface="Arial"/>
              </a:rPr>
              <a:t>: Az MI korai </a:t>
            </a:r>
            <a:r>
              <a:rPr lang="en-US" dirty="0" err="1">
                <a:latin typeface="Arial"/>
                <a:cs typeface="Arial"/>
              </a:rPr>
              <a:t>rendszerei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számos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technikai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elméleti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korláttal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szembesültek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z MI első hulláma (1956-1974)">
            <a:extLst>
              <a:ext uri="{FF2B5EF4-FFF2-40B4-BE49-F238E27FC236}">
                <a16:creationId xmlns:a16="http://schemas.microsoft.com/office/drawing/2014/main" id="{3EF3D40C-9CFF-CD3C-74EB-1CCFE0874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64" y="1856232"/>
            <a:ext cx="4364736" cy="43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3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5412-C51B-3559-507C-444799D3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Az MI tele (1974-1980)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BCA2-8A65-47B1-D2B3-D9968A4A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28" y="2157984"/>
            <a:ext cx="4279392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latin typeface="Arial"/>
                <a:cs typeface="Arial"/>
              </a:rPr>
              <a:t>Finanszírozási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problémák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kutatások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finanszírozásának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csökkenése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Kutatási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irányok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változása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kutatások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irányának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változása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érdeklődés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csökkenése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Kritikus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vélemények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kritikái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technológia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korlátainak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felismerése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z MI tele (1974-1980)">
            <a:extLst>
              <a:ext uri="{FF2B5EF4-FFF2-40B4-BE49-F238E27FC236}">
                <a16:creationId xmlns:a16="http://schemas.microsoft.com/office/drawing/2014/main" id="{743125EA-B302-A72F-0BAA-B066A0D5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904" y="1368552"/>
            <a:ext cx="4297680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8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1982-5BE6-365C-E514-1452E38F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Az MI </a:t>
            </a:r>
            <a:r>
              <a:rPr lang="en-US" dirty="0" err="1">
                <a:latin typeface="Arial"/>
                <a:cs typeface="Arial"/>
              </a:rPr>
              <a:t>második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hulláma</a:t>
            </a:r>
            <a:r>
              <a:rPr lang="en-US" dirty="0">
                <a:latin typeface="Arial"/>
                <a:cs typeface="Arial"/>
              </a:rPr>
              <a:t> (1980-1987)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8486-3638-C834-4971-31305502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024" y="2157984"/>
            <a:ext cx="4651248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Expert </a:t>
            </a:r>
            <a:r>
              <a:rPr lang="en-US" b="1" dirty="0" err="1">
                <a:latin typeface="Arial"/>
                <a:cs typeface="Arial"/>
              </a:rPr>
              <a:t>rendszerek</a:t>
            </a:r>
            <a:r>
              <a:rPr lang="en-US" dirty="0">
                <a:latin typeface="Arial"/>
                <a:cs typeface="Arial"/>
              </a:rPr>
              <a:t>: Az expert </a:t>
            </a:r>
            <a:r>
              <a:rPr lang="en-US" dirty="0" err="1">
                <a:latin typeface="Arial"/>
                <a:cs typeface="Arial"/>
              </a:rPr>
              <a:t>rendszerek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megjelenése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amelyek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speciális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tudást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alkalmaztak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problémamegoldásra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Japán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ötödik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generációs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projektje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Japán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nagyszabású</a:t>
            </a:r>
            <a:r>
              <a:rPr lang="en-US" dirty="0">
                <a:latin typeface="Arial"/>
                <a:cs typeface="Arial"/>
              </a:rPr>
              <a:t> MI </a:t>
            </a:r>
            <a:r>
              <a:rPr lang="en-US" dirty="0" err="1">
                <a:latin typeface="Arial"/>
                <a:cs typeface="Arial"/>
              </a:rPr>
              <a:t>projektje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amely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új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technológiák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módszerek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kifejlesztését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célozta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Új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technológiák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és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módszerek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új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technológiái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módszerei</a:t>
            </a:r>
            <a:r>
              <a:rPr lang="en-US" dirty="0">
                <a:latin typeface="Arial"/>
                <a:cs typeface="Arial"/>
              </a:rPr>
              <a:t>, mint </a:t>
            </a:r>
            <a:r>
              <a:rPr lang="en-US" dirty="0" err="1">
                <a:latin typeface="Arial"/>
                <a:cs typeface="Arial"/>
              </a:rPr>
              <a:t>például</a:t>
            </a:r>
            <a:r>
              <a:rPr lang="en-US" dirty="0">
                <a:latin typeface="Arial"/>
                <a:cs typeface="Arial"/>
              </a:rPr>
              <a:t> a fuzzy </a:t>
            </a:r>
            <a:r>
              <a:rPr lang="en-US" dirty="0" err="1">
                <a:latin typeface="Arial"/>
                <a:cs typeface="Arial"/>
              </a:rPr>
              <a:t>logika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genetikus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algoritmusok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z MI második hulláma (1980-1987)">
            <a:extLst>
              <a:ext uri="{FF2B5EF4-FFF2-40B4-BE49-F238E27FC236}">
                <a16:creationId xmlns:a16="http://schemas.microsoft.com/office/drawing/2014/main" id="{E813EA3C-7633-C0C6-9D77-A65494CD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28" y="1716024"/>
            <a:ext cx="4669536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33C7-4749-0361-93D9-0ED1135D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Az MI </a:t>
            </a:r>
            <a:r>
              <a:rPr lang="en-US" dirty="0" err="1">
                <a:latin typeface="Arial"/>
                <a:cs typeface="Arial"/>
              </a:rPr>
              <a:t>második</a:t>
            </a:r>
            <a:r>
              <a:rPr lang="en-US" dirty="0">
                <a:latin typeface="Arial"/>
                <a:cs typeface="Arial"/>
              </a:rPr>
              <a:t> tele (1987-1993)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2337-7F48-4375-F98F-0B3351AA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28" y="2157984"/>
            <a:ext cx="4218432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Expert </a:t>
            </a:r>
            <a:r>
              <a:rPr lang="en-US" b="1" dirty="0" err="1">
                <a:latin typeface="Arial"/>
                <a:cs typeface="Arial"/>
              </a:rPr>
              <a:t>rendszerek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kudarcai</a:t>
            </a:r>
            <a:r>
              <a:rPr lang="en-US" dirty="0">
                <a:latin typeface="Arial"/>
                <a:cs typeface="Arial"/>
              </a:rPr>
              <a:t>: Az expert </a:t>
            </a:r>
            <a:r>
              <a:rPr lang="en-US" dirty="0" err="1">
                <a:latin typeface="Arial"/>
                <a:cs typeface="Arial"/>
              </a:rPr>
              <a:t>rendszerek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korlátai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kudarcai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Finanszírozási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problémák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kutatások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finanszírozásának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ismételt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csökkenése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Kutatási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irányok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változása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kutatások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irányának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ismételt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változása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érdeklődés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csökkenése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z MI második tele (1987-1993)">
            <a:extLst>
              <a:ext uri="{FF2B5EF4-FFF2-40B4-BE49-F238E27FC236}">
                <a16:creationId xmlns:a16="http://schemas.microsoft.com/office/drawing/2014/main" id="{1C4AA78F-FD3F-8763-2C04-ED2FBC02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1624584"/>
            <a:ext cx="3864864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8A27-C317-8FD0-063C-285DC441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Az MI </a:t>
            </a:r>
            <a:r>
              <a:rPr lang="en-US" dirty="0" err="1">
                <a:latin typeface="Arial"/>
                <a:cs typeface="Arial"/>
              </a:rPr>
              <a:t>újjáéledése</a:t>
            </a:r>
            <a:r>
              <a:rPr lang="en-US" dirty="0">
                <a:latin typeface="Arial"/>
                <a:cs typeface="Arial"/>
              </a:rPr>
              <a:t> (1993-2011)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CDC8-E518-C245-4879-6CB42C93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2157984"/>
            <a:ext cx="4005072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latin typeface="Arial"/>
                <a:cs typeface="Arial"/>
              </a:rPr>
              <a:t>Gépi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tanulás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és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neurális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hálózatok</a:t>
            </a:r>
            <a:r>
              <a:rPr lang="en-US" dirty="0">
                <a:latin typeface="Arial"/>
                <a:cs typeface="Arial"/>
              </a:rPr>
              <a:t>: A </a:t>
            </a:r>
            <a:r>
              <a:rPr lang="en-US" dirty="0" err="1">
                <a:latin typeface="Arial"/>
                <a:cs typeface="Arial"/>
              </a:rPr>
              <a:t>gépi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tanulás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neurális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hálózatok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újjáéledése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fejlődése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>
                <a:latin typeface="Arial"/>
                <a:cs typeface="Arial"/>
              </a:rPr>
              <a:t>Internet </a:t>
            </a:r>
            <a:r>
              <a:rPr lang="en-US" b="1" dirty="0" err="1">
                <a:latin typeface="Arial"/>
                <a:cs typeface="Arial"/>
              </a:rPr>
              <a:t>és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nagy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adathalmazok</a:t>
            </a:r>
            <a:r>
              <a:rPr lang="en-US" dirty="0">
                <a:latin typeface="Arial"/>
                <a:cs typeface="Arial"/>
              </a:rPr>
              <a:t>: Az internet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nagy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adathalmazok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szerepe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</a:t>
            </a:r>
            <a:r>
              <a:rPr lang="en-US" dirty="0">
                <a:latin typeface="Arial"/>
                <a:cs typeface="Arial"/>
              </a:rPr>
              <a:t> MI </a:t>
            </a:r>
            <a:r>
              <a:rPr lang="en-US" dirty="0" err="1">
                <a:latin typeface="Arial"/>
                <a:cs typeface="Arial"/>
              </a:rPr>
              <a:t>fejlődésében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r>
              <a:rPr lang="en-US" b="1" dirty="0" err="1">
                <a:latin typeface="Arial"/>
                <a:cs typeface="Arial"/>
              </a:rPr>
              <a:t>Jelentős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áttörések</a:t>
            </a:r>
            <a:r>
              <a:rPr lang="en-US" dirty="0">
                <a:latin typeface="Arial"/>
                <a:cs typeface="Arial"/>
              </a:rPr>
              <a:t>: Az MI </a:t>
            </a:r>
            <a:r>
              <a:rPr lang="en-US" dirty="0" err="1">
                <a:latin typeface="Arial"/>
                <a:cs typeface="Arial"/>
              </a:rPr>
              <a:t>jelentős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áttörései</a:t>
            </a:r>
            <a:r>
              <a:rPr lang="en-US" dirty="0">
                <a:latin typeface="Arial"/>
                <a:cs typeface="Arial"/>
              </a:rPr>
              <a:t>, mint </a:t>
            </a:r>
            <a:r>
              <a:rPr lang="en-US" dirty="0" err="1">
                <a:latin typeface="Arial"/>
                <a:cs typeface="Arial"/>
              </a:rPr>
              <a:t>például</a:t>
            </a:r>
            <a:r>
              <a:rPr lang="en-US" dirty="0">
                <a:latin typeface="Arial"/>
                <a:cs typeface="Arial"/>
              </a:rPr>
              <a:t> a Deep Blue </a:t>
            </a:r>
            <a:r>
              <a:rPr lang="en-US" dirty="0" err="1">
                <a:latin typeface="Arial"/>
                <a:cs typeface="Arial"/>
              </a:rPr>
              <a:t>és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az</a:t>
            </a:r>
            <a:r>
              <a:rPr lang="en-US" dirty="0">
                <a:latin typeface="Arial"/>
                <a:cs typeface="Arial"/>
              </a:rPr>
              <a:t> AlphaGo.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z MI újjáéledése (1993-2011)">
            <a:extLst>
              <a:ext uri="{FF2B5EF4-FFF2-40B4-BE49-F238E27FC236}">
                <a16:creationId xmlns:a16="http://schemas.microsoft.com/office/drawing/2014/main" id="{EE0E9D09-0F29-8B39-4205-5596E620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68" y="1709928"/>
            <a:ext cx="4255008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36992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BohoVogueVTI</vt:lpstr>
      <vt:lpstr>Mesterséges inteligencia történte</vt:lpstr>
      <vt:lpstr>Bevezetés a mesterséges intelligenciába </vt:lpstr>
      <vt:lpstr>Az MI korai évei (1940-1950) </vt:lpstr>
      <vt:lpstr>Az MI megszületése (1956) </vt:lpstr>
      <vt:lpstr>Az MI első hulláma (1956-1974) </vt:lpstr>
      <vt:lpstr>Az MI tele (1974-1980) </vt:lpstr>
      <vt:lpstr>Az MI második hulláma (1980-1987) </vt:lpstr>
      <vt:lpstr>Az MI második tele (1987-1993) </vt:lpstr>
      <vt:lpstr>Az MI újjáéledése (1993-2011) </vt:lpstr>
      <vt:lpstr>A mély tanulás kora az MI-nak (2012-napjainkig) </vt:lpstr>
      <vt:lpstr>Az MI etikai és társadalmi kérdései </vt:lpstr>
      <vt:lpstr>Az MI jövője </vt:lpstr>
      <vt:lpstr>Összefoglalás és következtetések az MI-ról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102</cp:revision>
  <dcterms:created xsi:type="dcterms:W3CDTF">2024-09-17T17:58:14Z</dcterms:created>
  <dcterms:modified xsi:type="dcterms:W3CDTF">2024-09-17T20:15:11Z</dcterms:modified>
</cp:coreProperties>
</file>