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F3225-7143-FC56-BAFC-A539E3FF408E}" v="191" dt="2024-09-17T21:22:4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26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0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3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9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01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3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3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6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a typeface="+mj-lt"/>
                <a:cs typeface="+mj-lt"/>
              </a:rPr>
              <a:t>A </a:t>
            </a:r>
            <a:r>
              <a:rPr lang="en-GB" b="1" dirty="0" err="1">
                <a:ea typeface="+mj-lt"/>
                <a:cs typeface="+mj-lt"/>
              </a:rPr>
              <a:t>mesterséges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intelligencia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története</a:t>
            </a:r>
            <a:endParaRPr lang="en-US" b="1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By : </a:t>
            </a:r>
            <a:r>
              <a:rPr lang="en-GB" dirty="0" err="1"/>
              <a:t>plesko</a:t>
            </a:r>
            <a:r>
              <a:rPr lang="en-GB" dirty="0"/>
              <a:t> </a:t>
            </a:r>
            <a:r>
              <a:rPr lang="en-GB" dirty="0" err="1"/>
              <a:t>patrik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0B88-EC15-BBAC-1372-A5F3E4D8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OPEN AI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chatgpt</a:t>
            </a:r>
            <a:r>
              <a:rPr lang="en-DE" b="1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33-F66C-B11D-6584-1DA78E35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36" y="2194560"/>
            <a:ext cx="6999006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b="1" dirty="0" err="1"/>
              <a:t>Egy</a:t>
            </a:r>
            <a:r>
              <a:rPr lang="en-DE" b="1" dirty="0"/>
              <a:t> </a:t>
            </a:r>
            <a:r>
              <a:rPr lang="en-DE" b="1" dirty="0" err="1"/>
              <a:t>kutatóintézet</a:t>
            </a:r>
            <a:r>
              <a:rPr lang="en-DE" b="1" dirty="0"/>
              <a:t>, </a:t>
            </a:r>
            <a:r>
              <a:rPr lang="en-DE" b="1" dirty="0" err="1"/>
              <a:t>amely</a:t>
            </a:r>
            <a:r>
              <a:rPr lang="en-DE" b="1" dirty="0"/>
              <a:t> </a:t>
            </a:r>
            <a:r>
              <a:rPr lang="en-DE" b="1" dirty="0" err="1"/>
              <a:t>mesterséges</a:t>
            </a:r>
            <a:r>
              <a:rPr lang="en-DE" b="1" dirty="0"/>
              <a:t> </a:t>
            </a:r>
            <a:r>
              <a:rPr lang="en-DE" b="1" dirty="0" err="1"/>
              <a:t>intelligenciát</a:t>
            </a:r>
            <a:r>
              <a:rPr lang="en-DE" b="1" dirty="0"/>
              <a:t> </a:t>
            </a:r>
            <a:r>
              <a:rPr lang="en-DE" b="1" dirty="0" err="1"/>
              <a:t>fejleszt</a:t>
            </a:r>
            <a:r>
              <a:rPr lang="en-DE" b="1" dirty="0"/>
              <a:t>.</a:t>
            </a:r>
          </a:p>
          <a:p>
            <a:pPr marL="0" indent="0">
              <a:buNone/>
            </a:pPr>
            <a:r>
              <a:rPr lang="en-DE" b="1" dirty="0" err="1"/>
              <a:t>Céljuk</a:t>
            </a:r>
            <a:r>
              <a:rPr lang="en-DE" b="1" dirty="0"/>
              <a:t>, </a:t>
            </a:r>
            <a:r>
              <a:rPr lang="en-DE" b="1" dirty="0" err="1"/>
              <a:t>hogy</a:t>
            </a:r>
            <a:r>
              <a:rPr lang="en-DE" b="1" dirty="0"/>
              <a:t> </a:t>
            </a:r>
            <a:r>
              <a:rPr lang="en-DE" b="1" dirty="0" err="1"/>
              <a:t>biztonságos</a:t>
            </a:r>
            <a:r>
              <a:rPr lang="en-DE" b="1" dirty="0"/>
              <a:t>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hasznos</a:t>
            </a:r>
            <a:r>
              <a:rPr lang="en-DE" b="1" dirty="0"/>
              <a:t> AI-t </a:t>
            </a:r>
            <a:r>
              <a:rPr lang="en-DE" b="1" dirty="0" err="1"/>
              <a:t>hozzanak</a:t>
            </a:r>
            <a:r>
              <a:rPr lang="en-DE" b="1" dirty="0"/>
              <a:t> </a:t>
            </a:r>
            <a:r>
              <a:rPr lang="en-DE" b="1" dirty="0" err="1"/>
              <a:t>létre</a:t>
            </a:r>
            <a:r>
              <a:rPr lang="en-DE" b="1" dirty="0"/>
              <a:t>.</a:t>
            </a:r>
          </a:p>
          <a:p>
            <a:pPr marL="0" indent="0">
              <a:buNone/>
            </a:pPr>
            <a:endParaRPr lang="en-DE" b="1" dirty="0"/>
          </a:p>
          <a:p>
            <a:pPr marL="0" indent="0">
              <a:buNone/>
            </a:pPr>
            <a:r>
              <a:rPr lang="en-DE" b="1" dirty="0"/>
              <a:t>Mi </a:t>
            </a:r>
            <a:r>
              <a:rPr lang="en-DE" b="1" dirty="0" err="1"/>
              <a:t>az</a:t>
            </a:r>
            <a:r>
              <a:rPr lang="en-DE" b="1" dirty="0"/>
              <a:t> a ChatGPT? </a:t>
            </a:r>
          </a:p>
          <a:p>
            <a:pPr marL="0" indent="0">
              <a:buNone/>
            </a:pPr>
            <a:r>
              <a:rPr lang="en-DE" b="1" dirty="0" err="1"/>
              <a:t>Egy</a:t>
            </a:r>
            <a:r>
              <a:rPr lang="en-DE" b="1" dirty="0"/>
              <a:t> </a:t>
            </a:r>
            <a:r>
              <a:rPr lang="en-DE" b="1" dirty="0" err="1"/>
              <a:t>beszélgető</a:t>
            </a:r>
            <a:r>
              <a:rPr lang="en-DE" b="1" dirty="0"/>
              <a:t> robot, </a:t>
            </a:r>
            <a:r>
              <a:rPr lang="en-DE" b="1" dirty="0" err="1"/>
              <a:t>amit</a:t>
            </a:r>
            <a:r>
              <a:rPr lang="en-DE" b="1" dirty="0"/>
              <a:t> </a:t>
            </a:r>
            <a:r>
              <a:rPr lang="en-DE" b="1" dirty="0" err="1"/>
              <a:t>az</a:t>
            </a:r>
            <a:r>
              <a:rPr lang="en-DE" b="1" dirty="0"/>
              <a:t> OpenAI </a:t>
            </a:r>
            <a:r>
              <a:rPr lang="en-DE" b="1" dirty="0" err="1"/>
              <a:t>készített</a:t>
            </a:r>
            <a:r>
              <a:rPr lang="en-DE" b="1" dirty="0"/>
              <a:t>.</a:t>
            </a:r>
          </a:p>
          <a:p>
            <a:pPr marL="0" indent="0">
              <a:buNone/>
            </a:pPr>
            <a:r>
              <a:rPr lang="en-DE" b="1" dirty="0" err="1"/>
              <a:t>Segít</a:t>
            </a:r>
            <a:r>
              <a:rPr lang="en-DE" b="1" dirty="0"/>
              <a:t> </a:t>
            </a:r>
            <a:r>
              <a:rPr lang="en-DE" b="1" dirty="0" err="1"/>
              <a:t>kérdésekre</a:t>
            </a:r>
            <a:r>
              <a:rPr lang="en-DE" b="1" dirty="0"/>
              <a:t> </a:t>
            </a:r>
            <a:r>
              <a:rPr lang="en-DE" b="1" dirty="0" err="1"/>
              <a:t>válaszolni</a:t>
            </a:r>
            <a:r>
              <a:rPr lang="en-DE" b="1" dirty="0"/>
              <a:t>, </a:t>
            </a:r>
            <a:r>
              <a:rPr lang="en-DE" b="1" dirty="0" err="1"/>
              <a:t>ötleteket</a:t>
            </a:r>
            <a:r>
              <a:rPr lang="en-DE" b="1" dirty="0"/>
              <a:t> </a:t>
            </a:r>
            <a:r>
              <a:rPr lang="en-DE" b="1" dirty="0" err="1"/>
              <a:t>adni</a:t>
            </a:r>
            <a:r>
              <a:rPr lang="en-DE" b="1" dirty="0"/>
              <a:t>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beszélgetni</a:t>
            </a:r>
            <a:r>
              <a:rPr lang="en-DE" b="1" dirty="0"/>
              <a:t>.</a:t>
            </a:r>
          </a:p>
          <a:p>
            <a:pPr marL="0" indent="0">
              <a:buNone/>
            </a:pPr>
            <a:r>
              <a:rPr lang="en-DE" b="1" dirty="0" err="1"/>
              <a:t>Sok</a:t>
            </a:r>
            <a:r>
              <a:rPr lang="en-DE" b="1" dirty="0"/>
              <a:t> </a:t>
            </a:r>
            <a:r>
              <a:rPr lang="en-DE" b="1" dirty="0" err="1"/>
              <a:t>területen</a:t>
            </a:r>
            <a:r>
              <a:rPr lang="en-DE" b="1" dirty="0"/>
              <a:t> </a:t>
            </a:r>
            <a:r>
              <a:rPr lang="en-DE" b="1" dirty="0" err="1"/>
              <a:t>használják</a:t>
            </a:r>
            <a:r>
              <a:rPr lang="en-DE" b="1" dirty="0"/>
              <a:t>, </a:t>
            </a:r>
            <a:r>
              <a:rPr lang="en-DE" b="1" dirty="0" err="1"/>
              <a:t>például</a:t>
            </a:r>
            <a:r>
              <a:rPr lang="en-DE" b="1" dirty="0"/>
              <a:t> </a:t>
            </a:r>
            <a:r>
              <a:rPr lang="en-DE" b="1" dirty="0" err="1"/>
              <a:t>ügyfélszolgálatban</a:t>
            </a:r>
            <a:r>
              <a:rPr lang="en-DE" b="1" dirty="0"/>
              <a:t>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szövegírásban</a:t>
            </a:r>
            <a:r>
              <a:rPr lang="en-DE" b="1" dirty="0"/>
              <a:t>.</a:t>
            </a:r>
          </a:p>
        </p:txBody>
      </p:sp>
      <p:pic>
        <p:nvPicPr>
          <p:cNvPr id="10246" name="Picture 6" descr="Focus: What's better than OpenAI? Developers shop for alternatives | Reuters">
            <a:extLst>
              <a:ext uri="{FF2B5EF4-FFF2-40B4-BE49-F238E27FC236}">
                <a16:creationId xmlns:a16="http://schemas.microsoft.com/office/drawing/2014/main" id="{57E9381E-1A91-8630-1446-763EC9FB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73" y="2194560"/>
            <a:ext cx="4881389" cy="33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0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0D4-3849-AA84-C7D3-86859E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</a:t>
            </a:r>
            <a:r>
              <a:rPr lang="en-GB" dirty="0" err="1">
                <a:ea typeface="+mj-lt"/>
                <a:cs typeface="+mj-lt"/>
              </a:rPr>
              <a:t>etikai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kérdései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0762-6A09-239A-6A1E-40D154DA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2194560"/>
            <a:ext cx="7024643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>
                <a:ea typeface="+mn-lt"/>
                <a:cs typeface="+mn-lt"/>
              </a:rPr>
              <a:t>Etikai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kihívások</a:t>
            </a:r>
            <a:r>
              <a:rPr lang="en-GB" b="1" dirty="0">
                <a:ea typeface="+mn-lt"/>
                <a:cs typeface="+mn-lt"/>
              </a:rPr>
              <a:t>, mint </a:t>
            </a:r>
            <a:r>
              <a:rPr lang="en-GB" b="1" dirty="0" err="1">
                <a:ea typeface="+mn-lt"/>
                <a:cs typeface="+mn-lt"/>
              </a:rPr>
              <a:t>adatvédelem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algoritmikus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torzítások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felelős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fejlesztés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Szabályozási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kihívások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nemzetközi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irányelvek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legnagyobb</a:t>
            </a:r>
            <a:r>
              <a:rPr lang="en-GB" b="1" dirty="0">
                <a:ea typeface="+mn-lt"/>
                <a:cs typeface="+mn-lt"/>
              </a:rPr>
              <a:t> AI-</a:t>
            </a:r>
            <a:r>
              <a:rPr lang="en-GB" b="1" dirty="0" err="1">
                <a:ea typeface="+mn-lt"/>
                <a:cs typeface="+mn-lt"/>
              </a:rPr>
              <a:t>hoz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kapcsolódó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etikai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kérdés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mennyire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bízhatunk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gépek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döntéshozatalában</a:t>
            </a:r>
            <a:r>
              <a:rPr lang="en-GB" b="1" dirty="0">
                <a:ea typeface="+mn-lt"/>
                <a:cs typeface="+mn-lt"/>
              </a:rPr>
              <a:t>. </a:t>
            </a:r>
            <a:r>
              <a:rPr lang="en-GB" b="1" dirty="0" err="1">
                <a:ea typeface="+mn-lt"/>
                <a:cs typeface="+mn-lt"/>
              </a:rPr>
              <a:t>Például</a:t>
            </a:r>
            <a:r>
              <a:rPr lang="en-GB" b="1" dirty="0">
                <a:ea typeface="+mn-lt"/>
                <a:cs typeface="+mn-lt"/>
              </a:rPr>
              <a:t>, ha </a:t>
            </a:r>
            <a:r>
              <a:rPr lang="en-GB" b="1" dirty="0" err="1">
                <a:ea typeface="+mn-lt"/>
                <a:cs typeface="+mn-lt"/>
              </a:rPr>
              <a:t>egy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balesetbe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kerül</a:t>
            </a:r>
            <a:r>
              <a:rPr lang="en-GB" b="1" dirty="0">
                <a:ea typeface="+mn-lt"/>
                <a:cs typeface="+mn-lt"/>
              </a:rPr>
              <a:t>, ki </a:t>
            </a:r>
            <a:r>
              <a:rPr lang="en-GB" b="1" dirty="0" err="1">
                <a:ea typeface="+mn-lt"/>
                <a:cs typeface="+mn-lt"/>
              </a:rPr>
              <a:t>vállalja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felelősséget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autógyártó</a:t>
            </a:r>
            <a:r>
              <a:rPr lang="en-GB" b="1" dirty="0">
                <a:ea typeface="+mn-lt"/>
                <a:cs typeface="+mn-lt"/>
              </a:rPr>
              <a:t>, a </a:t>
            </a:r>
            <a:r>
              <a:rPr lang="en-GB" b="1" dirty="0" err="1">
                <a:ea typeface="+mn-lt"/>
                <a:cs typeface="+mn-lt"/>
              </a:rPr>
              <a:t>programozó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vagy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maga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</a:t>
            </a:r>
            <a:r>
              <a:rPr lang="en-GB" b="1" dirty="0">
                <a:ea typeface="+mn-lt"/>
                <a:cs typeface="+mn-lt"/>
              </a:rPr>
              <a:t>?</a:t>
            </a:r>
          </a:p>
        </p:txBody>
      </p:sp>
      <p:pic>
        <p:nvPicPr>
          <p:cNvPr id="9218" name="Picture 2" descr="Ethics, Equity, Data: The Core of Artificial Intelligence in Healthcare">
            <a:extLst>
              <a:ext uri="{FF2B5EF4-FFF2-40B4-BE49-F238E27FC236}">
                <a16:creationId xmlns:a16="http://schemas.microsoft.com/office/drawing/2014/main" id="{DD723B7D-B850-8573-7954-F677D5A0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56" y="2194560"/>
            <a:ext cx="4103405" cy="376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7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F629-739A-AC66-AB70-84160460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3235-B337-B057-F0C3-2DBBC127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r>
              <a:rPr lang="en-GB" sz="6000" dirty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D852-8D91-6FC8-6C1D-C6DD9130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Az AI </a:t>
            </a:r>
            <a:r>
              <a:rPr lang="en-GB" b="1" dirty="0" err="1">
                <a:ea typeface="+mj-lt"/>
                <a:cs typeface="+mj-lt"/>
              </a:rPr>
              <a:t>fogalma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és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eredete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ADDE-6D0B-B3B7-1644-319C0848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22760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Az AI </a:t>
            </a:r>
            <a:r>
              <a:rPr lang="en-GB" b="1" dirty="0" err="1">
                <a:ea typeface="+mn-lt"/>
                <a:cs typeface="+mn-lt"/>
              </a:rPr>
              <a:t>definíciója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b="1" dirty="0" err="1">
                <a:ea typeface="+mn-lt"/>
                <a:cs typeface="+mn-lt"/>
              </a:rPr>
              <a:t>Számítógépek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amelyek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képesek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emberi</a:t>
            </a:r>
            <a:r>
              <a:rPr lang="en-DE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intelligenciát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szimulálni</a:t>
            </a:r>
            <a:r>
              <a:rPr lang="en-GB" b="1" dirty="0">
                <a:ea typeface="+mn-lt"/>
                <a:cs typeface="+mn-lt"/>
              </a:rPr>
              <a:t>.</a:t>
            </a:r>
            <a:r>
              <a:rPr lang="en-DE" b="1" dirty="0">
                <a:ea typeface="+mn-lt"/>
                <a:cs typeface="+mn-lt"/>
              </a:rPr>
              <a:t> Ai = </a:t>
            </a:r>
            <a:r>
              <a:rPr lang="en-DE" b="1" dirty="0" err="1">
                <a:ea typeface="+mn-lt"/>
                <a:cs typeface="+mn-lt"/>
              </a:rPr>
              <a:t>Artifical</a:t>
            </a:r>
            <a:r>
              <a:rPr lang="en-DE" b="1" dirty="0">
                <a:ea typeface="+mn-lt"/>
                <a:cs typeface="+mn-lt"/>
              </a:rPr>
              <a:t> Intelligence.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Első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elméletek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1940-es </a:t>
            </a:r>
            <a:r>
              <a:rPr lang="en-GB" b="1" dirty="0" err="1">
                <a:ea typeface="+mn-lt"/>
                <a:cs typeface="+mn-lt"/>
              </a:rPr>
              <a:t>évekből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például</a:t>
            </a:r>
            <a:r>
              <a:rPr lang="en-GB" b="1" dirty="0">
                <a:ea typeface="+mn-lt"/>
                <a:cs typeface="+mn-lt"/>
              </a:rPr>
              <a:t> Alan Turing </a:t>
            </a:r>
            <a:r>
              <a:rPr lang="en-GB" b="1" dirty="0" err="1">
                <a:ea typeface="+mn-lt"/>
                <a:cs typeface="+mn-lt"/>
              </a:rPr>
              <a:t>gondolatai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AI </a:t>
            </a:r>
            <a:r>
              <a:rPr lang="en-GB" b="1" dirty="0" err="1">
                <a:ea typeface="+mn-lt"/>
                <a:cs typeface="+mn-lt"/>
              </a:rPr>
              <a:t>fogalma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sokkal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régebbi</a:t>
            </a:r>
            <a:r>
              <a:rPr lang="en-GB" b="1" dirty="0">
                <a:ea typeface="+mn-lt"/>
                <a:cs typeface="+mn-lt"/>
              </a:rPr>
              <a:t>, mint </a:t>
            </a:r>
            <a:r>
              <a:rPr lang="en-GB" b="1" dirty="0" err="1">
                <a:ea typeface="+mn-lt"/>
                <a:cs typeface="+mn-lt"/>
              </a:rPr>
              <a:t>gondolnánk</a:t>
            </a:r>
            <a:r>
              <a:rPr lang="en-GB" b="1" dirty="0">
                <a:ea typeface="+mn-lt"/>
                <a:cs typeface="+mn-lt"/>
              </a:rPr>
              <a:t>. Már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ókorban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görögök</a:t>
            </a:r>
            <a:r>
              <a:rPr lang="en-GB" b="1" dirty="0">
                <a:ea typeface="+mn-lt"/>
                <a:cs typeface="+mn-lt"/>
              </a:rPr>
              <a:t> is </a:t>
            </a:r>
            <a:r>
              <a:rPr lang="en-GB" b="1" dirty="0" err="1">
                <a:ea typeface="+mn-lt"/>
                <a:cs typeface="+mn-lt"/>
              </a:rPr>
              <a:t>elképzeltek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gépeket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amelyek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gondolkodni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tudnak</a:t>
            </a:r>
            <a:r>
              <a:rPr lang="en-GB" b="1" dirty="0">
                <a:ea typeface="+mn-lt"/>
                <a:cs typeface="+mn-lt"/>
              </a:rPr>
              <a:t>. </a:t>
            </a:r>
            <a:endParaRPr lang="en-GB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8D7B223-09F7-3573-5E7F-4ECB20B2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06" y="2194560"/>
            <a:ext cx="3951718" cy="39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FB34-7BF6-19D8-AEC5-0666651E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 Turing-</a:t>
            </a:r>
            <a:r>
              <a:rPr lang="en-GB" dirty="0" err="1">
                <a:ea typeface="+mj-lt"/>
                <a:cs typeface="+mj-lt"/>
              </a:rPr>
              <a:t>teszt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8B27-40EF-40D9-7905-DF4E2B76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321609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Alan Turing 1950-ben </a:t>
            </a:r>
            <a:r>
              <a:rPr lang="en-GB" b="1" dirty="0" err="1">
                <a:ea typeface="+mn-lt"/>
                <a:cs typeface="+mn-lt"/>
              </a:rPr>
              <a:t>javasolta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gép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akkor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intelligens</a:t>
            </a:r>
            <a:r>
              <a:rPr lang="en-GB" b="1" dirty="0">
                <a:ea typeface="+mn-lt"/>
                <a:cs typeface="+mn-lt"/>
              </a:rPr>
              <a:t>, ha </a:t>
            </a:r>
            <a:r>
              <a:rPr lang="en-GB" b="1" dirty="0" err="1">
                <a:ea typeface="+mn-lt"/>
                <a:cs typeface="+mn-lt"/>
              </a:rPr>
              <a:t>képes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megtéveszteni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embernek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higgye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Turing-</a:t>
            </a:r>
            <a:r>
              <a:rPr lang="en-GB" b="1" dirty="0" err="1">
                <a:ea typeface="+mn-lt"/>
                <a:cs typeface="+mn-lt"/>
              </a:rPr>
              <a:t>teszt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jelentősége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Alan Turing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csak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mesterséges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intelligencia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úttörője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hanem</a:t>
            </a:r>
            <a:r>
              <a:rPr lang="en-GB" b="1" dirty="0">
                <a:ea typeface="+mn-lt"/>
                <a:cs typeface="+mn-lt"/>
              </a:rPr>
              <a:t> a modern </a:t>
            </a:r>
            <a:r>
              <a:rPr lang="en-GB" b="1" dirty="0" err="1">
                <a:ea typeface="+mn-lt"/>
                <a:cs typeface="+mn-lt"/>
              </a:rPr>
              <a:t>számítástechnika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alapítója</a:t>
            </a:r>
            <a:r>
              <a:rPr lang="en-GB" b="1" dirty="0">
                <a:ea typeface="+mn-lt"/>
                <a:cs typeface="+mn-lt"/>
              </a:rPr>
              <a:t> is. </a:t>
            </a:r>
            <a:endParaRPr lang="en-DE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második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világháború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alatt</a:t>
            </a:r>
            <a:r>
              <a:rPr lang="en-GB" b="1" dirty="0">
                <a:ea typeface="+mn-lt"/>
                <a:cs typeface="+mn-lt"/>
              </a:rPr>
              <a:t> Turing </a:t>
            </a:r>
            <a:r>
              <a:rPr lang="en-GB" b="1" dirty="0" err="1">
                <a:ea typeface="+mn-lt"/>
                <a:cs typeface="+mn-lt"/>
              </a:rPr>
              <a:t>létfontosságú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szerepet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játszott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német</a:t>
            </a:r>
            <a:r>
              <a:rPr lang="en-GB" b="1" dirty="0">
                <a:ea typeface="+mn-lt"/>
                <a:cs typeface="+mn-lt"/>
              </a:rPr>
              <a:t> Enigma </a:t>
            </a:r>
            <a:r>
              <a:rPr lang="en-GB" b="1" dirty="0" err="1">
                <a:ea typeface="+mn-lt"/>
                <a:cs typeface="+mn-lt"/>
              </a:rPr>
              <a:t>kód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megfejtésében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amely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jelentősen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hozzájárult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szövetségesek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győzelméhez</a:t>
            </a:r>
            <a:r>
              <a:rPr lang="en-GB" b="1" dirty="0">
                <a:ea typeface="+mn-lt"/>
                <a:cs typeface="+mn-lt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BCCD7E-FBE5-1B9F-48D8-C70473F5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05" y="2194560"/>
            <a:ext cx="3640644" cy="36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5D40-EB33-529A-A049-8672FA56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</a:t>
            </a:r>
            <a:r>
              <a:rPr lang="en-GB" dirty="0" err="1">
                <a:ea typeface="+mj-lt"/>
                <a:cs typeface="+mj-lt"/>
              </a:rPr>
              <a:t>első</a:t>
            </a:r>
            <a:r>
              <a:rPr lang="en-GB" dirty="0">
                <a:ea typeface="+mj-lt"/>
                <a:cs typeface="+mj-lt"/>
              </a:rPr>
              <a:t> AI </a:t>
            </a:r>
            <a:r>
              <a:rPr lang="en-GB" dirty="0" err="1">
                <a:ea typeface="+mj-lt"/>
                <a:cs typeface="+mj-lt"/>
              </a:rPr>
              <a:t>programok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6044-FE76-6680-B531-E3369D69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099419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Első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sikeres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AI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rendszerek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: Logic Theorist (1956), General Problem Solver (1957).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Ezek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bebizonyították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hogy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számítógépek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képesek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logikai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és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problémamegoldó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feladatokra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Érdekesség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: A Logic Theorist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nevű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AI program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bebizonyította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hogy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gépek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képesek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matematikai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tételek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bizonyítására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. A Logic Theorist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hatékonyabb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bizonyítást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talált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egy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tételre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mint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amit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matematika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egyik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klasszikusa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Bertrand Russell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alkalmazott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.</a:t>
            </a:r>
            <a:endParaRPr lang="en-GB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074" name="Picture 2" descr="Logic Theorist - A History of Artificial Intelligence">
            <a:extLst>
              <a:ext uri="{FF2B5EF4-FFF2-40B4-BE49-F238E27FC236}">
                <a16:creationId xmlns:a16="http://schemas.microsoft.com/office/drawing/2014/main" id="{564297AA-34AA-A9F0-800C-D6F14B77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980" y="2194560"/>
            <a:ext cx="2179220" cy="22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6859-63E3-494B-C312-A20D88DC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</a:t>
            </a:r>
            <a:r>
              <a:rPr lang="en-GB" dirty="0" err="1">
                <a:ea typeface="+mj-lt"/>
                <a:cs typeface="+mj-lt"/>
              </a:rPr>
              <a:t>fejlődése</a:t>
            </a:r>
            <a:r>
              <a:rPr lang="en-GB" dirty="0">
                <a:ea typeface="+mj-lt"/>
                <a:cs typeface="+mj-lt"/>
              </a:rPr>
              <a:t> a 60-as </a:t>
            </a:r>
            <a:r>
              <a:rPr lang="en-GB" dirty="0" err="1">
                <a:ea typeface="+mj-lt"/>
                <a:cs typeface="+mj-lt"/>
              </a:rPr>
              <a:t>és</a:t>
            </a:r>
            <a:r>
              <a:rPr lang="en-GB" dirty="0">
                <a:ea typeface="+mj-lt"/>
                <a:cs typeface="+mj-lt"/>
              </a:rPr>
              <a:t> 70-es </a:t>
            </a:r>
            <a:r>
              <a:rPr lang="en-GB" dirty="0" err="1">
                <a:ea typeface="+mj-lt"/>
                <a:cs typeface="+mj-lt"/>
              </a:rPr>
              <a:t>években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3773-0DA8-CC4D-C21D-76F7C0AE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99561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Korai </a:t>
            </a:r>
            <a:r>
              <a:rPr lang="en-GB" b="1" dirty="0" err="1">
                <a:ea typeface="+mn-lt"/>
                <a:cs typeface="+mn-lt"/>
              </a:rPr>
              <a:t>neurális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hálózatok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gépi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tanulás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kutatása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Szakértői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 (Expert Systems) </a:t>
            </a:r>
            <a:r>
              <a:rPr lang="en-GB" b="1" dirty="0" err="1">
                <a:ea typeface="+mn-lt"/>
                <a:cs typeface="+mn-lt"/>
              </a:rPr>
              <a:t>megjelenése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 </a:t>
            </a:r>
            <a:r>
              <a:rPr lang="en-GB" b="1" dirty="0" err="1">
                <a:ea typeface="+mn-lt"/>
                <a:cs typeface="+mn-lt"/>
              </a:rPr>
              <a:t>neurális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hálózatok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alapját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inspirálta</a:t>
            </a:r>
            <a:r>
              <a:rPr lang="en-GB" b="1" dirty="0">
                <a:ea typeface="+mn-lt"/>
                <a:cs typeface="+mn-lt"/>
              </a:rPr>
              <a:t>. </a:t>
            </a:r>
            <a:r>
              <a:rPr lang="en-GB" b="1" dirty="0" err="1">
                <a:ea typeface="+mn-lt"/>
                <a:cs typeface="+mn-lt"/>
              </a:rPr>
              <a:t>Bár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ezek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hálózatok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sokszor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lassan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fejlődtek</a:t>
            </a:r>
            <a:r>
              <a:rPr lang="en-GB" b="1" dirty="0">
                <a:ea typeface="+mn-lt"/>
                <a:cs typeface="+mn-lt"/>
              </a:rPr>
              <a:t>, a </a:t>
            </a:r>
            <a:r>
              <a:rPr lang="en-GB" b="1" dirty="0" err="1">
                <a:ea typeface="+mn-lt"/>
                <a:cs typeface="+mn-lt"/>
              </a:rPr>
              <a:t>kutatók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később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rájöttek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számítási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teljesítmény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növekedése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óriási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lehetőségeket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rejt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bennük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4098" name="Picture 2" descr="What Are Expert Systems In AI? Complete Guide | Simplilearn">
            <a:extLst>
              <a:ext uri="{FF2B5EF4-FFF2-40B4-BE49-F238E27FC236}">
                <a16:creationId xmlns:a16="http://schemas.microsoft.com/office/drawing/2014/main" id="{228C5C99-037E-3D6B-459F-CD165728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01" y="2424823"/>
            <a:ext cx="4257499" cy="35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A85-B338-2732-3998-8F10C494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"</a:t>
            </a:r>
            <a:r>
              <a:rPr lang="en-GB" dirty="0" err="1">
                <a:ea typeface="+mj-lt"/>
                <a:cs typeface="+mj-lt"/>
              </a:rPr>
              <a:t>tél</a:t>
            </a:r>
            <a:r>
              <a:rPr lang="en-GB" dirty="0">
                <a:ea typeface="+mj-lt"/>
                <a:cs typeface="+mj-lt"/>
              </a:rPr>
              <a:t>" (70-es </a:t>
            </a:r>
            <a:r>
              <a:rPr lang="en-GB" dirty="0" err="1">
                <a:ea typeface="+mj-lt"/>
                <a:cs typeface="+mj-lt"/>
              </a:rPr>
              <a:t>és</a:t>
            </a:r>
            <a:r>
              <a:rPr lang="en-GB" dirty="0">
                <a:ea typeface="+mj-lt"/>
                <a:cs typeface="+mj-lt"/>
              </a:rPr>
              <a:t> 80-as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3534-36CE-FC41-00CD-70AA7B7A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7575854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Az AI </a:t>
            </a:r>
            <a:r>
              <a:rPr lang="en-GB" b="1" dirty="0" err="1">
                <a:ea typeface="+mn-lt"/>
                <a:cs typeface="+mn-lt"/>
              </a:rPr>
              <a:t>fejlődésének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lelassulása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mivel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technológiai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elvárások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teljesültek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támogatás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visszavonása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Az AI "tele" </a:t>
            </a:r>
            <a:r>
              <a:rPr lang="en-GB" b="1" dirty="0" err="1">
                <a:ea typeface="+mn-lt"/>
                <a:cs typeface="+mn-lt"/>
              </a:rPr>
              <a:t>idején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kutatás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finanszírozása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lecsökkent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mivel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kezdeti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túlzott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ígéretek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váltak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valóra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DE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Ez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korszak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azonban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kutatók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számára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lehetőséget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adott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arra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csendben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kevesebb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nyomás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dolgozzanak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később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meghozta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gyümölcsét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5122" name="Picture 2" descr="A Historical Overview of AI Winter Cycles">
            <a:extLst>
              <a:ext uri="{FF2B5EF4-FFF2-40B4-BE49-F238E27FC236}">
                <a16:creationId xmlns:a16="http://schemas.microsoft.com/office/drawing/2014/main" id="{01F1F601-AD36-10BA-F596-C6CF1072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54" y="2194559"/>
            <a:ext cx="4294253" cy="35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3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221-3C4A-E5D2-0391-18E6C62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</a:t>
            </a:r>
            <a:r>
              <a:rPr lang="en-GB" dirty="0" err="1">
                <a:ea typeface="+mj-lt"/>
                <a:cs typeface="+mj-lt"/>
              </a:rPr>
              <a:t>reneszánsza</a:t>
            </a:r>
            <a:r>
              <a:rPr lang="en-GB" dirty="0">
                <a:ea typeface="+mj-lt"/>
                <a:cs typeface="+mj-lt"/>
              </a:rPr>
              <a:t> (80-as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vége</a:t>
            </a:r>
            <a:r>
              <a:rPr lang="en-GB" dirty="0">
                <a:ea typeface="+mj-lt"/>
                <a:cs typeface="+mj-lt"/>
              </a:rPr>
              <a:t> - 90-es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C726-1B4A-4827-E842-B237F26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0466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>
                <a:ea typeface="+mn-lt"/>
                <a:cs typeface="+mn-lt"/>
              </a:rPr>
              <a:t>Szakértői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újra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felértékelése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Japán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országok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kutatási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programjai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 </a:t>
            </a:r>
            <a:r>
              <a:rPr lang="en-GB" b="1" dirty="0" err="1">
                <a:ea typeface="+mn-lt"/>
                <a:cs typeface="+mn-lt"/>
              </a:rPr>
              <a:t>japánok</a:t>
            </a:r>
            <a:r>
              <a:rPr lang="en-GB" b="1" dirty="0">
                <a:ea typeface="+mn-lt"/>
                <a:cs typeface="+mn-lt"/>
              </a:rPr>
              <a:t> Fifth Generation Computer Systems </a:t>
            </a:r>
            <a:r>
              <a:rPr lang="en-GB" b="1" dirty="0" err="1">
                <a:ea typeface="+mn-lt"/>
                <a:cs typeface="+mn-lt"/>
              </a:rPr>
              <a:t>projektje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óriási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lökést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adott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mesterséges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intelligenciának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DE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Bár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projekt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érte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minden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célját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ez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nagyszabású</a:t>
            </a:r>
            <a:r>
              <a:rPr lang="en-GB" b="1" dirty="0">
                <a:ea typeface="+mn-lt"/>
                <a:cs typeface="+mn-lt"/>
              </a:rPr>
              <a:t> program </a:t>
            </a:r>
            <a:r>
              <a:rPr lang="en-GB" b="1" dirty="0" err="1">
                <a:ea typeface="+mn-lt"/>
                <a:cs typeface="+mn-lt"/>
              </a:rPr>
              <a:t>alapozta</a:t>
            </a:r>
            <a:r>
              <a:rPr lang="en-GB" b="1" dirty="0">
                <a:ea typeface="+mn-lt"/>
                <a:cs typeface="+mn-lt"/>
              </a:rPr>
              <a:t> meg a </a:t>
            </a:r>
            <a:r>
              <a:rPr lang="en-GB" b="1" dirty="0" err="1">
                <a:ea typeface="+mn-lt"/>
                <a:cs typeface="+mn-lt"/>
              </a:rPr>
              <a:t>mai</a:t>
            </a:r>
            <a:r>
              <a:rPr lang="en-GB" b="1" dirty="0">
                <a:ea typeface="+mn-lt"/>
                <a:cs typeface="+mn-lt"/>
              </a:rPr>
              <a:t> modern AI </a:t>
            </a:r>
            <a:r>
              <a:rPr lang="en-GB" b="1" dirty="0" err="1">
                <a:ea typeface="+mn-lt"/>
                <a:cs typeface="+mn-lt"/>
              </a:rPr>
              <a:t>kutatást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6146" name="Picture 2" descr="The AI Revolution: Is It Comparable to the Workforce Transformation of the  1980s?">
            <a:extLst>
              <a:ext uri="{FF2B5EF4-FFF2-40B4-BE49-F238E27FC236}">
                <a16:creationId xmlns:a16="http://schemas.microsoft.com/office/drawing/2014/main" id="{01E7FC2E-B35A-A607-99C7-5B0A3EC7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34" y="2318744"/>
            <a:ext cx="3646696" cy="36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2813-1FA9-6A4E-8BBD-191E7246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 </a:t>
            </a:r>
            <a:r>
              <a:rPr lang="en-GB" dirty="0" err="1">
                <a:ea typeface="+mj-lt"/>
                <a:cs typeface="+mj-lt"/>
              </a:rPr>
              <a:t>gépi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tanulás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és</a:t>
            </a:r>
            <a:r>
              <a:rPr lang="en-GB" dirty="0">
                <a:ea typeface="+mj-lt"/>
                <a:cs typeface="+mj-lt"/>
              </a:rPr>
              <a:t> a Big Data </a:t>
            </a:r>
            <a:r>
              <a:rPr lang="en-GB" dirty="0" err="1">
                <a:ea typeface="+mj-lt"/>
                <a:cs typeface="+mj-lt"/>
              </a:rPr>
              <a:t>forradalma</a:t>
            </a:r>
            <a:r>
              <a:rPr lang="en-GB" dirty="0">
                <a:ea typeface="+mj-lt"/>
                <a:cs typeface="+mj-lt"/>
              </a:rPr>
              <a:t> (2000-es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7DF5-6C8B-5183-44CA-F9B41C9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88" y="2194560"/>
            <a:ext cx="7058825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gépi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tanulás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felgyorsulása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nagy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adathalmazoknak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számítási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kapacitásnak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köszönhetően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mélytanulás</a:t>
            </a:r>
            <a:r>
              <a:rPr lang="en-GB" b="1" dirty="0">
                <a:ea typeface="+mn-lt"/>
                <a:cs typeface="+mn-lt"/>
              </a:rPr>
              <a:t> (deep learning) </a:t>
            </a:r>
            <a:r>
              <a:rPr lang="en-GB" b="1" dirty="0" err="1">
                <a:ea typeface="+mn-lt"/>
                <a:cs typeface="+mn-lt"/>
              </a:rPr>
              <a:t>jelentősége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AI </a:t>
            </a:r>
            <a:r>
              <a:rPr lang="en-GB" b="1" dirty="0" err="1">
                <a:ea typeface="+mn-lt"/>
                <a:cs typeface="+mn-lt"/>
              </a:rPr>
              <a:t>fejlődésének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titka</a:t>
            </a:r>
            <a:r>
              <a:rPr lang="en-GB" b="1" dirty="0">
                <a:ea typeface="+mn-lt"/>
                <a:cs typeface="+mn-lt"/>
              </a:rPr>
              <a:t> a Big Data. </a:t>
            </a:r>
            <a:r>
              <a:rPr lang="en-GB" b="1" dirty="0" err="1">
                <a:ea typeface="+mn-lt"/>
                <a:cs typeface="+mn-lt"/>
              </a:rPr>
              <a:t>Amikor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hatalmas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adathalmazokat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kezdtek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használni</a:t>
            </a:r>
            <a:r>
              <a:rPr lang="en-GB" b="1" dirty="0">
                <a:ea typeface="+mn-lt"/>
                <a:cs typeface="+mn-lt"/>
              </a:rPr>
              <a:t>, a </a:t>
            </a:r>
            <a:r>
              <a:rPr lang="en-GB" b="1" dirty="0" err="1">
                <a:ea typeface="+mn-lt"/>
                <a:cs typeface="+mn-lt"/>
              </a:rPr>
              <a:t>gépi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tanulási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algoritmusok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sokkal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jobban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működtek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mivel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több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adat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állt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rendelkezésre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számára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tanuláshoz</a:t>
            </a:r>
            <a:r>
              <a:rPr lang="en-GB" b="1" dirty="0">
                <a:ea typeface="+mn-lt"/>
                <a:cs typeface="+mn-lt"/>
              </a:rPr>
              <a:t>. Pl Google Nem </a:t>
            </a:r>
            <a:r>
              <a:rPr lang="en-GB" b="1" dirty="0" err="1">
                <a:ea typeface="+mn-lt"/>
                <a:cs typeface="+mn-lt"/>
              </a:rPr>
              <a:t>vagyok</a:t>
            </a:r>
            <a:r>
              <a:rPr lang="en-GB" b="1" dirty="0">
                <a:ea typeface="+mn-lt"/>
                <a:cs typeface="+mn-lt"/>
              </a:rPr>
              <a:t> robot </a:t>
            </a:r>
            <a:r>
              <a:rPr lang="en-GB" b="1" dirty="0" err="1">
                <a:ea typeface="+mn-lt"/>
                <a:cs typeface="+mn-lt"/>
              </a:rPr>
              <a:t>ellenörzö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</a:t>
            </a:r>
            <a:r>
              <a:rPr lang="en-GB" b="1" dirty="0">
                <a:ea typeface="+mn-lt"/>
                <a:cs typeface="+mn-lt"/>
              </a:rPr>
              <a:t>. </a:t>
            </a:r>
          </a:p>
        </p:txBody>
      </p:sp>
      <p:pic>
        <p:nvPicPr>
          <p:cNvPr id="7170" name="Picture 2" descr="Title: Demystifying Big Data: Unveiling the Power of Data Analytics">
            <a:extLst>
              <a:ext uri="{FF2B5EF4-FFF2-40B4-BE49-F238E27FC236}">
                <a16:creationId xmlns:a16="http://schemas.microsoft.com/office/drawing/2014/main" id="{3D861B87-E32C-7A1C-9827-4993F37C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94" y="2503918"/>
            <a:ext cx="4414452" cy="293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4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8940-D983-7F67-40DB-0936C680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AI </a:t>
            </a:r>
            <a:r>
              <a:rPr lang="en-GB" dirty="0" err="1">
                <a:ea typeface="+mj-lt"/>
                <a:cs typeface="+mj-lt"/>
              </a:rPr>
              <a:t>alkalmazások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napjainkban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FA77-F9FF-64BB-F978-E92D5BE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6845181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AI </a:t>
            </a:r>
            <a:r>
              <a:rPr lang="en-GB" b="1" dirty="0" err="1">
                <a:ea typeface="+mn-lt"/>
                <a:cs typeface="+mn-lt"/>
              </a:rPr>
              <a:t>alkalmazások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hangfelismerés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képfelismerés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orvosi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diagnosztika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Az AI </a:t>
            </a:r>
            <a:r>
              <a:rPr lang="en-GB" b="1" dirty="0" err="1">
                <a:ea typeface="+mn-lt"/>
                <a:cs typeface="+mn-lt"/>
              </a:rPr>
              <a:t>jövőbeli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hatásai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társadalomra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munkaerőpiacra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legérdekesebb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alkalmazása</a:t>
            </a:r>
            <a:r>
              <a:rPr lang="en-GB" b="1" dirty="0">
                <a:ea typeface="+mn-lt"/>
                <a:cs typeface="+mn-lt"/>
              </a:rPr>
              <a:t>. Az </a:t>
            </a:r>
            <a:r>
              <a:rPr lang="en-GB" b="1" dirty="0" err="1">
                <a:ea typeface="+mn-lt"/>
                <a:cs typeface="+mn-lt"/>
              </a:rPr>
              <a:t>első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fejlesztésére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kísérletek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már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1980-as </a:t>
            </a:r>
            <a:r>
              <a:rPr lang="en-GB" b="1" dirty="0" err="1">
                <a:ea typeface="+mn-lt"/>
                <a:cs typeface="+mn-lt"/>
              </a:rPr>
              <a:t>években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elkezdődtek</a:t>
            </a:r>
            <a:r>
              <a:rPr lang="en-GB" b="1" dirty="0">
                <a:ea typeface="+mn-lt"/>
                <a:cs typeface="+mn-lt"/>
              </a:rPr>
              <a:t>, de </a:t>
            </a:r>
            <a:r>
              <a:rPr lang="en-GB" b="1" dirty="0" err="1">
                <a:ea typeface="+mn-lt"/>
                <a:cs typeface="+mn-lt"/>
              </a:rPr>
              <a:t>csak</a:t>
            </a:r>
            <a:r>
              <a:rPr lang="en-GB" b="1" dirty="0">
                <a:ea typeface="+mn-lt"/>
                <a:cs typeface="+mn-lt"/>
              </a:rPr>
              <a:t> a modern </a:t>
            </a:r>
            <a:r>
              <a:rPr lang="en-GB" b="1" dirty="0" err="1">
                <a:ea typeface="+mn-lt"/>
                <a:cs typeface="+mn-lt"/>
              </a:rPr>
              <a:t>szenzorok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algoritmusok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segítségével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váltak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valósággá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8194" name="Picture 2" descr="Mesterséges intelligencia felhasználása napjainkban - M.I. BLOG">
            <a:extLst>
              <a:ext uri="{FF2B5EF4-FFF2-40B4-BE49-F238E27FC236}">
                <a16:creationId xmlns:a16="http://schemas.microsoft.com/office/drawing/2014/main" id="{7377D418-FDDC-D749-13F4-35760607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25" y="2194560"/>
            <a:ext cx="4700096" cy="35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45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656</Words>
  <Application>Microsoft Office PowerPoint</Application>
  <PresentationFormat>Szélesvásznú</PresentationFormat>
  <Paragraphs>53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A mesterséges intelligencia története</vt:lpstr>
      <vt:lpstr>Az AI fogalma és eredete</vt:lpstr>
      <vt:lpstr>A Turing-teszt</vt:lpstr>
      <vt:lpstr>Az első AI programok</vt:lpstr>
      <vt:lpstr>Az AI fejlődése a 60-as és 70-es években</vt:lpstr>
      <vt:lpstr>Az AI "tél" (70-es és 80-as évek)</vt:lpstr>
      <vt:lpstr>Az AI reneszánsza (80-as évek vége - 90-es évek)</vt:lpstr>
      <vt:lpstr>A gépi tanulás és a Big Data forradalma (2000-es évek)</vt:lpstr>
      <vt:lpstr>AI alkalmazások napjainkban</vt:lpstr>
      <vt:lpstr>OPEN AI és chatgpt  </vt:lpstr>
      <vt:lpstr>Az AI etikai kérdései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története</dc:title>
  <dc:creator/>
  <cp:lastModifiedBy>Pleskó Patrik Pál</cp:lastModifiedBy>
  <cp:revision>59</cp:revision>
  <dcterms:created xsi:type="dcterms:W3CDTF">2024-09-17T21:11:13Z</dcterms:created>
  <dcterms:modified xsi:type="dcterms:W3CDTF">2024-09-25T09:10:12Z</dcterms:modified>
</cp:coreProperties>
</file>