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45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52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03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43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12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156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32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48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02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465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94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62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97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B69238-CE0A-40F8-B907-C93983F8A9A2}" type="datetimeFigureOut">
              <a:rPr lang="hu-HU" smtClean="0"/>
              <a:t>2024.09.16.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1444AC-3A72-4DEB-B0DC-7C0639252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656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74CAA1-DB34-434B-8E6E-6EBFED540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Mesterséges Intelligencia: Történet, Etika és Jövő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52D211-AA2E-4044-91A1-AB07E151E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21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338A1-2FFA-485C-A9C1-3BC48AEE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fejlődési irányok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359F4C-38AE-4E12-BE9E-DC1EAB1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Generatív MI: A generatív MI, mint például a </a:t>
            </a:r>
            <a:r>
              <a:rPr lang="hu-HU" dirty="0" err="1"/>
              <a:t>ChatGPT</a:t>
            </a:r>
            <a:r>
              <a:rPr lang="hu-HU" dirty="0"/>
              <a:t>, a </a:t>
            </a:r>
            <a:r>
              <a:rPr lang="hu-HU" dirty="0" err="1"/>
              <a:t>Midjourney</a:t>
            </a:r>
            <a:r>
              <a:rPr lang="hu-HU" dirty="0"/>
              <a:t> és a </a:t>
            </a:r>
            <a:r>
              <a:rPr lang="hu-HU" dirty="0" err="1"/>
              <a:t>Stable</a:t>
            </a:r>
            <a:r>
              <a:rPr lang="hu-HU" dirty="0"/>
              <a:t> </a:t>
            </a:r>
            <a:r>
              <a:rPr lang="hu-HU" dirty="0" err="1"/>
              <a:t>Diffusion</a:t>
            </a:r>
            <a:r>
              <a:rPr lang="hu-HU" dirty="0"/>
              <a:t>, továbbra is nagy figyelmet kap. Ezek a rendszerek képesek szöveget, képet, zenét és más tartalmakat előállítani, ami forradalmasíthatja a kreatív iparágakat.- Általános MI (AGI): Az általános mesterséges intelligencia (AGI) célja, hogy olyan rendszereket hozzon létre, amelyek képesek bármilyen emberi szintű feladat elvégzésére. Bár ez még távoli cél, a kutatások folyamatosan haladnak ebbe az irányba.- Egészségügyi alkalmazások: Az MI alkalmazása az egészségügyben tovább fog fejlődni, különösen a diagnosztika, a személyre szabott orvoslás és a gyógyszerkutatás területén. Az MI segíthet a betegségek korai felismerésében és hatékonyabb kezelési módszerek kidolgozásában.- Önvezető járművek: Az önvezető autók és más intelligens közlekedési rendszerek fejlesztése folytatódik, ami javíthatja a közlekedés biztonságát és hatékonyságát.- </a:t>
            </a:r>
            <a:r>
              <a:rPr lang="hu-HU" dirty="0" err="1"/>
              <a:t>Kollaboratív</a:t>
            </a:r>
            <a:r>
              <a:rPr lang="hu-HU" dirty="0"/>
              <a:t> MI: A jövőben az MI rendszerek egyre inkább együttműködnek majd az emberekkel, nem csak helyettesítik őket. Az ilyen </a:t>
            </a:r>
            <a:r>
              <a:rPr lang="hu-HU" dirty="0" err="1"/>
              <a:t>kollaboratív</a:t>
            </a:r>
            <a:r>
              <a:rPr lang="hu-HU" dirty="0"/>
              <a:t> MI rendszerek segíthetnek a munka hatékonyságának növelésében és az emberi képességek kiegészítésében.</a:t>
            </a:r>
          </a:p>
        </p:txBody>
      </p:sp>
    </p:spTree>
    <p:extLst>
      <p:ext uri="{BB962C8B-B14F-4D97-AF65-F5344CB8AC3E}">
        <p14:creationId xmlns:p14="http://schemas.microsoft.com/office/powerpoint/2010/main" val="316897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D7969-8CF6-4953-B063-924106C4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 és zárszó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86725D-E96C-4168-84F8-AD678182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jelentősége egyre növekszik, és számos területen hoz forradalmi változásokat. Az MI etikai és társadalmi kihívásai mellett rengeteg lehetőséget kínál a jövő számára. Fontos, hogy felelősségteljesen és etikusan alkalmazzuk ezeket a technológiákat, hogy a lehető legtöbb előnyt élvezhessük.</a:t>
            </a:r>
          </a:p>
        </p:txBody>
      </p:sp>
    </p:spTree>
    <p:extLst>
      <p:ext uri="{BB962C8B-B14F-4D97-AF65-F5344CB8AC3E}">
        <p14:creationId xmlns:p14="http://schemas.microsoft.com/office/powerpoint/2010/main" val="3433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73227-B292-4957-8833-EC8485DB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mesterséges intelligencia (MI)?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1C5DD1-4953-41EF-A23B-D8575AB6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olyan technológia, amely lehetővé teszi a gépek számára, hogy emberi intelligenciát szimuláljanak. Az MI rendszerek képesek tanulni, érvelni, problémákat megoldani és döntéseket hozni.3. Dia: Korai évek (1940-es és 1950-es évek)- 1943: Warren </a:t>
            </a:r>
            <a:r>
              <a:rPr lang="hu-HU" dirty="0" err="1"/>
              <a:t>McCulloch</a:t>
            </a:r>
            <a:r>
              <a:rPr lang="hu-HU" dirty="0"/>
              <a:t> és Walter </a:t>
            </a:r>
            <a:r>
              <a:rPr lang="hu-HU" dirty="0" err="1"/>
              <a:t>Pitts</a:t>
            </a:r>
            <a:r>
              <a:rPr lang="hu-HU" dirty="0"/>
              <a:t> megalkották az első mesterséges neuront, amely az agyi neuronok működését modellezte.- 1950: Alan Turing publikálta híres cikkét, a "</a:t>
            </a:r>
            <a:r>
              <a:rPr lang="hu-HU" dirty="0" err="1"/>
              <a:t>Computing</a:t>
            </a:r>
            <a:r>
              <a:rPr lang="hu-HU" dirty="0"/>
              <a:t> </a:t>
            </a:r>
            <a:r>
              <a:rPr lang="hu-HU" dirty="0" err="1"/>
              <a:t>Machinery</a:t>
            </a:r>
            <a:r>
              <a:rPr lang="hu-HU" dirty="0"/>
              <a:t> and </a:t>
            </a:r>
            <a:r>
              <a:rPr lang="hu-HU" dirty="0" err="1"/>
              <a:t>Intelligence</a:t>
            </a:r>
            <a:r>
              <a:rPr lang="hu-HU" dirty="0"/>
              <a:t>"-t, amelyben bevezette a Turing-teszt fogalmát.</a:t>
            </a:r>
          </a:p>
        </p:txBody>
      </p:sp>
    </p:spTree>
    <p:extLst>
      <p:ext uri="{BB962C8B-B14F-4D97-AF65-F5344CB8AC3E}">
        <p14:creationId xmlns:p14="http://schemas.microsoft.com/office/powerpoint/2010/main" val="428251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555EB6-EA09-40D7-B7FB-4369BE6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Korai évek (1940-es és 1950-es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BCAD47-DD36-475D-8C29-E441F8C6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1943: Warren </a:t>
            </a:r>
            <a:r>
              <a:rPr lang="hu-HU" dirty="0" err="1"/>
              <a:t>McCulloch</a:t>
            </a:r>
            <a:r>
              <a:rPr lang="hu-HU" dirty="0"/>
              <a:t> és Walter </a:t>
            </a:r>
            <a:r>
              <a:rPr lang="hu-HU" dirty="0" err="1"/>
              <a:t>Pitts</a:t>
            </a:r>
            <a:r>
              <a:rPr lang="hu-HU" dirty="0"/>
              <a:t> megalkották az első mesterséges neuront, amely az agyi neuronok működését modellezte.- 1950: Alan Turing publikálta híres cikkét, a "</a:t>
            </a:r>
            <a:r>
              <a:rPr lang="hu-HU" dirty="0" err="1"/>
              <a:t>Computing</a:t>
            </a:r>
            <a:r>
              <a:rPr lang="hu-HU" dirty="0"/>
              <a:t> </a:t>
            </a:r>
            <a:r>
              <a:rPr lang="hu-HU" dirty="0" err="1"/>
              <a:t>Machinery</a:t>
            </a:r>
            <a:r>
              <a:rPr lang="hu-HU" dirty="0"/>
              <a:t> and </a:t>
            </a:r>
            <a:r>
              <a:rPr lang="hu-HU" dirty="0" err="1"/>
              <a:t>Intelligence</a:t>
            </a:r>
            <a:r>
              <a:rPr lang="hu-HU" dirty="0"/>
              <a:t>"-t, amelyben bevezette a Turing-teszt fogalmát.</a:t>
            </a:r>
          </a:p>
        </p:txBody>
      </p:sp>
    </p:spTree>
    <p:extLst>
      <p:ext uri="{BB962C8B-B14F-4D97-AF65-F5344CB8AC3E}">
        <p14:creationId xmlns:p14="http://schemas.microsoft.com/office/powerpoint/2010/main" val="415683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9520B-2D9D-4A0B-A935-3038327B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mesterséges intelligencia megszületése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58E12C-8734-40C9-AD15-2075BA68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1956: John McCarthy, </a:t>
            </a:r>
            <a:r>
              <a:rPr lang="hu-HU" dirty="0" err="1"/>
              <a:t>Marvin</a:t>
            </a:r>
            <a:r>
              <a:rPr lang="hu-HU" dirty="0"/>
              <a:t> </a:t>
            </a:r>
            <a:r>
              <a:rPr lang="hu-HU" dirty="0" err="1"/>
              <a:t>Minsky</a:t>
            </a:r>
            <a:r>
              <a:rPr lang="hu-HU" dirty="0"/>
              <a:t>, </a:t>
            </a:r>
            <a:r>
              <a:rPr lang="hu-HU" dirty="0" err="1"/>
              <a:t>Nathaniel</a:t>
            </a:r>
            <a:r>
              <a:rPr lang="hu-HU" dirty="0"/>
              <a:t> </a:t>
            </a:r>
            <a:r>
              <a:rPr lang="hu-HU" dirty="0" err="1"/>
              <a:t>Rochester</a:t>
            </a:r>
            <a:r>
              <a:rPr lang="hu-HU" dirty="0"/>
              <a:t> és Claude Shannon szerveztek egy nyári workshopot a </a:t>
            </a:r>
            <a:r>
              <a:rPr lang="hu-HU" dirty="0" err="1"/>
              <a:t>Dartmouth</a:t>
            </a:r>
            <a:r>
              <a:rPr lang="hu-HU" dirty="0"/>
              <a:t> College-ban, amelyet a mesterséges intelligencia hivatalos születésének tekintenek.</a:t>
            </a:r>
          </a:p>
        </p:txBody>
      </p:sp>
    </p:spTree>
    <p:extLst>
      <p:ext uri="{BB962C8B-B14F-4D97-AF65-F5344CB8AC3E}">
        <p14:creationId xmlns:p14="http://schemas.microsoft.com/office/powerpoint/2010/main" val="7214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E9593-F5FE-4214-8C55-879C379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Korai sikerek és kudarcok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BFCAC2-4A71-4EAC-990A-08318E2F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1951: </a:t>
            </a:r>
            <a:r>
              <a:rPr lang="hu-HU" dirty="0" err="1"/>
              <a:t>Marvin</a:t>
            </a:r>
            <a:r>
              <a:rPr lang="hu-HU" dirty="0"/>
              <a:t> </a:t>
            </a:r>
            <a:r>
              <a:rPr lang="hu-HU" dirty="0" err="1"/>
              <a:t>Minsky</a:t>
            </a:r>
            <a:r>
              <a:rPr lang="hu-HU" dirty="0"/>
              <a:t> és Dean </a:t>
            </a:r>
            <a:r>
              <a:rPr lang="hu-HU" dirty="0" err="1"/>
              <a:t>Edmonds</a:t>
            </a:r>
            <a:r>
              <a:rPr lang="hu-HU" dirty="0"/>
              <a:t> megépítették az első neurális számítógépet, a SNARC-ot.- 1966: Joseph </a:t>
            </a:r>
            <a:r>
              <a:rPr lang="hu-HU" dirty="0" err="1"/>
              <a:t>Weizenbaum</a:t>
            </a:r>
            <a:r>
              <a:rPr lang="hu-HU" dirty="0"/>
              <a:t> kifejlesztette az ELIZA nevű programot, amely képes volt emberi beszélgetéseket szimulálni.</a:t>
            </a:r>
          </a:p>
          <a:p>
            <a:r>
              <a:rPr lang="hu-HU" dirty="0"/>
              <a:t>Az "AI tél" (1970-es és 1980-as évek)- Az MI kutatás támogatottsága csökkent, mivel a korai ígéretek nem váltak valóra. Az 1970-es és 1980-as években az MI kutatás finanszírozása jelentősen visszaesett.</a:t>
            </a:r>
          </a:p>
        </p:txBody>
      </p:sp>
    </p:spTree>
    <p:extLst>
      <p:ext uri="{BB962C8B-B14F-4D97-AF65-F5344CB8AC3E}">
        <p14:creationId xmlns:p14="http://schemas.microsoft.com/office/powerpoint/2010/main" val="2048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C1E93-5743-4830-B12A-05F78CFA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Újraéledés és modern fejlődés (1990-es és 2000-es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2F9AFF-E833-41A7-A36B-74E28973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1997: A Deep </a:t>
            </a:r>
            <a:r>
              <a:rPr lang="hu-HU" dirty="0" err="1"/>
              <a:t>Blue</a:t>
            </a:r>
            <a:r>
              <a:rPr lang="hu-HU" dirty="0"/>
              <a:t> nevű számítógép legyőzte </a:t>
            </a:r>
            <a:r>
              <a:rPr lang="hu-HU" dirty="0" err="1"/>
              <a:t>Garri</a:t>
            </a:r>
            <a:r>
              <a:rPr lang="hu-HU" dirty="0"/>
              <a:t> </a:t>
            </a:r>
            <a:r>
              <a:rPr lang="hu-HU" dirty="0" err="1"/>
              <a:t>Kaszparov</a:t>
            </a:r>
            <a:r>
              <a:rPr lang="hu-HU" dirty="0"/>
              <a:t> sakkvilágbajnokot.- 2012: A mély tanulás technikái áttörést hoztak, és az MI újra a figyelem középpontjába került.</a:t>
            </a:r>
          </a:p>
        </p:txBody>
      </p:sp>
    </p:spTree>
    <p:extLst>
      <p:ext uri="{BB962C8B-B14F-4D97-AF65-F5344CB8AC3E}">
        <p14:creationId xmlns:p14="http://schemas.microsoft.com/office/powerpoint/2010/main" val="30394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AB34F-1C09-445E-B1D0-CB6DB440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mesterséges intelligencia tavasza (2020-as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119DD8-7B92-45C1-8E1F-097D9C42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MI technológiák, mint a gépi tanulás és a mély tanulás, jelentős </a:t>
            </a:r>
            <a:r>
              <a:rPr lang="hu-HU" dirty="0" err="1"/>
              <a:t>előrelépéseket</a:t>
            </a:r>
            <a:r>
              <a:rPr lang="hu-HU" dirty="0"/>
              <a:t> értek el, és széles körben alkalmazzák őket az iparban, az egészségügyben, a pénzügyekben és sok más területen.</a:t>
            </a:r>
          </a:p>
        </p:txBody>
      </p:sp>
    </p:spTree>
    <p:extLst>
      <p:ext uri="{BB962C8B-B14F-4D97-AF65-F5344CB8AC3E}">
        <p14:creationId xmlns:p14="http://schemas.microsoft.com/office/powerpoint/2010/main" val="32033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56A7C-6514-4444-BBFF-0F0296B0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AI etika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5A535C-0F00-4F7D-B757-291B3503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Az AI etika- Átláthatóság: Az MI rendszerek működésének és döntéshozatali folyamatainak átláthatósága fontos, hogy a felhasználók megértsék, hogyan és miért születnek bizonyos döntések.- Elszámoltathatóság: Az MI rendszerek fejlesztőinek és üzemeltetőinek felelősséget kell vállalniuk a rendszerek működéséért és azok hatásaiért.- Méltányosság: Az MI rendszereknek el kell kerülniük a diszkriminációt és az előítéleteket, biztosítva, hogy minden felhasználó egyenlő bánásmódban részesüljön.- Adatvédelem: Az MI rendszereknek tiszteletben kell tartaniuk a felhasználók adatvédelmi jogait, és biztosítaniuk kell az adatok biztonságát.- Biztonság: Az MI rendszereknek biztonságosnak kell lenniük, és meg kell védeniük a felhasználókat a potenciális károktól.- Emberi felügyelet: Az MI rendszerek működését emberi felügyelet alatt kell tartani, hogy szükség esetén be lehessen avatkozni.- Társadalmi hatások: Az MI rendszerek fejlesztésekor figyelembe kell venni azok társadalmi és gazdasági hatásait, és törekedni kell a pozitív hatások maximalizálására.</a:t>
            </a:r>
          </a:p>
        </p:txBody>
      </p:sp>
    </p:spTree>
    <p:extLst>
      <p:ext uri="{BB962C8B-B14F-4D97-AF65-F5344CB8AC3E}">
        <p14:creationId xmlns:p14="http://schemas.microsoft.com/office/powerpoint/2010/main" val="181574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EE347-4578-4819-8503-571F4B2E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hatása a munkaerőpiacra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06E933-2F57-4836-AC35-3D70771C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Új munkahelyek teremtése: Az MI és az </a:t>
            </a:r>
            <a:r>
              <a:rPr lang="hu-HU" dirty="0" err="1"/>
              <a:t>automatizáció</a:t>
            </a:r>
            <a:r>
              <a:rPr lang="hu-HU" dirty="0"/>
              <a:t> új iparágakat és munkaköröket hozhat létre, különösen a technológiai és adatfeldolgozási területeken.- Hatékonyság növelése: Az MI rendszerek képesek automatizálni ismétlődő feladatokat, ami növeli a termelékenységet és lehetővé teszi az emberek számára, hogy kreatívabb és stratégiai feladatokra koncentráljanak.- Munkahelyek megszűnése: Az </a:t>
            </a:r>
            <a:r>
              <a:rPr lang="hu-HU" dirty="0" err="1"/>
              <a:t>automatizáció</a:t>
            </a:r>
            <a:r>
              <a:rPr lang="hu-HU" dirty="0"/>
              <a:t> és az MI bevezetése bizonyos munkakörök megszűnéséhez vezethet, különösen az alacsony képzettséget igénylő, rutinszerű feladatok esetében.- Képzettségi szakadék: Az MI technológiák bevezetése növelheti a képzettségi szakadékot, mivel a magasabb technológiai ismeretekkel rendelkező munkavállalók előnyben részesülhetnek.- Gazdasági egyenlőtlenségek: Az MI technológiák elterjedése növelheti a gazdasági egyenlőtlenségeket, mivel a technológiai fejlődésből származó előnyök nem egyenlően oszlanak el a társadalomban.</a:t>
            </a:r>
          </a:p>
        </p:txBody>
      </p:sp>
    </p:spTree>
    <p:extLst>
      <p:ext uri="{BB962C8B-B14F-4D97-AF65-F5344CB8AC3E}">
        <p14:creationId xmlns:p14="http://schemas.microsoft.com/office/powerpoint/2010/main" val="3069567947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862</Words>
  <Application>Microsoft Office PowerPoint</Application>
  <PresentationFormat>Szélesvásznú</PresentationFormat>
  <Paragraphs>22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Szelet</vt:lpstr>
      <vt:lpstr>Mesterséges Intelligencia: Történet, Etika és Jövő</vt:lpstr>
      <vt:lpstr>Mi az a mesterséges intelligencia (MI)?</vt:lpstr>
      <vt:lpstr>Korai évek (1940-es és 1950-es évek)</vt:lpstr>
      <vt:lpstr>A mesterséges intelligencia megszületése </vt:lpstr>
      <vt:lpstr>Korai sikerek és kudarcok</vt:lpstr>
      <vt:lpstr>Újraéledés és modern fejlődés (1990-es és 2000-es évek)</vt:lpstr>
      <vt:lpstr>A mesterséges intelligencia tavasza (2020-as évek)</vt:lpstr>
      <vt:lpstr>Az AI etika</vt:lpstr>
      <vt:lpstr>Az MI hatása a munkaerőpiacra</vt:lpstr>
      <vt:lpstr>Jövőbeli fejlődési irányok</vt:lpstr>
      <vt:lpstr>Összefoglalás és zárszó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Intelligencia: Történet, Etika és Jövő</dc:title>
  <dc:creator>Keczeli Marcell</dc:creator>
  <cp:lastModifiedBy>Keczeli Marcell</cp:lastModifiedBy>
  <cp:revision>3</cp:revision>
  <dcterms:created xsi:type="dcterms:W3CDTF">2024-09-16T07:30:19Z</dcterms:created>
  <dcterms:modified xsi:type="dcterms:W3CDTF">2024-09-16T07:32:54Z</dcterms:modified>
</cp:coreProperties>
</file>