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9DB10-30BE-4A5C-8C06-A920197F5720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C7911-2081-4528-A7DB-44BB19332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97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C7911-2081-4528-A7DB-44BB193322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14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1741D-AA07-43BA-22CA-D92B0D6D1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A3028-268D-76EA-71B1-1ED77F966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B32F-6A2D-9EC4-FCA3-019EAE1B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9854-2775-4B1B-8CB6-B2665DD165B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F0F1E-DE27-8C7D-696D-47CC94FA1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2B0C7-86AE-A5FA-1FD7-639E9FB8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87ED-06D5-46A9-8DA0-3334E0C1C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4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C9F1-B8C4-098F-0F8D-D2C5FD80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9D1A4-B34B-BB55-589F-604AA14C6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ACC3A-1432-F64C-49D3-871A99C7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9854-2775-4B1B-8CB6-B2665DD165B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F6FBC-AFDA-6E61-032E-03BDC8A6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818C6-AEC7-6B7F-2613-67EA31CB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87ED-06D5-46A9-8DA0-3334E0C1C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0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714079-12FD-03CB-8BC6-51A92EF91F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61BB2-9D25-B734-F1D5-6DAEA633A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AB272-FDD2-721F-EFBA-09951938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9854-2775-4B1B-8CB6-B2665DD165B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542B4-C12B-8222-96AE-0F878215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E6751-7F26-C6CB-84D5-0D85173A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87ED-06D5-46A9-8DA0-3334E0C1C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4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AF42-27D2-EA96-A4BE-D9A6AAD72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8660D-FF10-7680-51BD-7201D8933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EC2CC-B305-8F04-959E-17311E62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9854-2775-4B1B-8CB6-B2665DD165B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20FCB-9CFB-FD6B-8C84-310E27DB6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3FF5C-A1CC-376E-95FC-0F83264E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87ED-06D5-46A9-8DA0-3334E0C1C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2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2DEE-D711-D4DE-44D9-B5F88BC59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2180A-DAC5-81A1-9E8C-D372AEF6F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E25A2-017A-DECC-B987-1A9A5589E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9854-2775-4B1B-8CB6-B2665DD165B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47118-4684-6B88-917C-3F3C15A19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85131-6C76-A75D-347C-EEE9B358B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87ED-06D5-46A9-8DA0-3334E0C1C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3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5CF71-A511-2BEB-7D2A-08C7E9297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145D3-AD88-9B45-A5AC-074FBA225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A2F69-2BAD-DD4F-A48C-0D7216DB7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3185-CA3B-FB2B-DE11-79342C11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9854-2775-4B1B-8CB6-B2665DD165B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2A190-5288-9856-B138-ADC981B57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C63AA-4DEA-EADE-FCD7-332E4729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87ED-06D5-46A9-8DA0-3334E0C1C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6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25306-BE1B-D97B-710E-70983B8C8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0CACA-B0DD-22DF-8EAF-7443C117B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D65CF-E564-0DB8-6AC8-A326FA74B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58EC5-B1D9-F25C-8344-B58AFFF2A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C3ECEC-0125-EB2D-E5C6-40F37F2AE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B41A5E-D0B8-E4C5-9EF3-3FB7698A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9854-2775-4B1B-8CB6-B2665DD165B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DE721B-DB27-C549-0E1F-5ECD599D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7AF398-0F10-B3AD-E97F-96ACB1C0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87ED-06D5-46A9-8DA0-3334E0C1C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4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2C3B-8CAF-F78D-93AD-2007F7A78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B523-D348-54A5-91DF-A701D23AB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9854-2775-4B1B-8CB6-B2665DD165B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99DB2-2226-2384-E566-AE3803D6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782D9-81FD-93E3-8B1E-C42F09EA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87ED-06D5-46A9-8DA0-3334E0C1C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1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0BD4AF-0326-9746-9C92-F9577B07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9854-2775-4B1B-8CB6-B2665DD165B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BE30D9-2B44-C616-DEDC-52E30B4D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24730-85E1-F129-E9C2-5464F9A7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87ED-06D5-46A9-8DA0-3334E0C1C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5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5E07-72C3-9CF2-135B-2D3AB11C7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05FEE-A300-4FEF-85EE-8C6742E20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500B6-22A3-B2E1-7B00-9E8C8992E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917D6-879B-4EF7-DE80-BF766218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9854-2775-4B1B-8CB6-B2665DD165B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CC9BA-D8AF-D38A-0FD0-A9D0E27F1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24C5E-2C40-ABFF-F453-2D019EDD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87ED-06D5-46A9-8DA0-3334E0C1C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5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9F81-2680-EA21-DC0B-83D79E4D0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0B1FF8-17A0-EED3-23E2-C4585DD98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BFD07-C10A-DA59-87C4-7AE6FF790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3EAF8-01A0-9A33-5CF7-2748C349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9854-2775-4B1B-8CB6-B2665DD165B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82A80-E81B-C021-A61B-9842ED2A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67F91-C4C1-1C12-1C69-11907B73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87ED-06D5-46A9-8DA0-3334E0C1C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7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C8C48-C4C8-1F26-436B-0EECC4E9E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63308-3CBD-F4EA-7849-79717A680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B8AC4-7F23-DC96-E283-A5F2761F0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F99854-2775-4B1B-8CB6-B2665DD165B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B9A1C-9DA3-D877-4722-C288B8A6A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F1E4A-005D-6F2E-08D0-229581077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0987ED-06D5-46A9-8DA0-3334E0C1C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8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1" name="Rectangle 719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Egyetem és mesterséges intelligencia">
            <a:extLst>
              <a:ext uri="{FF2B5EF4-FFF2-40B4-BE49-F238E27FC236}">
                <a16:creationId xmlns:a16="http://schemas.microsoft.com/office/drawing/2014/main" id="{7508FDCA-03C6-49CA-EF2B-20FA66DF4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229578-F18C-20E3-2521-76061859A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A mesterséges intelligencia története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2AC1E-F300-40C5-B9CB-8C07408C6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Fejlődés, mérföldkövek és a jövő</a:t>
            </a:r>
            <a:endParaRPr lang="hu-HU">
              <a:solidFill>
                <a:schemeClr val="bg1"/>
              </a:solidFill>
            </a:endParaRPr>
          </a:p>
          <a:p>
            <a:endParaRPr lang="hu-HU">
              <a:solidFill>
                <a:schemeClr val="bg1"/>
              </a:solidFill>
            </a:endParaRPr>
          </a:p>
          <a:p>
            <a:r>
              <a:rPr lang="hu-HU">
                <a:solidFill>
                  <a:schemeClr val="bg1"/>
                </a:solidFill>
              </a:rPr>
              <a:t>Készítette:Seres Dániel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19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162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3964-55EE-B133-D44D-DDB2AFA39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it-IT" sz="3600"/>
              <a:t>Az AI a modern korban (2010-től</a:t>
            </a:r>
            <a:endParaRPr lang="en-US" sz="3600"/>
          </a:p>
        </p:txBody>
      </p:sp>
      <p:pic>
        <p:nvPicPr>
          <p:cNvPr id="5123" name="Picture 3" descr="Why AlphaGo is not AI | Synced">
            <a:extLst>
              <a:ext uri="{FF2B5EF4-FFF2-40B4-BE49-F238E27FC236}">
                <a16:creationId xmlns:a16="http://schemas.microsoft.com/office/drawing/2014/main" id="{767A77B1-7BC5-0382-0FDE-E4676563F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97" r="3" b="22572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265015F-A295-7AA4-50A1-88B74A6C47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23982" y="3752850"/>
            <a:ext cx="7485413" cy="2452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Deep Learning (Mélytanulás):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Az AI-kutatások áttörtek a mélytanulásnak köszönhetően, ami lehetővé tette a képfelismerést, természetes nyelvi feldolgozást, stb.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AlphaGo (2016):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 Google DeepMind AlphaGo-ja legyőzte a világbajnokot a Go játékban.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AI az élet minden területén: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Egészségügy, pénzügy, oktatás, szórakoztatás és közlekedés. </a:t>
            </a:r>
          </a:p>
        </p:txBody>
      </p:sp>
    </p:spTree>
    <p:extLst>
      <p:ext uri="{BB962C8B-B14F-4D97-AF65-F5344CB8AC3E}">
        <p14:creationId xmlns:p14="http://schemas.microsoft.com/office/powerpoint/2010/main" val="145511691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4" name="Rectangle 615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9" name="Picture 5" descr="Mesterséges intelligencia használata: az üzleti intelligencia új iránya">
            <a:extLst>
              <a:ext uri="{FF2B5EF4-FFF2-40B4-BE49-F238E27FC236}">
                <a16:creationId xmlns:a16="http://schemas.microsoft.com/office/drawing/2014/main" id="{4187DD35-5774-0B2E-1902-A96A3B67F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50" r="8884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6" name="Rectangle 615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02DBF-5CFE-C052-A504-A2998145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AI kihívások és jövőbeli lehetőségek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9CDDF1-1AC7-87A6-71D6-1793BED749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Etikai kérdések: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Az adatvédelem, torzítások, és az AI döntéshozatali rendszerek átláthatósága.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Mesterséges általános intelligencia (AGI):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 kutatók továbbra is azon dolgoznak, hogy a gépek képesek legyenek az emberi intelligenciához hasonlóan általánosítani.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Jövőbeli alkalmazások: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AI az űrkutatásban, biotechnológiában, és új technológiai forradalmakban. </a:t>
            </a:r>
          </a:p>
        </p:txBody>
      </p:sp>
    </p:spTree>
    <p:extLst>
      <p:ext uri="{BB962C8B-B14F-4D97-AF65-F5344CB8AC3E}">
        <p14:creationId xmlns:p14="http://schemas.microsoft.com/office/powerpoint/2010/main" val="298933561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5" name="Rectangle 12294">
            <a:extLst>
              <a:ext uri="{FF2B5EF4-FFF2-40B4-BE49-F238E27FC236}">
                <a16:creationId xmlns:a16="http://schemas.microsoft.com/office/drawing/2014/main" id="{1CDD8E39-EA14-4679-9655-1BFF5A7B6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 descr="A 10 leghasznosabb mesterséges intelligencia szoftver - M.I. BLOG">
            <a:extLst>
              <a:ext uri="{FF2B5EF4-FFF2-40B4-BE49-F238E27FC236}">
                <a16:creationId xmlns:a16="http://schemas.microsoft.com/office/drawing/2014/main" id="{F371CA1F-46DE-DE97-2672-F534B8753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AB280D-16C4-AF70-C221-4BE5D42C3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709" y="3159719"/>
            <a:ext cx="5552090" cy="1336081"/>
          </a:xfrm>
        </p:spPr>
        <p:txBody>
          <a:bodyPr anchor="b">
            <a:normAutofit/>
          </a:bodyPr>
          <a:lstStyle/>
          <a:p>
            <a:r>
              <a:rPr lang="hu-HU" dirty="0"/>
              <a:t>Összegzés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6178D-D544-56DC-C33D-3F0070EBF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9" y="4572000"/>
            <a:ext cx="5552089" cy="1647825"/>
          </a:xfrm>
        </p:spPr>
        <p:txBody>
          <a:bodyPr>
            <a:normAutofit/>
          </a:bodyPr>
          <a:lstStyle/>
          <a:p>
            <a:r>
              <a:rPr lang="en-US" sz="2000" b="1"/>
              <a:t>Összegzés:</a:t>
            </a:r>
            <a:r>
              <a:rPr lang="en-US" sz="2000"/>
              <a:t> A mesterséges intelligencia hosszú utat tett meg a korai elméletektől a modern alkalmazásokig.</a:t>
            </a:r>
            <a:endParaRPr lang="hu-HU" sz="2000"/>
          </a:p>
          <a:p>
            <a:r>
              <a:rPr lang="en-US" sz="2000" b="1"/>
              <a:t>Zárszó:</a:t>
            </a:r>
            <a:r>
              <a:rPr lang="en-US" sz="2000"/>
              <a:t> A mesterséges intelligencia fejlődése folytatódik, és alapvetően formálja a jövőnket.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30834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103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5C51B-F8CB-E96B-A37D-033716E52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/>
              <a:t>Bevezetés a mesterséges intelligenciába</a:t>
            </a:r>
          </a:p>
        </p:txBody>
      </p:sp>
      <p:sp>
        <p:nvSpPr>
          <p:cNvPr id="103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A8AAF6-6B7C-D375-3EDF-C8A0752148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0080" y="2872899"/>
            <a:ext cx="4243589" cy="33206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Definíció: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 mesterséges intelligencia olyan gépeket jelent, amelyek az emberi intelligenciát képesek szimulálni.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Fő területek: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Gépi tanulás, neurális hálózatok, robotika, természetes nyelv feldolgozása.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Tézis: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 mesterséges intelligencia fejlődése az alapvető számítástól a fejlett algoritmusokig világszerte átalakította az iparágakat. </a:t>
            </a:r>
          </a:p>
        </p:txBody>
      </p:sp>
      <p:pic>
        <p:nvPicPr>
          <p:cNvPr id="1027" name="Picture 3" descr="Egyetem és mesterséges intelligencia">
            <a:extLst>
              <a:ext uri="{FF2B5EF4-FFF2-40B4-BE49-F238E27FC236}">
                <a16:creationId xmlns:a16="http://schemas.microsoft.com/office/drawing/2014/main" id="{659DAD61-31E5-07D4-0DB4-5D1C7F4F4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7" r="21713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379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205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 descr="Alan Turing: The Father of Artificial Intelligence and His Relevance to  Data Scientists">
            <a:extLst>
              <a:ext uri="{FF2B5EF4-FFF2-40B4-BE49-F238E27FC236}">
                <a16:creationId xmlns:a16="http://schemas.microsoft.com/office/drawing/2014/main" id="{124D8801-9841-A2E5-2A5B-7D46DF141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8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8" name="Rectangle 205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EE779-BA16-A79C-32B8-24C616AD0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3100"/>
              <a:t>A mesterséges intelligencia korai koncepciói (1950 előtt)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977B3C-CD67-D4AD-EED2-F0C9627250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Háttér: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hu-HU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Ókori mítoszok (görög automatonok, az intelligens gépek elképzelése).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hu-HU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 korai mechanikus kísérletek a számítástechnikában.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Kulcsfigurák: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hu-HU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Alan Turing: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1936-ban lefektette az alapokat a Turing-géppel.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039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0" name="Rectangle 307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6D8E3-B44E-919F-0462-48F10682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3000"/>
              <a:t>A mesterséges intelligencia megszületése (1950-es évek)</a:t>
            </a:r>
          </a:p>
        </p:txBody>
      </p:sp>
      <p:sp>
        <p:nvSpPr>
          <p:cNvPr id="308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90E624-ADFE-E9D8-4482-490EF2363F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0080" y="2872899"/>
            <a:ext cx="4243589" cy="33206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Turing-teszt (1950):</a:t>
            </a:r>
            <a:endParaRPr kumimoji="0" lang="en-US" altLang="en-US" sz="15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hu-HU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Az első formális kritérium annak mérésére, hogy egy gép képes-e „gondolkodni” </a:t>
            </a:r>
            <a:r>
              <a:rPr kumimoji="0" lang="hu-HU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vagy utánozni az emberi intelligenciát.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John McCarthy: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hu-HU" altLang="en-US" sz="15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hu-HU" altLang="en-US" sz="1500">
                <a:latin typeface="Arial" panose="020B0604020202020204" pitchFamily="34" charset="0"/>
              </a:rPr>
              <a:t>	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Megalkotta a "mesterséges intelligencia" kifejezést 1956-ban a Dartmouth </a:t>
            </a:r>
            <a:r>
              <a:rPr kumimoji="0" lang="hu-HU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konferencián.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Korai célok:</a:t>
            </a:r>
            <a:endParaRPr kumimoji="0" lang="hu-HU" altLang="en-US" sz="15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hu-HU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 gépek képesek legyenek játszani, problémákat megoldani, és tanulni. </a:t>
            </a:r>
          </a:p>
        </p:txBody>
      </p:sp>
      <p:pic>
        <p:nvPicPr>
          <p:cNvPr id="3075" name="Picture 3" descr="John McCarthy: Computer scientist known as the father of AI | The  Independent | The Independent">
            <a:extLst>
              <a:ext uri="{FF2B5EF4-FFF2-40B4-BE49-F238E27FC236}">
                <a16:creationId xmlns:a16="http://schemas.microsoft.com/office/drawing/2014/main" id="{91873E69-A336-10C0-77AE-F68B12CF9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0" r="1648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798754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ELIZA - Wikipedia">
            <a:extLst>
              <a:ext uri="{FF2B5EF4-FFF2-40B4-BE49-F238E27FC236}">
                <a16:creationId xmlns:a16="http://schemas.microsoft.com/office/drawing/2014/main" id="{C8FF3D0D-6B5D-4C5E-9349-7D94EA12A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66" b="-1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1" name="Rectangle 820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6AD78-F270-3273-9DBE-314BC1064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3100"/>
              <a:t>Az 1960-as évek: Korai optimizmus és kutatások</a:t>
            </a:r>
            <a:br>
              <a:rPr lang="en-US" sz="3100" b="1"/>
            </a:br>
            <a:endParaRPr lang="en-US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BE952-4087-7A98-E5E1-7852BAB70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Első AI programok: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ELIZA:</a:t>
            </a:r>
            <a:r>
              <a:rPr lang="en-US" sz="2000" dirty="0"/>
              <a:t> Korai chatbot, </a:t>
            </a:r>
            <a:r>
              <a:rPr lang="en-US" sz="2000"/>
              <a:t>amely</a:t>
            </a:r>
            <a:r>
              <a:rPr lang="en-US" sz="2000" dirty="0"/>
              <a:t> </a:t>
            </a:r>
            <a:r>
              <a:rPr lang="en-US" sz="2000"/>
              <a:t>szimulálta</a:t>
            </a:r>
            <a:r>
              <a:rPr lang="en-US" sz="2000" dirty="0"/>
              <a:t> a </a:t>
            </a:r>
            <a:r>
              <a:rPr lang="en-US" sz="2000"/>
              <a:t>párbeszédet</a:t>
            </a:r>
            <a:r>
              <a:rPr lang="en-US" sz="20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SHRDLU:</a:t>
            </a:r>
            <a:r>
              <a:rPr lang="en-US" sz="2000" dirty="0"/>
              <a:t> Korai </a:t>
            </a:r>
            <a:r>
              <a:rPr lang="en-US" sz="2000"/>
              <a:t>természetes</a:t>
            </a:r>
            <a:r>
              <a:rPr lang="en-US" sz="2000" dirty="0"/>
              <a:t> </a:t>
            </a:r>
            <a:r>
              <a:rPr lang="en-US" sz="2000"/>
              <a:t>nyelv-feldolgozó</a:t>
            </a:r>
            <a:r>
              <a:rPr lang="en-US" sz="2000" dirty="0"/>
              <a:t> program.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Optimista jóslatok:</a:t>
            </a:r>
            <a:r>
              <a:rPr lang="en-US" sz="2000"/>
              <a:t> A kutatók azt hitték, hogy néhány évtizeden belül a gépek képesek lesznek megoldani az összes emberi problémát.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8867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4" name="Rectangle 410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EB78E-7508-4F1E-C356-2E933B99E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600"/>
              <a:t>Az 1970-es évek: Az első AI-tél</a:t>
            </a:r>
          </a:p>
        </p:txBody>
      </p:sp>
      <p:sp>
        <p:nvSpPr>
          <p:cNvPr id="410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829065-1CC8-7590-82FC-5B0FF9EEA5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0080" y="2872899"/>
            <a:ext cx="4243589" cy="33206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AI-tél: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 túlzott várakozások és a korlátozott eredmények miatt a finanszírozás és az érdeklődés csökkent.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Korlátok: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 hardver- és szoftverfejlesztések nem voltak elég fejlettek a bonyolult AI problémák megoldásához. </a:t>
            </a:r>
          </a:p>
        </p:txBody>
      </p:sp>
      <p:pic>
        <p:nvPicPr>
          <p:cNvPr id="4099" name="Picture 3" descr="A reklámpiacra is betört a mesterséges intelligencia">
            <a:extLst>
              <a:ext uri="{FF2B5EF4-FFF2-40B4-BE49-F238E27FC236}">
                <a16:creationId xmlns:a16="http://schemas.microsoft.com/office/drawing/2014/main" id="{9603780C-1157-3151-2390-7087ED488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5" r="26675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2058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AD5EA0-A618-06E6-A5FB-1C71FC7F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Az 1980-as </a:t>
            </a:r>
            <a:r>
              <a:rPr lang="en-US" dirty="0" err="1"/>
              <a:t>évek</a:t>
            </a:r>
            <a:r>
              <a:rPr lang="en-US" dirty="0"/>
              <a:t>: </a:t>
            </a:r>
            <a:r>
              <a:rPr lang="en-US" dirty="0" err="1"/>
              <a:t>Szakértői</a:t>
            </a:r>
            <a:r>
              <a:rPr lang="en-US" dirty="0"/>
              <a:t> </a:t>
            </a:r>
            <a:r>
              <a:rPr lang="en-US" dirty="0" err="1"/>
              <a:t>rendszerek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35564-C188-DC9B-72EE-2A1CE4547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Szakértői rendszerek:</a:t>
            </a:r>
            <a:r>
              <a:rPr lang="en-US" sz="2000"/>
              <a:t> Az első kereskedelmi AI alkalmazások megjelentek, amelyek segítettek a vállalatoknak döntéseket hozni (például orvosi diagnózisokban).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Vállalati érdeklődés:</a:t>
            </a:r>
            <a:r>
              <a:rPr lang="en-US" sz="2000"/>
              <a:t> A nagyvállalatok elkezdtek AI-t alkalmazni az ipar különböző területein.</a:t>
            </a:r>
          </a:p>
          <a:p>
            <a:endParaRPr lang="en-US" sz="2000"/>
          </a:p>
        </p:txBody>
      </p:sp>
      <p:pic>
        <p:nvPicPr>
          <p:cNvPr id="9218" name="Picture 2" descr="A mesterséges intelligencia használata és területei - M.I. BLOG">
            <a:extLst>
              <a:ext uri="{FF2B5EF4-FFF2-40B4-BE49-F238E27FC236}">
                <a16:creationId xmlns:a16="http://schemas.microsoft.com/office/drawing/2014/main" id="{63689779-B925-8C65-2E8C-9A7AB9D02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1" r="30502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524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7" name="Rectangle 1024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What Is Intelligence? 20 Years After Deep Blue, AI Still Can't Think Like  Humans | Live Science">
            <a:extLst>
              <a:ext uri="{FF2B5EF4-FFF2-40B4-BE49-F238E27FC236}">
                <a16:creationId xmlns:a16="http://schemas.microsoft.com/office/drawing/2014/main" id="{8DE0794F-E0BA-0968-7A1F-6A9E9E072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9" r="-1" b="-1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4" name="Rectangle 1024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0F217-EFD5-6A34-D3C5-907784212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Az 1990-es évek: AI a mindennapi életben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56F50-6765-B60E-501F-ABD08BA5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Deep Blue:</a:t>
            </a:r>
            <a:r>
              <a:rPr lang="en-US" sz="2000"/>
              <a:t> 1997-ben a Deep Blue legyőzte Garri Kaszparov sakkvilágbajnokot.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AI a kutatásban:</a:t>
            </a:r>
            <a:r>
              <a:rPr lang="en-US" sz="2000"/>
              <a:t> AI technológiákat kezdtek alkalmazni a pénzügyek, a logisztika és más iparágak automatizálására.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00167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The rise of AI in manufacturing: Streamlining processes through machine  learning - FinTech Global">
            <a:extLst>
              <a:ext uri="{FF2B5EF4-FFF2-40B4-BE49-F238E27FC236}">
                <a16:creationId xmlns:a16="http://schemas.microsoft.com/office/drawing/2014/main" id="{4968B4E9-0A51-BFCD-F5E2-FEEDE1B2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" r="3026" b="-1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3" name="Rectangle 1127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A50A2-B7A7-621C-2964-2DF51D6E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s-ES" sz="4000"/>
              <a:t>A 2000-es évek: A gépi tanulás előretörése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1E9C7-9489-B37A-89D8-3F4DB257F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000" b="1"/>
              <a:t>Gépi tanulás:</a:t>
            </a:r>
            <a:r>
              <a:rPr lang="hu-HU" sz="2000"/>
              <a:t> A számítási kapacitások növekedése lehetővé tette a gépi tanulás nagy léptékű alkalmazását.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000" b="1"/>
              <a:t>Google kereső, önvezető autók:</a:t>
            </a:r>
            <a:r>
              <a:rPr lang="hu-HU" sz="2000"/>
              <a:t> Az AI elkezdett megjelenni a hétköznapi technológiákban.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265604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538</Words>
  <Application>Microsoft Office PowerPoint</Application>
  <PresentationFormat>Widescreen</PresentationFormat>
  <Paragraphs>50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A mesterséges intelligencia története</vt:lpstr>
      <vt:lpstr>Bevezetés a mesterséges intelligenciába</vt:lpstr>
      <vt:lpstr>A mesterséges intelligencia korai koncepciói (1950 előtt)</vt:lpstr>
      <vt:lpstr>A mesterséges intelligencia megszületése (1950-es évek)</vt:lpstr>
      <vt:lpstr>Az 1960-as évek: Korai optimizmus és kutatások </vt:lpstr>
      <vt:lpstr>Az 1970-es évek: Az első AI-tél</vt:lpstr>
      <vt:lpstr>Az 1980-as évek: Szakértői rendszerek</vt:lpstr>
      <vt:lpstr>Az 1990-es évek: AI a mindennapi életben</vt:lpstr>
      <vt:lpstr>A 2000-es évek: A gépi tanulás előretörése</vt:lpstr>
      <vt:lpstr>Az AI a modern korban (2010-től</vt:lpstr>
      <vt:lpstr>AI kihívások és jövőbeli lehetőségek</vt:lpstr>
      <vt:lpstr>Összegzés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 Seres</dc:creator>
  <cp:lastModifiedBy>Dani Seres</cp:lastModifiedBy>
  <cp:revision>1</cp:revision>
  <dcterms:created xsi:type="dcterms:W3CDTF">2024-09-17T15:52:49Z</dcterms:created>
  <dcterms:modified xsi:type="dcterms:W3CDTF">2024-09-17T16:05:08Z</dcterms:modified>
</cp:coreProperties>
</file>