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420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F42E23-ADD1-480F-A2E6-52D17A96A867}" type="datetime1">
              <a:rPr lang="hu-HU" smtClean="0"/>
              <a:t>2024.12.02.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92CCB-FF08-4D29-8DA3-E1FD8604480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2BB757-FA8C-4A94-8212-D51CEB5E96F9}" type="datetime1">
              <a:rPr lang="hu-HU" noProof="0" smtClean="0"/>
              <a:t>2024.12.02.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8706C7-F2C3-48B6-8A22-C484D800B5D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8706C7-F2C3-48B6-8A22-C484D800B5D4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500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8706C7-F2C3-48B6-8A22-C484D800B5D4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507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 3"/>
          <p:cNvGrpSpPr/>
          <p:nvPr/>
        </p:nvGrpSpPr>
        <p:grpSpPr>
          <a:xfrm>
            <a:off x="-2" y="295863"/>
            <a:ext cx="12188827" cy="6323264"/>
            <a:chOff x="-2" y="295863"/>
            <a:chExt cx="12188827" cy="6323264"/>
          </a:xfrm>
        </p:grpSpPr>
        <p:sp>
          <p:nvSpPr>
            <p:cNvPr id="33" name="Téglalap 32"/>
            <p:cNvSpPr/>
            <p:nvPr/>
          </p:nvSpPr>
          <p:spPr>
            <a:xfrm>
              <a:off x="-1" y="1905000"/>
              <a:ext cx="12188826" cy="3200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hu-HU" noProof="0" dirty="0"/>
            </a:p>
          </p:txBody>
        </p:sp>
        <p:sp>
          <p:nvSpPr>
            <p:cNvPr id="34" name="Téglalap 33"/>
            <p:cNvSpPr/>
            <p:nvPr/>
          </p:nvSpPr>
          <p:spPr>
            <a:xfrm>
              <a:off x="-2" y="1795132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hu-HU" noProof="0" dirty="0"/>
            </a:p>
          </p:txBody>
        </p:sp>
        <p:sp>
          <p:nvSpPr>
            <p:cNvPr id="35" name="Téglalap 34"/>
            <p:cNvSpPr/>
            <p:nvPr/>
          </p:nvSpPr>
          <p:spPr>
            <a:xfrm>
              <a:off x="-2" y="5142116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hu-HU" noProof="0" dirty="0"/>
            </a:p>
          </p:txBody>
        </p:sp>
        <p:sp>
          <p:nvSpPr>
            <p:cNvPr id="36" name="Ellipszis 2"/>
            <p:cNvSpPr>
              <a:spLocks noChangeArrowheads="1"/>
            </p:cNvSpPr>
            <p:nvPr/>
          </p:nvSpPr>
          <p:spPr bwMode="grayWhite">
            <a:xfrm>
              <a:off x="534293" y="5791419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  <p:sp>
          <p:nvSpPr>
            <p:cNvPr id="37" name="Ellipszis 3"/>
            <p:cNvSpPr>
              <a:spLocks noChangeArrowheads="1"/>
            </p:cNvSpPr>
            <p:nvPr/>
          </p:nvSpPr>
          <p:spPr bwMode="grayWhite">
            <a:xfrm>
              <a:off x="696482" y="5958903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  <p:sp>
          <p:nvSpPr>
            <p:cNvPr id="38" name="Ellipszis 5"/>
            <p:cNvSpPr>
              <a:spLocks noChangeArrowheads="1"/>
            </p:cNvSpPr>
            <p:nvPr/>
          </p:nvSpPr>
          <p:spPr bwMode="grayWhite">
            <a:xfrm>
              <a:off x="213400" y="5778215"/>
              <a:ext cx="310863" cy="321012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  <p:sp>
          <p:nvSpPr>
            <p:cNvPr id="39" name="Ellipszis 6"/>
            <p:cNvSpPr>
              <a:spLocks noChangeArrowheads="1"/>
            </p:cNvSpPr>
            <p:nvPr/>
          </p:nvSpPr>
          <p:spPr bwMode="grayWhite">
            <a:xfrm>
              <a:off x="284358" y="5851489"/>
              <a:ext cx="40547" cy="4187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  <p:sp>
          <p:nvSpPr>
            <p:cNvPr id="40" name="Ellipszis 8"/>
            <p:cNvSpPr>
              <a:spLocks noChangeArrowheads="1"/>
            </p:cNvSpPr>
            <p:nvPr/>
          </p:nvSpPr>
          <p:spPr bwMode="grayWhite">
            <a:xfrm>
              <a:off x="10486137" y="5404864"/>
              <a:ext cx="473052" cy="488496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  <p:sp>
          <p:nvSpPr>
            <p:cNvPr id="41" name="Ellipszis 9"/>
            <p:cNvSpPr>
              <a:spLocks noChangeArrowheads="1"/>
            </p:cNvSpPr>
            <p:nvPr/>
          </p:nvSpPr>
          <p:spPr bwMode="grayWhite">
            <a:xfrm>
              <a:off x="10594263" y="5516520"/>
              <a:ext cx="65889" cy="680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  <p:sp>
          <p:nvSpPr>
            <p:cNvPr id="42" name="Ellipszis 11"/>
            <p:cNvSpPr>
              <a:spLocks noChangeArrowheads="1"/>
            </p:cNvSpPr>
            <p:nvPr/>
          </p:nvSpPr>
          <p:spPr bwMode="grayWhite">
            <a:xfrm>
              <a:off x="6575012" y="621437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  <p:sp>
          <p:nvSpPr>
            <p:cNvPr id="43" name="Ellipszis 12"/>
            <p:cNvSpPr>
              <a:spLocks noChangeArrowheads="1"/>
            </p:cNvSpPr>
            <p:nvPr/>
          </p:nvSpPr>
          <p:spPr bwMode="grayWhite">
            <a:xfrm>
              <a:off x="6664554" y="630683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  <p:sp>
          <p:nvSpPr>
            <p:cNvPr id="44" name="Ellipszis 14"/>
            <p:cNvSpPr>
              <a:spLocks noChangeArrowheads="1"/>
            </p:cNvSpPr>
            <p:nvPr/>
          </p:nvSpPr>
          <p:spPr bwMode="grayWhite">
            <a:xfrm>
              <a:off x="3520863" y="57338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  <p:sp>
          <p:nvSpPr>
            <p:cNvPr id="45" name="Ellipszis 15"/>
            <p:cNvSpPr>
              <a:spLocks noChangeArrowheads="1"/>
            </p:cNvSpPr>
            <p:nvPr/>
          </p:nvSpPr>
          <p:spPr bwMode="grayWhite">
            <a:xfrm>
              <a:off x="3610405" y="58262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  <p:sp>
          <p:nvSpPr>
            <p:cNvPr id="46" name="Ellipszis 17"/>
            <p:cNvSpPr>
              <a:spLocks noChangeArrowheads="1"/>
            </p:cNvSpPr>
            <p:nvPr/>
          </p:nvSpPr>
          <p:spPr bwMode="grayWhite">
            <a:xfrm>
              <a:off x="5845161" y="295863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  <p:sp>
          <p:nvSpPr>
            <p:cNvPr id="47" name="Ellipszis 18"/>
            <p:cNvSpPr>
              <a:spLocks noChangeArrowheads="1"/>
            </p:cNvSpPr>
            <p:nvPr/>
          </p:nvSpPr>
          <p:spPr bwMode="grayWhite">
            <a:xfrm>
              <a:off x="6007350" y="463347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  <p:sp>
          <p:nvSpPr>
            <p:cNvPr id="48" name="Ellipszis 20"/>
            <p:cNvSpPr>
              <a:spLocks noChangeArrowheads="1"/>
            </p:cNvSpPr>
            <p:nvPr/>
          </p:nvSpPr>
          <p:spPr bwMode="grayWhite">
            <a:xfrm>
              <a:off x="5439688" y="63083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  <p:sp>
          <p:nvSpPr>
            <p:cNvPr id="49" name="Ellipszis 21"/>
            <p:cNvSpPr>
              <a:spLocks noChangeArrowheads="1"/>
            </p:cNvSpPr>
            <p:nvPr/>
          </p:nvSpPr>
          <p:spPr bwMode="grayWhite">
            <a:xfrm>
              <a:off x="5529230" y="72329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  <p:sp>
          <p:nvSpPr>
            <p:cNvPr id="50" name="Ellipszis 23"/>
            <p:cNvSpPr>
              <a:spLocks noChangeArrowheads="1"/>
            </p:cNvSpPr>
            <p:nvPr/>
          </p:nvSpPr>
          <p:spPr bwMode="grayWhite">
            <a:xfrm>
              <a:off x="6575012" y="29586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  <p:sp>
          <p:nvSpPr>
            <p:cNvPr id="51" name="Ellipszis 24"/>
            <p:cNvSpPr>
              <a:spLocks noChangeArrowheads="1"/>
            </p:cNvSpPr>
            <p:nvPr/>
          </p:nvSpPr>
          <p:spPr bwMode="grayWhite">
            <a:xfrm>
              <a:off x="6664554" y="38832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  <p:sp>
          <p:nvSpPr>
            <p:cNvPr id="52" name="Ellipszis 26"/>
            <p:cNvSpPr>
              <a:spLocks noChangeArrowheads="1"/>
            </p:cNvSpPr>
            <p:nvPr/>
          </p:nvSpPr>
          <p:spPr bwMode="grayWhite">
            <a:xfrm>
              <a:off x="11218217" y="589639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  <p:sp>
          <p:nvSpPr>
            <p:cNvPr id="53" name="Ellipszis 27"/>
            <p:cNvSpPr>
              <a:spLocks noChangeArrowheads="1"/>
            </p:cNvSpPr>
            <p:nvPr/>
          </p:nvSpPr>
          <p:spPr bwMode="grayWhite">
            <a:xfrm>
              <a:off x="11344927" y="720486"/>
              <a:ext cx="79405" cy="819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  <p:sp>
          <p:nvSpPr>
            <p:cNvPr id="54" name="Ellipszis 29"/>
            <p:cNvSpPr>
              <a:spLocks noChangeArrowheads="1"/>
            </p:cNvSpPr>
            <p:nvPr/>
          </p:nvSpPr>
          <p:spPr bwMode="grayWhite">
            <a:xfrm>
              <a:off x="11312827" y="1372978"/>
              <a:ext cx="229768" cy="237270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  <p:sp>
          <p:nvSpPr>
            <p:cNvPr id="55" name="Ellipszis 30"/>
            <p:cNvSpPr>
              <a:spLocks noChangeArrowheads="1"/>
            </p:cNvSpPr>
            <p:nvPr/>
          </p:nvSpPr>
          <p:spPr bwMode="grayWhite">
            <a:xfrm>
              <a:off x="11366890" y="1428806"/>
              <a:ext cx="27032" cy="279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  <p:sp>
          <p:nvSpPr>
            <p:cNvPr id="56" name="Ellipszis 32"/>
            <p:cNvSpPr>
              <a:spLocks noChangeArrowheads="1"/>
            </p:cNvSpPr>
            <p:nvPr/>
          </p:nvSpPr>
          <p:spPr bwMode="grayWhite">
            <a:xfrm>
              <a:off x="1303864" y="669938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  <p:sp>
          <p:nvSpPr>
            <p:cNvPr id="57" name="Ellipszis 33"/>
            <p:cNvSpPr>
              <a:spLocks noChangeArrowheads="1"/>
            </p:cNvSpPr>
            <p:nvPr/>
          </p:nvSpPr>
          <p:spPr bwMode="grayWhite">
            <a:xfrm>
              <a:off x="1428885" y="799041"/>
              <a:ext cx="81095" cy="837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  <p:sp>
          <p:nvSpPr>
            <p:cNvPr id="58" name="Ellipszis 35"/>
            <p:cNvSpPr>
              <a:spLocks noChangeArrowheads="1"/>
            </p:cNvSpPr>
            <p:nvPr/>
          </p:nvSpPr>
          <p:spPr bwMode="grayWhite">
            <a:xfrm>
              <a:off x="1871526" y="8374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  <p:sp>
          <p:nvSpPr>
            <p:cNvPr id="59" name="Ellipszis 36"/>
            <p:cNvSpPr>
              <a:spLocks noChangeArrowheads="1"/>
            </p:cNvSpPr>
            <p:nvPr/>
          </p:nvSpPr>
          <p:spPr bwMode="grayWhite">
            <a:xfrm>
              <a:off x="1961068" y="9298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rtl="0"/>
              <a:endParaRPr lang="hu-HU" noProof="0" dirty="0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rtlCol="0" anchor="b"/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C522FF-9DF9-44E2-B590-5B986FA9E6BC}" type="datetime1">
              <a:rPr lang="hu-HU" noProof="0" smtClean="0"/>
              <a:t>2024.12.02.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8089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4B2457-A12D-4194-B9DD-0A6D0A1F2E36}" type="datetime1">
              <a:rPr lang="hu-HU" noProof="0" smtClean="0"/>
              <a:t>2024.12.02.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04470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882233-EDB1-4037-B07B-63403C8513D1}" type="datetime1">
              <a:rPr lang="hu-HU" noProof="0" smtClean="0"/>
              <a:t>2024.12.02.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2552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46DE4-9D10-43A4-A1FC-CC4B92AEE9AB}" type="datetime1">
              <a:rPr lang="hu-HU" noProof="0" smtClean="0"/>
              <a:t>2024.12.02.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4194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1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8E3550-B15F-4306-902B-9A39814EA442}" type="datetime1">
              <a:rPr lang="hu-HU" noProof="0" smtClean="0"/>
              <a:t>2024.12.02.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1908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8" name="Tartalom helye 2"/>
          <p:cNvSpPr>
            <a:spLocks noGrp="1"/>
          </p:cNvSpPr>
          <p:nvPr>
            <p:ph sz="half" idx="13"/>
          </p:nvPr>
        </p:nvSpPr>
        <p:spPr>
          <a:xfrm>
            <a:off x="1351280" y="191211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6AD9E5-29B8-457E-A640-14B1CE2BAF09}" type="datetime1">
              <a:rPr lang="hu-HU" noProof="0" smtClean="0"/>
              <a:t>2024.12.02.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4792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6FD7A8-FF37-46FC-BC16-A03AF44D81D1}" type="datetime1">
              <a:rPr lang="hu-HU" noProof="0" smtClean="0"/>
              <a:t>2024.12.02.</a:t>
            </a:fld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5260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CEF8D-38C3-45CA-9C90-BF8D2CBE6D90}" type="datetime1">
              <a:rPr lang="hu-HU" noProof="0" smtClean="0"/>
              <a:t>2024.12.02.</a:t>
            </a:fld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608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soport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Téglalap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hu-HU" noProof="0" dirty="0"/>
            </a:p>
          </p:txBody>
        </p:sp>
        <p:sp>
          <p:nvSpPr>
            <p:cNvPr id="7" name="Téglalap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hu-HU" noProof="0" dirty="0"/>
            </a:p>
          </p:txBody>
        </p:sp>
      </p:grp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A66014-FAF2-4BB8-9CE7-FE8230A53916}" type="datetime1">
              <a:rPr lang="hu-HU" noProof="0" smtClean="0"/>
              <a:t>2024.12.02.</a:t>
            </a:fld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060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Téglalap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hu-HU" noProof="0" dirty="0"/>
            </a:p>
          </p:txBody>
        </p:sp>
        <p:sp>
          <p:nvSpPr>
            <p:cNvPr id="10" name="Téglalap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hu-HU" noProof="0" dirty="0"/>
            </a:p>
          </p:txBody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1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1B1FD2-EBF9-4278-B6EC-1D0C35A96C01}" type="datetime1">
              <a:rPr lang="hu-HU" noProof="0" smtClean="0"/>
              <a:t>2024.12.02.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4805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Téglalap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hu-HU" noProof="0" dirty="0"/>
            </a:p>
          </p:txBody>
        </p:sp>
        <p:sp>
          <p:nvSpPr>
            <p:cNvPr id="10" name="Téglalap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hu-HU" noProof="0" dirty="0"/>
            </a:p>
          </p:txBody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1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E88FDE-4BF8-41C9-BB52-F24C53BD6ACF}" type="datetime1">
              <a:rPr lang="hu-HU" noProof="0" smtClean="0"/>
              <a:t>2024.12.02.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C749032-2A07-4AE8-BA90-74324CAE0C87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00957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Csoport 162"/>
          <p:cNvGrpSpPr/>
          <p:nvPr/>
        </p:nvGrpSpPr>
        <p:grpSpPr>
          <a:xfrm>
            <a:off x="7873" y="-19258"/>
            <a:ext cx="12188953" cy="6869723"/>
            <a:chOff x="7873" y="-19258"/>
            <a:chExt cx="12188953" cy="6869723"/>
          </a:xfrm>
        </p:grpSpPr>
        <p:sp>
          <p:nvSpPr>
            <p:cNvPr id="10" name="Téglalap 9"/>
            <p:cNvSpPr/>
            <p:nvPr/>
          </p:nvSpPr>
          <p:spPr>
            <a:xfrm>
              <a:off x="7873" y="-19258"/>
              <a:ext cx="12188952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grpSp>
          <p:nvGrpSpPr>
            <p:cNvPr id="9" name="Csoport 8"/>
            <p:cNvGrpSpPr/>
            <p:nvPr/>
          </p:nvGrpSpPr>
          <p:grpSpPr>
            <a:xfrm>
              <a:off x="7999" y="6472513"/>
              <a:ext cx="12188827" cy="377952"/>
              <a:chOff x="-1" y="6480048"/>
              <a:chExt cx="12188827" cy="377952"/>
            </a:xfrm>
          </p:grpSpPr>
          <p:sp>
            <p:nvSpPr>
              <p:cNvPr id="7" name="Téglalap 6"/>
              <p:cNvSpPr/>
              <p:nvPr/>
            </p:nvSpPr>
            <p:spPr>
              <a:xfrm>
                <a:off x="0" y="6583680"/>
                <a:ext cx="12188826" cy="27432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50000"/>
                    </a:schemeClr>
                  </a:gs>
                  <a:gs pos="0">
                    <a:schemeClr val="accent1">
                      <a:lumMod val="60000"/>
                      <a:lumOff val="40000"/>
                      <a:alpha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rtl="0"/>
                <a:endParaRPr lang="hu-HU" noProof="0" dirty="0"/>
              </a:p>
            </p:txBody>
          </p:sp>
          <p:sp>
            <p:nvSpPr>
              <p:cNvPr id="8" name="Téglalap 7"/>
              <p:cNvSpPr/>
              <p:nvPr/>
            </p:nvSpPr>
            <p:spPr>
              <a:xfrm>
                <a:off x="-1" y="6480048"/>
                <a:ext cx="12188826" cy="7315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80000"/>
                    </a:schemeClr>
                  </a:gs>
                  <a:gs pos="0">
                    <a:schemeClr val="accent1">
                      <a:lumMod val="60000"/>
                      <a:lumOff val="40000"/>
                      <a:alpha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rtl="0"/>
                <a:endParaRPr lang="hu-HU" noProof="0" dirty="0"/>
              </a:p>
            </p:txBody>
          </p:sp>
        </p:grpSp>
        <p:grpSp>
          <p:nvGrpSpPr>
            <p:cNvPr id="48" name="Csoport 47" hidden="1"/>
            <p:cNvGrpSpPr/>
            <p:nvPr/>
          </p:nvGrpSpPr>
          <p:grpSpPr>
            <a:xfrm>
              <a:off x="14350" y="-7605"/>
              <a:ext cx="11722100" cy="6536383"/>
              <a:chOff x="6350" y="6350"/>
              <a:chExt cx="11722100" cy="6536383"/>
            </a:xfrm>
          </p:grpSpPr>
          <p:grpSp>
            <p:nvGrpSpPr>
              <p:cNvPr id="11" name="Csoport 9"/>
              <p:cNvGrpSpPr>
                <a:grpSpLocks/>
              </p:cNvGrpSpPr>
              <p:nvPr/>
            </p:nvGrpSpPr>
            <p:grpSpPr bwMode="auto">
              <a:xfrm>
                <a:off x="6350" y="5340350"/>
                <a:ext cx="673100" cy="673100"/>
                <a:chOff x="4" y="3364"/>
                <a:chExt cx="424" cy="424"/>
              </a:xfrm>
            </p:grpSpPr>
            <p:sp>
              <p:nvSpPr>
                <p:cNvPr id="45" name="Ellipszis 7"/>
                <p:cNvSpPr>
                  <a:spLocks noChangeArrowheads="1"/>
                </p:cNvSpPr>
                <p:nvPr/>
              </p:nvSpPr>
              <p:spPr bwMode="grayWhite">
                <a:xfrm>
                  <a:off x="4" y="336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46" name="Ellipszis 8"/>
                <p:cNvSpPr>
                  <a:spLocks noChangeArrowheads="1"/>
                </p:cNvSpPr>
                <p:nvPr/>
              </p:nvSpPr>
              <p:spPr bwMode="grayWhite">
                <a:xfrm>
                  <a:off x="100" y="346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  <p:grpSp>
            <p:nvGrpSpPr>
              <p:cNvPr id="12" name="Csoport 12"/>
              <p:cNvGrpSpPr>
                <a:grpSpLocks/>
              </p:cNvGrpSpPr>
              <p:nvPr/>
            </p:nvGrpSpPr>
            <p:grpSpPr bwMode="auto">
              <a:xfrm>
                <a:off x="539750" y="5873750"/>
                <a:ext cx="292100" cy="292100"/>
                <a:chOff x="340" y="3700"/>
                <a:chExt cx="184" cy="184"/>
              </a:xfrm>
            </p:grpSpPr>
            <p:sp>
              <p:nvSpPr>
                <p:cNvPr id="43" name="Ellipszis 10"/>
                <p:cNvSpPr>
                  <a:spLocks noChangeArrowheads="1"/>
                </p:cNvSpPr>
                <p:nvPr/>
              </p:nvSpPr>
              <p:spPr bwMode="grayWhite">
                <a:xfrm>
                  <a:off x="340" y="3700"/>
                  <a:ext cx="184" cy="18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44" name="Ellipszis 11"/>
                <p:cNvSpPr>
                  <a:spLocks noChangeArrowheads="1"/>
                </p:cNvSpPr>
                <p:nvPr/>
              </p:nvSpPr>
              <p:spPr bwMode="grayWhite">
                <a:xfrm>
                  <a:off x="382" y="3742"/>
                  <a:ext cx="24" cy="2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  <p:grpSp>
            <p:nvGrpSpPr>
              <p:cNvPr id="13" name="Csoport 15"/>
              <p:cNvGrpSpPr>
                <a:grpSpLocks/>
              </p:cNvGrpSpPr>
              <p:nvPr/>
            </p:nvGrpSpPr>
            <p:grpSpPr bwMode="auto">
              <a:xfrm>
                <a:off x="131763" y="6038850"/>
                <a:ext cx="444500" cy="444500"/>
                <a:chOff x="83" y="3804"/>
                <a:chExt cx="280" cy="280"/>
              </a:xfrm>
            </p:grpSpPr>
            <p:sp>
              <p:nvSpPr>
                <p:cNvPr id="41" name="Ellipszis 13"/>
                <p:cNvSpPr>
                  <a:spLocks noChangeArrowheads="1"/>
                </p:cNvSpPr>
                <p:nvPr/>
              </p:nvSpPr>
              <p:spPr bwMode="grayWhite">
                <a:xfrm>
                  <a:off x="83" y="3804"/>
                  <a:ext cx="280" cy="28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42" name="Ellipszis 14"/>
                <p:cNvSpPr>
                  <a:spLocks noChangeArrowheads="1"/>
                </p:cNvSpPr>
                <p:nvPr/>
              </p:nvSpPr>
              <p:spPr bwMode="grayWhite">
                <a:xfrm>
                  <a:off x="147" y="3868"/>
                  <a:ext cx="39" cy="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  <p:grpSp>
            <p:nvGrpSpPr>
              <p:cNvPr id="14" name="Csoport 18"/>
              <p:cNvGrpSpPr>
                <a:grpSpLocks/>
              </p:cNvGrpSpPr>
              <p:nvPr/>
            </p:nvGrpSpPr>
            <p:grpSpPr bwMode="auto">
              <a:xfrm>
                <a:off x="2476500" y="6174433"/>
                <a:ext cx="368300" cy="368300"/>
                <a:chOff x="1560" y="4076"/>
                <a:chExt cx="232" cy="232"/>
              </a:xfrm>
            </p:grpSpPr>
            <p:sp>
              <p:nvSpPr>
                <p:cNvPr id="39" name="Ellipszis 16"/>
                <p:cNvSpPr>
                  <a:spLocks noChangeArrowheads="1"/>
                </p:cNvSpPr>
                <p:nvPr/>
              </p:nvSpPr>
              <p:spPr bwMode="grayWhite">
                <a:xfrm>
                  <a:off x="1560" y="407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40" name="Ellipszis 17"/>
                <p:cNvSpPr>
                  <a:spLocks noChangeArrowheads="1"/>
                </p:cNvSpPr>
                <p:nvPr/>
              </p:nvSpPr>
              <p:spPr bwMode="grayWhite">
                <a:xfrm>
                  <a:off x="1613" y="412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  <p:grpSp>
            <p:nvGrpSpPr>
              <p:cNvPr id="15" name="Csoport 21"/>
              <p:cNvGrpSpPr>
                <a:grpSpLocks/>
              </p:cNvGrpSpPr>
              <p:nvPr/>
            </p:nvGrpSpPr>
            <p:grpSpPr bwMode="auto">
              <a:xfrm>
                <a:off x="6350" y="4425950"/>
                <a:ext cx="368300" cy="368300"/>
                <a:chOff x="4" y="2788"/>
                <a:chExt cx="232" cy="232"/>
              </a:xfrm>
            </p:grpSpPr>
            <p:sp>
              <p:nvSpPr>
                <p:cNvPr id="37" name="Ellipszis 19"/>
                <p:cNvSpPr>
                  <a:spLocks noChangeArrowheads="1"/>
                </p:cNvSpPr>
                <p:nvPr/>
              </p:nvSpPr>
              <p:spPr bwMode="grayWhite">
                <a:xfrm>
                  <a:off x="4" y="2788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38" name="Ellipszis 20"/>
                <p:cNvSpPr>
                  <a:spLocks noChangeArrowheads="1"/>
                </p:cNvSpPr>
                <p:nvPr/>
              </p:nvSpPr>
              <p:spPr bwMode="grayWhite">
                <a:xfrm>
                  <a:off x="57" y="2841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  <p:grpSp>
            <p:nvGrpSpPr>
              <p:cNvPr id="16" name="Csoport 24"/>
              <p:cNvGrpSpPr>
                <a:grpSpLocks/>
              </p:cNvGrpSpPr>
              <p:nvPr/>
            </p:nvGrpSpPr>
            <p:grpSpPr bwMode="auto">
              <a:xfrm>
                <a:off x="10674350" y="5808663"/>
                <a:ext cx="673100" cy="673100"/>
                <a:chOff x="4132" y="3844"/>
                <a:chExt cx="424" cy="424"/>
              </a:xfrm>
            </p:grpSpPr>
            <p:sp>
              <p:nvSpPr>
                <p:cNvPr id="35" name="Ellipszis 22"/>
                <p:cNvSpPr>
                  <a:spLocks noChangeArrowheads="1"/>
                </p:cNvSpPr>
                <p:nvPr/>
              </p:nvSpPr>
              <p:spPr bwMode="grayWhite">
                <a:xfrm>
                  <a:off x="4132" y="384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36" name="Ellipszis 23"/>
                <p:cNvSpPr>
                  <a:spLocks noChangeArrowheads="1"/>
                </p:cNvSpPr>
                <p:nvPr/>
              </p:nvSpPr>
              <p:spPr bwMode="grayWhite">
                <a:xfrm>
                  <a:off x="4228" y="394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  <p:grpSp>
            <p:nvGrpSpPr>
              <p:cNvPr id="17" name="Csoport 27"/>
              <p:cNvGrpSpPr>
                <a:grpSpLocks/>
              </p:cNvGrpSpPr>
              <p:nvPr/>
            </p:nvGrpSpPr>
            <p:grpSpPr bwMode="auto">
              <a:xfrm>
                <a:off x="10293350" y="6113463"/>
                <a:ext cx="368300" cy="368300"/>
                <a:chOff x="3892" y="4036"/>
                <a:chExt cx="232" cy="232"/>
              </a:xfrm>
            </p:grpSpPr>
            <p:sp>
              <p:nvSpPr>
                <p:cNvPr id="33" name="Ellipszis 25"/>
                <p:cNvSpPr>
                  <a:spLocks noChangeArrowheads="1"/>
                </p:cNvSpPr>
                <p:nvPr/>
              </p:nvSpPr>
              <p:spPr bwMode="grayWhite">
                <a:xfrm>
                  <a:off x="3892" y="403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34" name="Ellipszis 26"/>
                <p:cNvSpPr>
                  <a:spLocks noChangeArrowheads="1"/>
                </p:cNvSpPr>
                <p:nvPr/>
              </p:nvSpPr>
              <p:spPr bwMode="grayWhite">
                <a:xfrm>
                  <a:off x="3945" y="408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  <p:grpSp>
            <p:nvGrpSpPr>
              <p:cNvPr id="18" name="Csoport 30"/>
              <p:cNvGrpSpPr>
                <a:grpSpLocks/>
              </p:cNvGrpSpPr>
              <p:nvPr/>
            </p:nvGrpSpPr>
            <p:grpSpPr bwMode="auto">
              <a:xfrm>
                <a:off x="11360150" y="5808663"/>
                <a:ext cx="368300" cy="368300"/>
                <a:chOff x="4564" y="3844"/>
                <a:chExt cx="232" cy="232"/>
              </a:xfrm>
            </p:grpSpPr>
            <p:sp>
              <p:nvSpPr>
                <p:cNvPr id="31" name="Ellipszis 28"/>
                <p:cNvSpPr>
                  <a:spLocks noChangeArrowheads="1"/>
                </p:cNvSpPr>
                <p:nvPr/>
              </p:nvSpPr>
              <p:spPr bwMode="grayWhite">
                <a:xfrm>
                  <a:off x="4564" y="3844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32" name="Ellipszis 29"/>
                <p:cNvSpPr>
                  <a:spLocks noChangeArrowheads="1"/>
                </p:cNvSpPr>
                <p:nvPr/>
              </p:nvSpPr>
              <p:spPr bwMode="grayWhite">
                <a:xfrm>
                  <a:off x="4617" y="3897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  <p:grpSp>
            <p:nvGrpSpPr>
              <p:cNvPr id="19" name="Csoport 33"/>
              <p:cNvGrpSpPr>
                <a:grpSpLocks/>
              </p:cNvGrpSpPr>
              <p:nvPr/>
            </p:nvGrpSpPr>
            <p:grpSpPr bwMode="auto">
              <a:xfrm>
                <a:off x="11087100" y="1901952"/>
                <a:ext cx="520700" cy="520700"/>
                <a:chOff x="5420" y="1139"/>
                <a:chExt cx="328" cy="328"/>
              </a:xfrm>
            </p:grpSpPr>
            <p:sp>
              <p:nvSpPr>
                <p:cNvPr id="29" name="Ellipszis 31"/>
                <p:cNvSpPr>
                  <a:spLocks noChangeArrowheads="1"/>
                </p:cNvSpPr>
                <p:nvPr/>
              </p:nvSpPr>
              <p:spPr bwMode="grayWhite">
                <a:xfrm>
                  <a:off x="5420" y="1139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30" name="Ellipszis 32"/>
                <p:cNvSpPr>
                  <a:spLocks noChangeArrowheads="1"/>
                </p:cNvSpPr>
                <p:nvPr/>
              </p:nvSpPr>
              <p:spPr bwMode="grayWhite">
                <a:xfrm>
                  <a:off x="5495" y="121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  <p:grpSp>
            <p:nvGrpSpPr>
              <p:cNvPr id="20" name="Csoport 36"/>
              <p:cNvGrpSpPr>
                <a:grpSpLocks/>
              </p:cNvGrpSpPr>
              <p:nvPr/>
            </p:nvGrpSpPr>
            <p:grpSpPr bwMode="auto">
              <a:xfrm>
                <a:off x="11176000" y="2614739"/>
                <a:ext cx="215900" cy="215900"/>
                <a:chOff x="5476" y="1588"/>
                <a:chExt cx="136" cy="136"/>
              </a:xfrm>
            </p:grpSpPr>
            <p:sp>
              <p:nvSpPr>
                <p:cNvPr id="27" name="Ellipszis 34"/>
                <p:cNvSpPr>
                  <a:spLocks noChangeArrowheads="1"/>
                </p:cNvSpPr>
                <p:nvPr/>
              </p:nvSpPr>
              <p:spPr bwMode="grayWhite">
                <a:xfrm>
                  <a:off x="5476" y="1588"/>
                  <a:ext cx="136" cy="136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28" name="Ellipszis 35"/>
                <p:cNvSpPr>
                  <a:spLocks noChangeArrowheads="1"/>
                </p:cNvSpPr>
                <p:nvPr/>
              </p:nvSpPr>
              <p:spPr bwMode="grayWhite">
                <a:xfrm>
                  <a:off x="5508" y="1620"/>
                  <a:ext cx="16" cy="1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  <p:grpSp>
            <p:nvGrpSpPr>
              <p:cNvPr id="21" name="Csoport 39"/>
              <p:cNvGrpSpPr>
                <a:grpSpLocks/>
              </p:cNvGrpSpPr>
              <p:nvPr/>
            </p:nvGrpSpPr>
            <p:grpSpPr bwMode="auto">
              <a:xfrm>
                <a:off x="1377950" y="6350"/>
                <a:ext cx="520700" cy="520700"/>
                <a:chOff x="868" y="4"/>
                <a:chExt cx="328" cy="328"/>
              </a:xfrm>
            </p:grpSpPr>
            <p:sp>
              <p:nvSpPr>
                <p:cNvPr id="25" name="Ellipszis 37"/>
                <p:cNvSpPr>
                  <a:spLocks noChangeArrowheads="1"/>
                </p:cNvSpPr>
                <p:nvPr/>
              </p:nvSpPr>
              <p:spPr bwMode="grayWhite">
                <a:xfrm>
                  <a:off x="868" y="4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26" name="Ellipszis 38"/>
                <p:cNvSpPr>
                  <a:spLocks noChangeArrowheads="1"/>
                </p:cNvSpPr>
                <p:nvPr/>
              </p:nvSpPr>
              <p:spPr bwMode="grayWhite">
                <a:xfrm>
                  <a:off x="942" y="7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  <p:grpSp>
            <p:nvGrpSpPr>
              <p:cNvPr id="22" name="Csoport 42"/>
              <p:cNvGrpSpPr>
                <a:grpSpLocks/>
              </p:cNvGrpSpPr>
              <p:nvPr/>
            </p:nvGrpSpPr>
            <p:grpSpPr bwMode="auto">
              <a:xfrm>
                <a:off x="1911350" y="158750"/>
                <a:ext cx="368300" cy="368300"/>
                <a:chOff x="1204" y="100"/>
                <a:chExt cx="232" cy="232"/>
              </a:xfrm>
            </p:grpSpPr>
            <p:sp>
              <p:nvSpPr>
                <p:cNvPr id="23" name="Ellipszis 40"/>
                <p:cNvSpPr>
                  <a:spLocks noChangeArrowheads="1"/>
                </p:cNvSpPr>
                <p:nvPr/>
              </p:nvSpPr>
              <p:spPr bwMode="grayWhite">
                <a:xfrm>
                  <a:off x="1204" y="100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24" name="Ellipszis 41"/>
                <p:cNvSpPr>
                  <a:spLocks noChangeArrowheads="1"/>
                </p:cNvSpPr>
                <p:nvPr/>
              </p:nvSpPr>
              <p:spPr bwMode="grayWhite">
                <a:xfrm>
                  <a:off x="1257" y="153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</p:grpSp>
        <p:grpSp>
          <p:nvGrpSpPr>
            <p:cNvPr id="162" name="Csoport 161"/>
            <p:cNvGrpSpPr/>
            <p:nvPr/>
          </p:nvGrpSpPr>
          <p:grpSpPr>
            <a:xfrm>
              <a:off x="14350" y="-7605"/>
              <a:ext cx="11722100" cy="6536383"/>
              <a:chOff x="14350" y="-7605"/>
              <a:chExt cx="11722100" cy="6536383"/>
            </a:xfrm>
          </p:grpSpPr>
          <p:grpSp>
            <p:nvGrpSpPr>
              <p:cNvPr id="86" name="Csoport 85"/>
              <p:cNvGrpSpPr/>
              <p:nvPr/>
            </p:nvGrpSpPr>
            <p:grpSpPr>
              <a:xfrm>
                <a:off x="14350" y="5326395"/>
                <a:ext cx="673100" cy="673100"/>
                <a:chOff x="14350" y="5326395"/>
                <a:chExt cx="673100" cy="673100"/>
              </a:xfrm>
            </p:grpSpPr>
            <p:sp>
              <p:nvSpPr>
                <p:cNvPr id="83" name="Ellipszis 7"/>
                <p:cNvSpPr>
                  <a:spLocks noChangeArrowheads="1"/>
                </p:cNvSpPr>
                <p:nvPr/>
              </p:nvSpPr>
              <p:spPr bwMode="grayWhite">
                <a:xfrm>
                  <a:off x="14350" y="5326395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84" name="Ellipszis 8"/>
                <p:cNvSpPr>
                  <a:spLocks noChangeArrowheads="1"/>
                </p:cNvSpPr>
                <p:nvPr/>
              </p:nvSpPr>
              <p:spPr bwMode="grayWhite">
                <a:xfrm>
                  <a:off x="166750" y="5478795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  <p:grpSp>
            <p:nvGrpSpPr>
              <p:cNvPr id="87" name="Csoport 86"/>
              <p:cNvGrpSpPr/>
              <p:nvPr/>
            </p:nvGrpSpPr>
            <p:grpSpPr>
              <a:xfrm>
                <a:off x="547750" y="5859795"/>
                <a:ext cx="292100" cy="292100"/>
                <a:chOff x="547750" y="5859795"/>
                <a:chExt cx="292100" cy="292100"/>
              </a:xfrm>
            </p:grpSpPr>
            <p:sp>
              <p:nvSpPr>
                <p:cNvPr id="81" name="Ellipszis 10"/>
                <p:cNvSpPr>
                  <a:spLocks noChangeArrowheads="1"/>
                </p:cNvSpPr>
                <p:nvPr/>
              </p:nvSpPr>
              <p:spPr bwMode="grayWhite">
                <a:xfrm>
                  <a:off x="547750" y="5859795"/>
                  <a:ext cx="292100" cy="292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82" name="Ellipszis 11"/>
                <p:cNvSpPr>
                  <a:spLocks noChangeArrowheads="1"/>
                </p:cNvSpPr>
                <p:nvPr/>
              </p:nvSpPr>
              <p:spPr bwMode="grayWhite">
                <a:xfrm>
                  <a:off x="614425" y="5926470"/>
                  <a:ext cx="38100" cy="381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  <p:grpSp>
            <p:nvGrpSpPr>
              <p:cNvPr id="88" name="Csoport 87"/>
              <p:cNvGrpSpPr/>
              <p:nvPr/>
            </p:nvGrpSpPr>
            <p:grpSpPr>
              <a:xfrm>
                <a:off x="139763" y="6024895"/>
                <a:ext cx="444500" cy="444500"/>
                <a:chOff x="139763" y="6024895"/>
                <a:chExt cx="444500" cy="444500"/>
              </a:xfrm>
            </p:grpSpPr>
            <p:sp>
              <p:nvSpPr>
                <p:cNvPr id="79" name="Ellipszis 13"/>
                <p:cNvSpPr>
                  <a:spLocks noChangeArrowheads="1"/>
                </p:cNvSpPr>
                <p:nvPr/>
              </p:nvSpPr>
              <p:spPr bwMode="grayWhite">
                <a:xfrm>
                  <a:off x="139763" y="6024895"/>
                  <a:ext cx="444500" cy="4445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80" name="Ellipszis 14"/>
                <p:cNvSpPr>
                  <a:spLocks noChangeArrowheads="1"/>
                </p:cNvSpPr>
                <p:nvPr/>
              </p:nvSpPr>
              <p:spPr bwMode="grayWhite">
                <a:xfrm>
                  <a:off x="241363" y="6126495"/>
                  <a:ext cx="61913" cy="619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  <p:grpSp>
            <p:nvGrpSpPr>
              <p:cNvPr id="89" name="Csoport 88"/>
              <p:cNvGrpSpPr/>
              <p:nvPr/>
            </p:nvGrpSpPr>
            <p:grpSpPr>
              <a:xfrm>
                <a:off x="2484500" y="6160478"/>
                <a:ext cx="368300" cy="368300"/>
                <a:chOff x="2484500" y="6160478"/>
                <a:chExt cx="368300" cy="368300"/>
              </a:xfrm>
            </p:grpSpPr>
            <p:sp>
              <p:nvSpPr>
                <p:cNvPr id="77" name="Ellipszis 16"/>
                <p:cNvSpPr>
                  <a:spLocks noChangeArrowheads="1"/>
                </p:cNvSpPr>
                <p:nvPr/>
              </p:nvSpPr>
              <p:spPr bwMode="grayWhite">
                <a:xfrm>
                  <a:off x="2484500" y="616047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78" name="Ellipszis 17"/>
                <p:cNvSpPr>
                  <a:spLocks noChangeArrowheads="1"/>
                </p:cNvSpPr>
                <p:nvPr/>
              </p:nvSpPr>
              <p:spPr bwMode="grayWhite">
                <a:xfrm>
                  <a:off x="2568638" y="624461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  <p:grpSp>
            <p:nvGrpSpPr>
              <p:cNvPr id="90" name="Csoport 89"/>
              <p:cNvGrpSpPr/>
              <p:nvPr/>
            </p:nvGrpSpPr>
            <p:grpSpPr>
              <a:xfrm>
                <a:off x="14350" y="4411995"/>
                <a:ext cx="368300" cy="368300"/>
                <a:chOff x="14350" y="4411995"/>
                <a:chExt cx="368300" cy="368300"/>
              </a:xfrm>
            </p:grpSpPr>
            <p:sp>
              <p:nvSpPr>
                <p:cNvPr id="75" name="Ellipszis 19"/>
                <p:cNvSpPr>
                  <a:spLocks noChangeArrowheads="1"/>
                </p:cNvSpPr>
                <p:nvPr/>
              </p:nvSpPr>
              <p:spPr bwMode="grayWhite">
                <a:xfrm>
                  <a:off x="14350" y="44119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76" name="Ellipszis 20"/>
                <p:cNvSpPr>
                  <a:spLocks noChangeArrowheads="1"/>
                </p:cNvSpPr>
                <p:nvPr/>
              </p:nvSpPr>
              <p:spPr bwMode="grayWhite">
                <a:xfrm>
                  <a:off x="98488" y="44961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  <p:grpSp>
            <p:nvGrpSpPr>
              <p:cNvPr id="91" name="Csoport 90"/>
              <p:cNvGrpSpPr/>
              <p:nvPr/>
            </p:nvGrpSpPr>
            <p:grpSpPr>
              <a:xfrm>
                <a:off x="10682350" y="5794708"/>
                <a:ext cx="673100" cy="673100"/>
                <a:chOff x="10682350" y="5794708"/>
                <a:chExt cx="673100" cy="673100"/>
              </a:xfrm>
            </p:grpSpPr>
            <p:sp>
              <p:nvSpPr>
                <p:cNvPr id="73" name="Ellipszis 22"/>
                <p:cNvSpPr>
                  <a:spLocks noChangeArrowheads="1"/>
                </p:cNvSpPr>
                <p:nvPr/>
              </p:nvSpPr>
              <p:spPr bwMode="grayWhite">
                <a:xfrm>
                  <a:off x="10682350" y="5794708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74" name="Ellipszis 23"/>
                <p:cNvSpPr>
                  <a:spLocks noChangeArrowheads="1"/>
                </p:cNvSpPr>
                <p:nvPr/>
              </p:nvSpPr>
              <p:spPr bwMode="grayWhite">
                <a:xfrm>
                  <a:off x="10834750" y="5947108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  <p:grpSp>
            <p:nvGrpSpPr>
              <p:cNvPr id="92" name="Csoport 91"/>
              <p:cNvGrpSpPr/>
              <p:nvPr/>
            </p:nvGrpSpPr>
            <p:grpSpPr>
              <a:xfrm>
                <a:off x="10301350" y="6099508"/>
                <a:ext cx="368300" cy="368300"/>
                <a:chOff x="10301350" y="6099508"/>
                <a:chExt cx="368300" cy="368300"/>
              </a:xfrm>
            </p:grpSpPr>
            <p:sp>
              <p:nvSpPr>
                <p:cNvPr id="71" name="Ellipszis 25"/>
                <p:cNvSpPr>
                  <a:spLocks noChangeArrowheads="1"/>
                </p:cNvSpPr>
                <p:nvPr/>
              </p:nvSpPr>
              <p:spPr bwMode="grayWhite">
                <a:xfrm>
                  <a:off x="10301350" y="60995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72" name="Ellipszis 26"/>
                <p:cNvSpPr>
                  <a:spLocks noChangeArrowheads="1"/>
                </p:cNvSpPr>
                <p:nvPr/>
              </p:nvSpPr>
              <p:spPr bwMode="grayWhite">
                <a:xfrm>
                  <a:off x="10385488" y="61836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  <p:grpSp>
            <p:nvGrpSpPr>
              <p:cNvPr id="93" name="Csoport 92"/>
              <p:cNvGrpSpPr/>
              <p:nvPr/>
            </p:nvGrpSpPr>
            <p:grpSpPr>
              <a:xfrm>
                <a:off x="11368150" y="5794708"/>
                <a:ext cx="368300" cy="368300"/>
                <a:chOff x="11368150" y="5794708"/>
                <a:chExt cx="368300" cy="368300"/>
              </a:xfrm>
            </p:grpSpPr>
            <p:sp>
              <p:nvSpPr>
                <p:cNvPr id="69" name="Ellipszis 28"/>
                <p:cNvSpPr>
                  <a:spLocks noChangeArrowheads="1"/>
                </p:cNvSpPr>
                <p:nvPr/>
              </p:nvSpPr>
              <p:spPr bwMode="grayWhite">
                <a:xfrm>
                  <a:off x="11368150" y="57947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70" name="Ellipszis 29"/>
                <p:cNvSpPr>
                  <a:spLocks noChangeArrowheads="1"/>
                </p:cNvSpPr>
                <p:nvPr/>
              </p:nvSpPr>
              <p:spPr bwMode="grayWhite">
                <a:xfrm>
                  <a:off x="11452288" y="58788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  <p:grpSp>
            <p:nvGrpSpPr>
              <p:cNvPr id="94" name="Csoport 93"/>
              <p:cNvGrpSpPr/>
              <p:nvPr/>
            </p:nvGrpSpPr>
            <p:grpSpPr>
              <a:xfrm>
                <a:off x="11095100" y="1887997"/>
                <a:ext cx="520700" cy="520700"/>
                <a:chOff x="11095100" y="1887997"/>
                <a:chExt cx="520700" cy="520700"/>
              </a:xfrm>
            </p:grpSpPr>
            <p:sp>
              <p:nvSpPr>
                <p:cNvPr id="67" name="Ellipszis 31"/>
                <p:cNvSpPr>
                  <a:spLocks noChangeArrowheads="1"/>
                </p:cNvSpPr>
                <p:nvPr/>
              </p:nvSpPr>
              <p:spPr bwMode="grayWhite">
                <a:xfrm>
                  <a:off x="11095100" y="1887997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68" name="Ellipszis 32"/>
                <p:cNvSpPr>
                  <a:spLocks noChangeArrowheads="1"/>
                </p:cNvSpPr>
                <p:nvPr/>
              </p:nvSpPr>
              <p:spPr bwMode="grayWhite">
                <a:xfrm>
                  <a:off x="11214163" y="2007060"/>
                  <a:ext cx="74613" cy="746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  <p:grpSp>
            <p:nvGrpSpPr>
              <p:cNvPr id="95" name="Csoport 94"/>
              <p:cNvGrpSpPr/>
              <p:nvPr/>
            </p:nvGrpSpPr>
            <p:grpSpPr>
              <a:xfrm>
                <a:off x="11184000" y="2600784"/>
                <a:ext cx="215900" cy="215900"/>
                <a:chOff x="11184000" y="2600784"/>
                <a:chExt cx="215900" cy="215900"/>
              </a:xfrm>
            </p:grpSpPr>
            <p:sp>
              <p:nvSpPr>
                <p:cNvPr id="65" name="Ellipszis 34"/>
                <p:cNvSpPr>
                  <a:spLocks noChangeArrowheads="1"/>
                </p:cNvSpPr>
                <p:nvPr/>
              </p:nvSpPr>
              <p:spPr bwMode="grayWhite">
                <a:xfrm>
                  <a:off x="11184000" y="2600784"/>
                  <a:ext cx="215900" cy="2159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66" name="Ellipszis 35"/>
                <p:cNvSpPr>
                  <a:spLocks noChangeArrowheads="1"/>
                </p:cNvSpPr>
                <p:nvPr/>
              </p:nvSpPr>
              <p:spPr bwMode="grayWhite">
                <a:xfrm>
                  <a:off x="11234800" y="2651584"/>
                  <a:ext cx="25400" cy="254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  <p:grpSp>
            <p:nvGrpSpPr>
              <p:cNvPr id="160" name="Csoport 159"/>
              <p:cNvGrpSpPr/>
              <p:nvPr/>
            </p:nvGrpSpPr>
            <p:grpSpPr>
              <a:xfrm>
                <a:off x="1385950" y="-7605"/>
                <a:ext cx="520700" cy="520700"/>
                <a:chOff x="1385950" y="-7605"/>
                <a:chExt cx="520700" cy="520700"/>
              </a:xfrm>
            </p:grpSpPr>
            <p:sp>
              <p:nvSpPr>
                <p:cNvPr id="63" name="Ellipszis 37"/>
                <p:cNvSpPr>
                  <a:spLocks noChangeArrowheads="1"/>
                </p:cNvSpPr>
                <p:nvPr/>
              </p:nvSpPr>
              <p:spPr bwMode="grayWhite">
                <a:xfrm>
                  <a:off x="1385950" y="-7605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64" name="Ellipszis 38"/>
                <p:cNvSpPr>
                  <a:spLocks noChangeArrowheads="1"/>
                </p:cNvSpPr>
                <p:nvPr/>
              </p:nvSpPr>
              <p:spPr bwMode="grayWhite">
                <a:xfrm>
                  <a:off x="1503425" y="109870"/>
                  <a:ext cx="76200" cy="76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  <p:grpSp>
            <p:nvGrpSpPr>
              <p:cNvPr id="161" name="Csoport 160"/>
              <p:cNvGrpSpPr/>
              <p:nvPr/>
            </p:nvGrpSpPr>
            <p:grpSpPr>
              <a:xfrm>
                <a:off x="1919350" y="144795"/>
                <a:ext cx="368300" cy="368300"/>
                <a:chOff x="1919350" y="144795"/>
                <a:chExt cx="368300" cy="368300"/>
              </a:xfrm>
            </p:grpSpPr>
            <p:sp>
              <p:nvSpPr>
                <p:cNvPr id="61" name="Ellipszis 40"/>
                <p:cNvSpPr>
                  <a:spLocks noChangeArrowheads="1"/>
                </p:cNvSpPr>
                <p:nvPr/>
              </p:nvSpPr>
              <p:spPr bwMode="grayWhite">
                <a:xfrm>
                  <a:off x="1919350" y="1447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  <p:sp>
              <p:nvSpPr>
                <p:cNvPr id="62" name="Ellipszis 41"/>
                <p:cNvSpPr>
                  <a:spLocks noChangeArrowheads="1"/>
                </p:cNvSpPr>
                <p:nvPr/>
              </p:nvSpPr>
              <p:spPr bwMode="grayWhite">
                <a:xfrm>
                  <a:off x="2003488" y="2289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rtlCol="0" anchor="ctr"/>
                <a:lstStyle/>
                <a:p>
                  <a:pPr rtl="0"/>
                  <a:endParaRPr lang="hu-HU" noProof="0" dirty="0"/>
                </a:p>
              </p:txBody>
            </p:sp>
          </p:grpSp>
        </p:grp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341120" y="6598763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875776" y="6598763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BE4AD349-BC0B-4328-AD02-338E7F56202E}" type="datetime1">
              <a:rPr lang="hu-HU" noProof="0" smtClean="0"/>
              <a:t>2024.12.02.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10800" y="6598763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C749032-2A07-4AE8-BA90-74324CAE0C87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67865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60604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dirty="0"/>
              <a:t>The Role of Big Data and Handling Huge Datasets</a:t>
            </a:r>
            <a:endParaRPr lang="hu-HU" dirty="0"/>
          </a:p>
        </p:txBody>
      </p:sp>
      <p:sp>
        <p:nvSpPr>
          <p:cNvPr id="7" name="Alcím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hu-HU" dirty="0"/>
              <a:t>By: Nuszbaum Henriett</a:t>
            </a: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What is „Big Data”?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endParaRPr lang="hu-HU" b="1" dirty="0"/>
          </a:p>
          <a:p>
            <a:r>
              <a:rPr lang="hu-HU" b="1" dirty="0"/>
              <a:t> </a:t>
            </a:r>
            <a:r>
              <a:rPr lang="en-US" b="1" dirty="0"/>
              <a:t>Big Data</a:t>
            </a:r>
            <a:r>
              <a:rPr lang="en-US" dirty="0"/>
              <a:t>: Huge amounts of information that are too big for regular tools to handle.</a:t>
            </a:r>
            <a:endParaRPr lang="hu-HU" dirty="0"/>
          </a:p>
          <a:p>
            <a:pPr marL="45720" indent="0">
              <a:buNone/>
            </a:pPr>
            <a:endParaRPr lang="hu-HU" dirty="0"/>
          </a:p>
          <a:p>
            <a:r>
              <a:rPr lang="hu-HU" b="1" dirty="0"/>
              <a:t> </a:t>
            </a:r>
            <a:r>
              <a:rPr lang="en-US" b="1" dirty="0"/>
              <a:t>Importance</a:t>
            </a:r>
            <a:r>
              <a:rPr lang="en-US" dirty="0"/>
              <a:t>: Helps in making better decisions and improving services.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C08440-C6EE-475B-9B38-6696930E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Characteristics of Big Data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B95011-3ACE-4279-B54A-A891C805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 </a:t>
            </a:r>
            <a:r>
              <a:rPr lang="en-US" b="1" dirty="0"/>
              <a:t>Volume</a:t>
            </a:r>
            <a:r>
              <a:rPr lang="en-US" dirty="0"/>
              <a:t>: Large amounts of data</a:t>
            </a:r>
            <a:endParaRPr lang="hu-HU" dirty="0"/>
          </a:p>
          <a:p>
            <a:r>
              <a:rPr lang="hu-HU" dirty="0"/>
              <a:t> </a:t>
            </a:r>
            <a:r>
              <a:rPr lang="hu-HU" b="1" dirty="0"/>
              <a:t>Velocity</a:t>
            </a:r>
            <a:r>
              <a:rPr lang="hu-HU" dirty="0"/>
              <a:t>: Data comes in quickly</a:t>
            </a:r>
          </a:p>
          <a:p>
            <a:r>
              <a:rPr lang="hu-HU" dirty="0"/>
              <a:t> </a:t>
            </a:r>
            <a:r>
              <a:rPr lang="en-US" b="1" dirty="0"/>
              <a:t>Variety</a:t>
            </a:r>
            <a:r>
              <a:rPr lang="en-US" dirty="0"/>
              <a:t>: Different types of data (text, images, etc.)</a:t>
            </a:r>
            <a:endParaRPr lang="hu-HU" dirty="0"/>
          </a:p>
          <a:p>
            <a:r>
              <a:rPr lang="hu-HU" dirty="0"/>
              <a:t> </a:t>
            </a:r>
            <a:r>
              <a:rPr lang="en-US" b="1" dirty="0"/>
              <a:t>Veracity</a:t>
            </a:r>
            <a:r>
              <a:rPr lang="en-US" dirty="0"/>
              <a:t>: Trustworthiness of the data</a:t>
            </a:r>
            <a:endParaRPr lang="hu-HU" dirty="0"/>
          </a:p>
          <a:p>
            <a:r>
              <a:rPr lang="hu-HU" dirty="0"/>
              <a:t> </a:t>
            </a:r>
            <a:r>
              <a:rPr lang="en-US" b="1" dirty="0"/>
              <a:t>Value</a:t>
            </a:r>
            <a:r>
              <a:rPr lang="en-US" dirty="0"/>
              <a:t>: Useful insights from data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4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36FFAB-4287-4F64-A9E1-3A738381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in Various Sectors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704755-FACE-4715-8EAC-DF79957E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 </a:t>
            </a:r>
            <a:r>
              <a:rPr lang="en-US" b="1" dirty="0"/>
              <a:t>Healthcare</a:t>
            </a:r>
            <a:r>
              <a:rPr lang="en-US" dirty="0"/>
              <a:t>: Better patient care and treatment</a:t>
            </a:r>
            <a:endParaRPr lang="hu-HU" dirty="0"/>
          </a:p>
          <a:p>
            <a:endParaRPr lang="hu-HU" dirty="0"/>
          </a:p>
          <a:p>
            <a:r>
              <a:rPr lang="hu-HU" dirty="0"/>
              <a:t> </a:t>
            </a:r>
            <a:r>
              <a:rPr lang="en-US" b="1" dirty="0"/>
              <a:t>Finance</a:t>
            </a:r>
            <a:r>
              <a:rPr lang="en-US" dirty="0"/>
              <a:t>: Detecting fraud and managing risk</a:t>
            </a:r>
            <a:endParaRPr lang="hu-HU" dirty="0"/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b="1" dirty="0"/>
              <a:t>Retail</a:t>
            </a:r>
            <a:r>
              <a:rPr lang="hu-HU" dirty="0"/>
              <a:t>: Understanding customer behavior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b="1" dirty="0"/>
              <a:t>Government</a:t>
            </a:r>
            <a:r>
              <a:rPr lang="hu-HU" dirty="0"/>
              <a:t>: Improving public services</a:t>
            </a:r>
          </a:p>
          <a:p>
            <a:pPr marL="4572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890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EEC471-6E89-4822-A2A9-7F5F780A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Challenges in Handling Huge Datasets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A3D163-BFEC-458C-8868-87B95B48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 </a:t>
            </a:r>
            <a:r>
              <a:rPr lang="en-US" b="1" dirty="0"/>
              <a:t>Storage</a:t>
            </a:r>
            <a:r>
              <a:rPr lang="en-US" dirty="0"/>
              <a:t>: Finding space to store all data</a:t>
            </a:r>
            <a:endParaRPr lang="hu-HU" dirty="0"/>
          </a:p>
          <a:p>
            <a:endParaRPr lang="en-US" dirty="0"/>
          </a:p>
          <a:p>
            <a:r>
              <a:rPr lang="hu-HU" b="1" dirty="0"/>
              <a:t> </a:t>
            </a:r>
            <a:r>
              <a:rPr lang="en-US" b="1" dirty="0"/>
              <a:t>Processing</a:t>
            </a:r>
            <a:r>
              <a:rPr lang="en-US" dirty="0"/>
              <a:t>: Analyzing data quickly</a:t>
            </a:r>
            <a:endParaRPr lang="hu-HU" dirty="0"/>
          </a:p>
          <a:p>
            <a:endParaRPr lang="en-US" dirty="0"/>
          </a:p>
          <a:p>
            <a:r>
              <a:rPr lang="hu-HU" b="1" dirty="0"/>
              <a:t> </a:t>
            </a:r>
            <a:r>
              <a:rPr lang="en-US" b="1" dirty="0"/>
              <a:t>Integration</a:t>
            </a:r>
            <a:r>
              <a:rPr lang="en-US" dirty="0"/>
              <a:t>: Combining data from different sources</a:t>
            </a:r>
            <a:endParaRPr lang="hu-HU" dirty="0"/>
          </a:p>
          <a:p>
            <a:endParaRPr lang="en-US" dirty="0"/>
          </a:p>
          <a:p>
            <a:r>
              <a:rPr lang="hu-HU" b="1" dirty="0"/>
              <a:t> </a:t>
            </a:r>
            <a:r>
              <a:rPr lang="en-US" b="1" dirty="0"/>
              <a:t>Privacy and Security</a:t>
            </a:r>
            <a:r>
              <a:rPr lang="en-US" dirty="0"/>
              <a:t>: Keeping data safe and private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335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E98CBB-BD55-4F4C-A7AE-55F3EE70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 Storage Solutions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AD9492-9E00-42D2-AC36-6956F9FEC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 </a:t>
            </a:r>
            <a:r>
              <a:rPr lang="en-US" b="1" dirty="0"/>
              <a:t>Data Warehouses</a:t>
            </a:r>
            <a:r>
              <a:rPr lang="en-US" dirty="0"/>
              <a:t>: Central places to store data</a:t>
            </a:r>
            <a:endParaRPr lang="hu-HU" dirty="0"/>
          </a:p>
          <a:p>
            <a:endParaRPr lang="en-US" dirty="0"/>
          </a:p>
          <a:p>
            <a:r>
              <a:rPr lang="hu-HU" b="1" dirty="0"/>
              <a:t> </a:t>
            </a:r>
            <a:r>
              <a:rPr lang="en-US" b="1" dirty="0"/>
              <a:t>Data Lakes</a:t>
            </a:r>
            <a:r>
              <a:rPr lang="en-US" dirty="0"/>
              <a:t>: Large storage for raw data</a:t>
            </a:r>
            <a:endParaRPr lang="hu-HU" dirty="0"/>
          </a:p>
          <a:p>
            <a:endParaRPr lang="en-US" dirty="0"/>
          </a:p>
          <a:p>
            <a:r>
              <a:rPr lang="hu-HU" b="1" dirty="0"/>
              <a:t> </a:t>
            </a:r>
            <a:r>
              <a:rPr lang="en-US" b="1" dirty="0"/>
              <a:t>Cloud Storage</a:t>
            </a:r>
            <a:r>
              <a:rPr lang="en-US" dirty="0"/>
              <a:t>: Storing data online</a:t>
            </a:r>
            <a:endParaRPr lang="hu-HU" dirty="0"/>
          </a:p>
          <a:p>
            <a:endParaRPr lang="en-US" dirty="0"/>
          </a:p>
          <a:p>
            <a:r>
              <a:rPr lang="hu-HU" b="1" dirty="0"/>
              <a:t> </a:t>
            </a:r>
            <a:r>
              <a:rPr lang="en-US" b="1" dirty="0"/>
              <a:t>On-premises vs. Cloud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50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635005-18A9-427C-895C-D3823999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 Processing Techniques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4D6628-58AF-4C06-A416-59821B71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hu-HU" dirty="0"/>
          </a:p>
          <a:p>
            <a:r>
              <a:rPr lang="en-US" b="1" dirty="0"/>
              <a:t>Batch Processing</a:t>
            </a:r>
            <a:r>
              <a:rPr lang="en-US" dirty="0"/>
              <a:t>: Handling data in chunks</a:t>
            </a:r>
            <a:endParaRPr lang="hu-HU" dirty="0"/>
          </a:p>
          <a:p>
            <a:endParaRPr lang="en-US" dirty="0"/>
          </a:p>
          <a:p>
            <a:r>
              <a:rPr lang="hu-HU" b="1" dirty="0"/>
              <a:t> </a:t>
            </a:r>
            <a:r>
              <a:rPr lang="en-US" b="1" dirty="0"/>
              <a:t>Stream Processing</a:t>
            </a:r>
            <a:r>
              <a:rPr lang="en-US" dirty="0"/>
              <a:t>: Handling data in real-time</a:t>
            </a:r>
            <a:endParaRPr lang="hu-HU" dirty="0"/>
          </a:p>
          <a:p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350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246AD3-DCC2-4507-9514-D3A4713B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 Integration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BCCE8C-08EC-4C41-B30F-48E7796DA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  </a:t>
            </a:r>
            <a:r>
              <a:rPr lang="en-US" b="1" dirty="0"/>
              <a:t>Importance</a:t>
            </a:r>
            <a:r>
              <a:rPr lang="en-US" dirty="0"/>
              <a:t>: Ensures all data is accessible and consistent</a:t>
            </a:r>
            <a:endParaRPr lang="hu-HU" dirty="0"/>
          </a:p>
          <a:p>
            <a:endParaRPr lang="en-US" dirty="0"/>
          </a:p>
          <a:p>
            <a:r>
              <a:rPr lang="hu-HU" b="1" dirty="0"/>
              <a:t> </a:t>
            </a:r>
            <a:r>
              <a:rPr lang="en-US" b="1" dirty="0"/>
              <a:t>Techniques</a:t>
            </a:r>
            <a:r>
              <a:rPr lang="en-US" dirty="0"/>
              <a:t>: ETL (Extract, Transform, Load), ELT (Extract, Load, Transform)</a:t>
            </a:r>
            <a:endParaRPr lang="hu-HU" dirty="0"/>
          </a:p>
          <a:p>
            <a:endParaRPr lang="en-US" dirty="0"/>
          </a:p>
          <a:p>
            <a:r>
              <a:rPr lang="hu-HU" b="1" dirty="0"/>
              <a:t> </a:t>
            </a:r>
            <a:r>
              <a:rPr lang="en-US" b="1" dirty="0"/>
              <a:t>Challenges</a:t>
            </a:r>
            <a:r>
              <a:rPr lang="en-US" dirty="0"/>
              <a:t>: Keeping data quality high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776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A8CB5B-03C8-4033-AE1F-1C720318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 Privacy and Security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83FFE5-AD74-4F72-82A8-83897ECF7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 </a:t>
            </a:r>
            <a:r>
              <a:rPr lang="en-US" b="1" dirty="0"/>
              <a:t>Importance</a:t>
            </a:r>
            <a:r>
              <a:rPr lang="en-US" dirty="0"/>
              <a:t>: Protecting sensitive information</a:t>
            </a:r>
            <a:endParaRPr lang="hu-HU" dirty="0"/>
          </a:p>
          <a:p>
            <a:endParaRPr lang="hu-HU" dirty="0"/>
          </a:p>
          <a:p>
            <a:r>
              <a:rPr lang="en-US" b="1" dirty="0"/>
              <a:t>Regulations</a:t>
            </a:r>
            <a:r>
              <a:rPr lang="en-US" dirty="0"/>
              <a:t>: GDPR, CCPA</a:t>
            </a:r>
            <a:endParaRPr lang="hu-HU" dirty="0"/>
          </a:p>
          <a:p>
            <a:endParaRPr lang="hu-HU" dirty="0"/>
          </a:p>
          <a:p>
            <a:r>
              <a:rPr lang="en-US" b="1" dirty="0"/>
              <a:t>Security Measures</a:t>
            </a:r>
            <a:r>
              <a:rPr lang="en-US" dirty="0"/>
              <a:t>: Encryption, access controls</a:t>
            </a:r>
            <a:endParaRPr lang="hu-HU" dirty="0"/>
          </a:p>
          <a:p>
            <a:pPr marL="4572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963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borékok témájú sablo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alpha val="80000"/>
              </a:schemeClr>
            </a:gs>
            <a:gs pos="0">
              <a:schemeClr val="phClr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lumMod val="20000"/>
                <a:lumOff val="80000"/>
                <a:alpha val="59000"/>
              </a:schemeClr>
            </a:gs>
            <a:gs pos="40000">
              <a:schemeClr val="phClr">
                <a:lumMod val="20000"/>
                <a:lumOff val="80000"/>
                <a:alpha val="66000"/>
              </a:schemeClr>
            </a:gs>
            <a:gs pos="100000">
              <a:schemeClr val="phClr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224780_TF03460638.potx" id="{80BBBDC2-9916-4E66-9C45-E6E2CC6EB356}" vid="{84E6BE8E-A6AA-468A-BC2B-F50140343645}"/>
    </a:ext>
  </a:extLst>
</a:theme>
</file>

<file path=ppt/theme/theme2.xml><?xml version="1.0" encoding="utf-8"?>
<a:theme xmlns:a="http://schemas.openxmlformats.org/drawingml/2006/main" name="Office-téma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Buborék témájú diák</Template>
  <TotalTime>0</TotalTime>
  <Words>279</Words>
  <Application>Microsoft Office PowerPoint</Application>
  <PresentationFormat>Szélesvásznú</PresentationFormat>
  <Paragraphs>56</Paragraphs>
  <Slides>9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Courier New</vt:lpstr>
      <vt:lpstr>Buborékok témájú sablon</vt:lpstr>
      <vt:lpstr>The Role of Big Data and Handling Huge Datasets</vt:lpstr>
      <vt:lpstr>What is „Big Data”?</vt:lpstr>
      <vt:lpstr>Characteristics of Big Data</vt:lpstr>
      <vt:lpstr>Big Data in Various Sectors</vt:lpstr>
      <vt:lpstr>Challenges in Handling Huge Datasets</vt:lpstr>
      <vt:lpstr>Data Storage Solutions</vt:lpstr>
      <vt:lpstr>Data Processing Techniques</vt:lpstr>
      <vt:lpstr>Data Integration</vt:lpstr>
      <vt:lpstr>Data Privacy and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Big Data and Handling Huge Datasets</dc:title>
  <dc:creator>Nuszbaum Henriett</dc:creator>
  <cp:lastModifiedBy>Nuszbaum Henriett</cp:lastModifiedBy>
  <cp:revision>4</cp:revision>
  <dcterms:created xsi:type="dcterms:W3CDTF">2024-12-02T07:55:38Z</dcterms:created>
  <dcterms:modified xsi:type="dcterms:W3CDTF">2024-12-02T08:36:30Z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