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70289C-E550-97AD-8FF8-ED92BDBDDD3C}" v="380" dt="2024-09-23T22:06:49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2024.09.24.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2024.09.24.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2024.09.24.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2024.09.24.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2024.09.24.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2024.09.24.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2024.09.24.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2024.09.24.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2024.09.24.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2024.09.24.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2024.09.24.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2024.09.24.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932903" y="949325"/>
            <a:ext cx="8071706" cy="2387600"/>
          </a:xfrm>
        </p:spPr>
        <p:txBody>
          <a:bodyPr>
            <a:normAutofit/>
          </a:bodyPr>
          <a:lstStyle/>
          <a:p>
            <a:pPr algn="l"/>
            <a:r>
              <a:rPr lang="hu-HU" sz="6100">
                <a:solidFill>
                  <a:schemeClr val="bg1"/>
                </a:solidFill>
              </a:rPr>
              <a:t>A mesterséges intelligencia történelme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932902" y="3429000"/>
            <a:ext cx="8071697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hu-HU" sz="3200">
                <a:solidFill>
                  <a:schemeClr val="bg1"/>
                </a:solidFill>
              </a:rPr>
              <a:t>Az AI fejlődése az 1940-es évektől napjainkig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4521DE-248E-440D-AAD6-FD9E7D34B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5285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2C13FA-4C0F-42D0-9626-5BA6040D8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6252485"/>
            <a:ext cx="1219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AA622F4-C2F6-DA4D-56CC-B434590F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896" y="1271675"/>
            <a:ext cx="550544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Köszönöm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41BC73-BFC7-8B74-B60D-49C7474A7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896" y="3751350"/>
            <a:ext cx="5505449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 err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Források</a:t>
            </a: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: Wikipedia</a:t>
            </a:r>
            <a:r>
              <a:rPr lang="hu-HU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Google</a:t>
            </a:r>
          </a:p>
          <a:p>
            <a:pPr marL="0" indent="0" algn="ctr">
              <a:buNone/>
            </a:pPr>
            <a:r>
              <a:rPr lang="hu-HU" sz="2000" dirty="0">
                <a:solidFill>
                  <a:schemeClr val="bg1"/>
                </a:solidFill>
              </a:rPr>
              <a:t>Készítette: </a:t>
            </a:r>
            <a:r>
              <a:rPr lang="hu-HU" sz="2000">
                <a:solidFill>
                  <a:schemeClr val="bg1"/>
                </a:solidFill>
              </a:rPr>
              <a:t>Varga Szabolcs</a:t>
            </a:r>
            <a:endParaRPr lang="en-US" sz="20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FEA8332D-EA74-40A2-8709-00EDB2379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7240" y="3429000"/>
            <a:ext cx="0" cy="3164872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1">
            <a:extLst>
              <a:ext uri="{FF2B5EF4-FFF2-40B4-BE49-F238E27FC236}">
                <a16:creationId xmlns:a16="http://schemas.microsoft.com/office/drawing/2014/main" id="{9358801C-1E89-48FF-B14F-D76A2EA14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4797" y="816429"/>
            <a:ext cx="8239647" cy="522514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13">
            <a:extLst>
              <a:ext uri="{FF2B5EF4-FFF2-40B4-BE49-F238E27FC236}">
                <a16:creationId xmlns:a16="http://schemas.microsoft.com/office/drawing/2014/main" id="{AB88284F-ED00-40CA-B57D-89C49E8EC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00357" y="272979"/>
            <a:ext cx="0" cy="2906211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78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DC11EB-7BA7-EE9A-FCF1-8C15EB8B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hu-HU">
                <a:solidFill>
                  <a:schemeClr val="bg1"/>
                </a:solidFill>
              </a:rPr>
              <a:t>Fogalma és fontossága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AB152A-031C-F322-8D18-FD8582356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2000">
                <a:solidFill>
                  <a:schemeClr val="bg1"/>
                </a:solidFill>
              </a:rPr>
              <a:t>Mesterséges intelligenciának (MI vagy AI – az angol artificial intelligence-ből) egy gép, program vagy mesterségesen létrehozott tudat által megnyilvánuló intelligenciát nevezzük.</a:t>
            </a:r>
          </a:p>
          <a:p>
            <a:r>
              <a:rPr lang="hu-HU" sz="2000">
                <a:solidFill>
                  <a:schemeClr val="bg1"/>
                </a:solidFill>
              </a:rPr>
              <a:t>Képes automatizálni összetett feladatokat, javítani a döntéshozatalt, és új lehetőségeket teremteni a tudomány, az ipar és a mindennapi élet területén.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9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8816F7C-B960-041B-D8AD-FF028AD7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hu-HU" sz="3800">
                <a:solidFill>
                  <a:schemeClr val="bg1"/>
                </a:solidFill>
              </a:rPr>
              <a:t>Korai évek (1940-1950)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FA3F242-D6C1-8EC8-1BA2-568465959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2000">
                <a:solidFill>
                  <a:schemeClr val="bg1"/>
                </a:solidFill>
              </a:rPr>
              <a:t>Turing-teszt -&gt; Egy adott gépezetről megállapítsa, képes-e olyan válaszokat adni, mint egy ember.</a:t>
            </a:r>
            <a:endParaRPr lang="hu-HU" sz="2000">
              <a:solidFill>
                <a:schemeClr val="bg1"/>
              </a:solidFill>
              <a:ea typeface="+mn-lt"/>
              <a:cs typeface="+mn-lt"/>
            </a:endParaRPr>
          </a:p>
          <a:p>
            <a:endParaRPr lang="hu-HU" sz="2000">
              <a:solidFill>
                <a:schemeClr val="bg1"/>
              </a:solidFill>
            </a:endParaRPr>
          </a:p>
          <a:p>
            <a:endParaRPr lang="hu-HU" sz="200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Kép 3" descr="How Alan Turing Cracked The Enigma Code | Imperial War Museums">
            <a:extLst>
              <a:ext uri="{FF2B5EF4-FFF2-40B4-BE49-F238E27FC236}">
                <a16:creationId xmlns:a16="http://schemas.microsoft.com/office/drawing/2014/main" id="{0A517EA2-2C2E-34AC-DE66-67BE4F13A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0"/>
            <a:ext cx="49549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768918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3232E44-48DC-A337-5776-350591033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hu-HU" sz="3200">
                <a:solidFill>
                  <a:schemeClr val="bg1"/>
                </a:solidFill>
              </a:rPr>
              <a:t>A mesterséges intelligencia születése (1956)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F1A29B-0FBC-8511-AE4D-9F9DDE603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2000">
                <a:solidFill>
                  <a:schemeClr val="bg1"/>
                </a:solidFill>
              </a:rPr>
              <a:t>John McCarthy</a:t>
            </a:r>
          </a:p>
          <a:p>
            <a:r>
              <a:rPr lang="hu-HU" sz="2000">
                <a:solidFill>
                  <a:schemeClr val="bg1"/>
                </a:solidFill>
              </a:rPr>
              <a:t>Társszerzője volt annak a dokumentumnak, amely megalkotta a "mesterséges intelligencia" (AI) kifejezést, kifejlesztette a Lisp programozási nyelvcsaládot, jelentősen befolyásolta az ALGOL nyelv kialakítását, népszerűsítette az időmegosztást és feltalálta a szemétgyűjtést.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Kép 4" descr="John McCarthy obituary | Artificial intelligence (AI) | The Guardian">
            <a:extLst>
              <a:ext uri="{FF2B5EF4-FFF2-40B4-BE49-F238E27FC236}">
                <a16:creationId xmlns:a16="http://schemas.microsoft.com/office/drawing/2014/main" id="{E806BE92-3AA6-F852-7E42-24C0428E8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5453" y="1729036"/>
            <a:ext cx="5666547" cy="339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72072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FD6AF88-B893-86A5-35A6-76F019781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hu-HU" sz="3700">
                <a:solidFill>
                  <a:schemeClr val="bg1"/>
                </a:solidFill>
              </a:rPr>
              <a:t>Az első MI programok (1950-1960)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D55D48-6EDA-9813-3D35-AB1C9A674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2000">
                <a:solidFill>
                  <a:schemeClr val="bg1"/>
                </a:solidFill>
              </a:rPr>
              <a:t>A </a:t>
            </a:r>
            <a:r>
              <a:rPr lang="hu-HU" sz="2000" b="1">
                <a:solidFill>
                  <a:schemeClr val="bg1"/>
                </a:solidFill>
              </a:rPr>
              <a:t>Logic Theorist</a:t>
            </a:r>
            <a:r>
              <a:rPr lang="hu-HU" sz="2000">
                <a:solidFill>
                  <a:schemeClr val="bg1"/>
                </a:solidFill>
              </a:rPr>
              <a:t> egy számítógépes program, amelyet 1956-ban írt Allen Newell, Herbert A. Simon és Cliff Shaw. Ez volt az első program, amelyet szándékosan automatizált érvelésre terveztek, és amelyet "az első mesterséges intelligencia programnak" neveztek. </a:t>
            </a:r>
          </a:p>
          <a:p>
            <a:r>
              <a:rPr lang="hu-HU" sz="2000" b="1">
                <a:solidFill>
                  <a:schemeClr val="bg1"/>
                </a:solidFill>
              </a:rPr>
              <a:t>GPS</a:t>
            </a:r>
            <a:r>
              <a:rPr lang="hu-HU" sz="2000">
                <a:solidFill>
                  <a:schemeClr val="bg1"/>
                </a:solidFill>
              </a:rPr>
              <a:t> (General Problem Solver)</a:t>
            </a:r>
          </a:p>
          <a:p>
            <a:r>
              <a:rPr lang="hu-HU" sz="2000">
                <a:solidFill>
                  <a:schemeClr val="bg1"/>
                </a:solidFill>
              </a:rPr>
              <a:t>Sakk programok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8414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A37C127-E068-71A6-4C3F-BF9D6EAAB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hu-HU">
                <a:solidFill>
                  <a:schemeClr val="bg1"/>
                </a:solidFill>
              </a:rPr>
              <a:t>A modern MI kezdete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2B0476-4549-F313-5486-5AAB58B58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2000">
                <a:solidFill>
                  <a:schemeClr val="bg1"/>
                </a:solidFill>
              </a:rPr>
              <a:t>Japán ötödik generációs számítógép projekt</a:t>
            </a:r>
          </a:p>
          <a:p>
            <a:r>
              <a:rPr lang="hu-HU" sz="2000">
                <a:solidFill>
                  <a:schemeClr val="bg1"/>
                </a:solidFill>
              </a:rPr>
              <a:t>Gépi tanulás és neurális hálók fejlődése</a:t>
            </a:r>
          </a:p>
          <a:p>
            <a:r>
              <a:rPr lang="hu-HU" sz="2000">
                <a:solidFill>
                  <a:schemeClr val="bg1"/>
                </a:solidFill>
              </a:rPr>
              <a:t>Játékok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40556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A32E58E-E1F9-5AA8-EF3D-A6E1C9707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hu-HU">
                <a:solidFill>
                  <a:schemeClr val="bg1"/>
                </a:solidFill>
              </a:rPr>
              <a:t>Napjainkban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3163516-139B-E318-DA7F-B344E85D7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2000">
                <a:solidFill>
                  <a:schemeClr val="bg1"/>
                </a:solidFill>
              </a:rPr>
              <a:t>ChatGPT</a:t>
            </a:r>
          </a:p>
          <a:p>
            <a:r>
              <a:rPr lang="hu-HU" sz="2000">
                <a:solidFill>
                  <a:schemeClr val="bg1"/>
                </a:solidFill>
              </a:rPr>
              <a:t>Copilot</a:t>
            </a:r>
          </a:p>
          <a:p>
            <a:r>
              <a:rPr lang="hu-HU" sz="2000">
                <a:solidFill>
                  <a:schemeClr val="bg1"/>
                </a:solidFill>
              </a:rPr>
              <a:t>Fejlődés a játékokban</a:t>
            </a:r>
          </a:p>
          <a:p>
            <a:r>
              <a:rPr lang="hu-HU" sz="2000">
                <a:solidFill>
                  <a:schemeClr val="bg1"/>
                </a:solidFill>
              </a:rPr>
              <a:t>Hangutánzás</a:t>
            </a:r>
          </a:p>
          <a:p>
            <a:r>
              <a:rPr lang="hu-HU" sz="2000">
                <a:solidFill>
                  <a:schemeClr val="bg1"/>
                </a:solidFill>
              </a:rPr>
              <a:t>Képkészítés</a:t>
            </a:r>
          </a:p>
          <a:p>
            <a:r>
              <a:rPr lang="hu-HU" sz="2000">
                <a:solidFill>
                  <a:schemeClr val="bg1"/>
                </a:solidFill>
              </a:rPr>
              <a:t>Kép- és hangfelismerés</a:t>
            </a:r>
          </a:p>
          <a:p>
            <a:r>
              <a:rPr lang="hu-HU" sz="2000">
                <a:solidFill>
                  <a:schemeClr val="bg1"/>
                </a:solidFill>
              </a:rPr>
              <a:t>Stb...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0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E55FB33-7D99-4ACD-E761-64E0AECA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hu-HU">
                <a:solidFill>
                  <a:schemeClr val="bg1"/>
                </a:solidFill>
              </a:rPr>
              <a:t>Társadalmi kérdések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72D2C4-72CA-4F5B-F111-7A09AE147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 sz="2000">
                <a:solidFill>
                  <a:schemeClr val="bg1"/>
                </a:solidFill>
              </a:rPr>
              <a:t>Munkaerő piac változása</a:t>
            </a:r>
          </a:p>
          <a:p>
            <a:r>
              <a:rPr lang="hu-HU" sz="2000">
                <a:solidFill>
                  <a:schemeClr val="bg1"/>
                </a:solidFill>
              </a:rPr>
              <a:t>Adatvédelmi biztonság</a:t>
            </a:r>
          </a:p>
          <a:p>
            <a:r>
              <a:rPr lang="hu-HU" sz="2000">
                <a:solidFill>
                  <a:schemeClr val="bg1"/>
                </a:solidFill>
              </a:rPr>
              <a:t>Robotok</a:t>
            </a:r>
          </a:p>
          <a:p>
            <a:endParaRPr lang="hu-HU" sz="20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5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3580012-E020-BE36-13F7-27CC19CB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454" y="1360481"/>
            <a:ext cx="460534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Jövőbeli kilátások</a:t>
            </a:r>
          </a:p>
        </p:txBody>
      </p:sp>
      <p:pic>
        <p:nvPicPr>
          <p:cNvPr id="4" name="Tartalom helye 3" descr="Gondolkodó | Okosmozi">
            <a:extLst>
              <a:ext uri="{FF2B5EF4-FFF2-40B4-BE49-F238E27FC236}">
                <a16:creationId xmlns:a16="http://schemas.microsoft.com/office/drawing/2014/main" id="{08FE8515-9854-44F0-FDC2-2E9FD37B8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rcRect r="4845"/>
          <a:stretch/>
        </p:blipFill>
        <p:spPr>
          <a:xfrm>
            <a:off x="7115177" y="115193"/>
            <a:ext cx="4950618" cy="662761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65C03C-3F17-45DC-A1B9-35ACA4339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15176" y="115193"/>
            <a:ext cx="0" cy="662761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4A161CC-6DC5-4863-B213-94529D6E0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9326"/>
      </p:ext>
    </p:extLst>
  </p:cSld>
  <p:clrMapOvr>
    <a:masterClrMapping/>
  </p:clrMapOvr>
  <p:transition spd="slow">
    <p:wheel spokes="1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Szélesvásznú</PresentationFormat>
  <Paragraphs>34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Office-téma</vt:lpstr>
      <vt:lpstr>A mesterséges intelligencia történelme</vt:lpstr>
      <vt:lpstr>Fogalma és fontossága</vt:lpstr>
      <vt:lpstr>Korai évek (1940-1950) </vt:lpstr>
      <vt:lpstr>A mesterséges intelligencia születése (1956)</vt:lpstr>
      <vt:lpstr>Az első MI programok (1950-1960)</vt:lpstr>
      <vt:lpstr>A modern MI kezdete</vt:lpstr>
      <vt:lpstr>Napjainkban</vt:lpstr>
      <vt:lpstr>Társadalmi kérdések</vt:lpstr>
      <vt:lpstr>Jövőbeli kilátások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mesterséges intelligencia történelme</dc:title>
  <dc:creator/>
  <cp:lastModifiedBy>Varga Szabolcs2</cp:lastModifiedBy>
  <cp:revision>130</cp:revision>
  <dcterms:created xsi:type="dcterms:W3CDTF">2024-09-23T18:43:59Z</dcterms:created>
  <dcterms:modified xsi:type="dcterms:W3CDTF">2024-09-24T11:34:33Z</dcterms:modified>
</cp:coreProperties>
</file>