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5DE7-4CB6-4ED9-80A7-DB54140E4D8D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7C9EA-1ADE-4EF9-B33D-DB3866A33C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3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7C9EA-1ADE-4EF9-B33D-DB3866A33C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51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479B30-7B2F-68DF-24CA-9816DC30D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3EDBB1-B59C-77F9-2EC1-9616BF4A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7856C3-8F31-572D-0C0E-64B02844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274400-BB72-D6B9-63AB-DA21703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BD71FB-66AA-70EC-EC85-F583538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48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D2D26-5431-824D-6CA4-F93F453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78A2DE-658E-7363-9EFB-C37FAC511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93CCC4-31B0-ABFE-C4F6-7AEA1A57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94B603-AD7B-F672-9057-8DCA9B59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EB59CB-92CD-C0F9-1DD9-04150D6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99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CB53661-E95A-48F1-415F-BDA3FA5F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BA1E12-DBCF-1062-193A-BC6F5E97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34B8F9-E6FD-E4F6-52B1-99122ADC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F5EC44-F688-94DD-7399-CB260F27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5923B3-6546-B303-B451-0A298ACB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6BA54-3E61-9E54-45BE-2E0D7448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B21E70-1212-8B37-2099-E8193DBD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A1504E-02D1-25C9-F216-47DB91E5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0B187C-6EAD-7CC1-8D33-A899141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25FC0C-D013-81C9-4650-99E344D7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2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D9A59B-2850-E120-BFC9-2FFADF9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744D16-031B-F7A0-6C52-41AB0071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24DEE3-27FE-21B4-1C9A-BA9F6317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7B0D53-D87A-2ECF-0AA8-DC746CDC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8159FF-447F-5AA4-4341-A5AF332D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79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764858-F775-7793-B2A8-E31F81A1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089CD-FE6B-9AF2-4AB2-5F6E58EDB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6EDCF1-82AC-7045-AA23-BF97E23E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C280A8A-C256-E65D-8B19-CE998DFA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10BD35-5619-8833-4CEA-22D6AC0F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5681AE-BB0B-A874-8A9D-110CF178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32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B7998-7ED9-8B7E-9DDF-E26E4912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B33444-5A5E-17B6-FE29-88F9F341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2CA13B-CB37-BD2C-87C5-A1EC3833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7A5F69A-4DD1-9E9B-6EB9-0F8A81CCF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7D93D-53F4-5DD7-7121-AD8AA817C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D06D17C-9D47-BF9D-D7E6-6E7EF71F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68AB557-F46E-56B5-4A20-A18836F8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2CA7DD-AAF5-DB68-409E-9EAD9118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3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BED9F-EB51-2D9F-B469-1F3EB1E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2E26C64-8D8F-ADCF-42CA-BCB3AE06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8DC97B4-F91C-B4AD-5AF2-D7EF46F4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F410EB2-63CC-C4B6-643E-A2BC8A0E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0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334EF8-94D1-4183-D4A8-A5B5651A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F34BD20-BC4C-5ED3-01B5-4C7D8BA7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7C5A41-D401-90DD-9F08-51A8A074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4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F58A4-57D8-4E1C-A275-5E5E73D0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0E7BC-A180-B239-F63E-B398C2D89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2A890F-4A8C-8279-388A-FDC63D66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DDC4C3-F628-F3FF-E96D-0079D735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648C16-790C-AD8A-16D0-6E11B0D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302327-8A3C-CC61-F9BC-6BDEB450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938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1078D-FEB4-4B65-09B2-1EC13C2E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0A4C9D-3D21-EB95-91A3-B52E6A90E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CE78A2-6488-F2BD-81AA-E12105F9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025EDB-06C2-0812-DBCE-C183D4F3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77EAAC-E900-C156-BE12-6F5E9492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578C4C-09EA-2D5A-3DAB-A705A63E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99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FF00"/>
            </a:gs>
            <a:gs pos="83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EBB93CD-8D14-C902-BB3D-F180C941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88775D-9047-80E5-FEA1-60D8C5CD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6E8877-355A-B601-19F4-605FCA38A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9AD3-952E-1B46-89AB-504B140AC7A8}" type="datetimeFigureOut">
              <a:rPr lang="hu-HU" smtClean="0"/>
              <a:t>2024.09.18.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ACE482-B72B-2666-F64C-B71C44658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04D0F8-F753-EE5E-5D62-A1E5E2DCB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228A-4B64-874E-97CA-747749280C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41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0EA7E-D4A8-45D9-93FE-9E8D84A6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Az A.I. története, fejlődése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75DD52-C875-E8FE-B9F9-56F821DAE9E2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hu-HU" dirty="0"/>
          </a:p>
        </p:txBody>
      </p:sp>
      <p:pic>
        <p:nvPicPr>
          <p:cNvPr id="1026" name="Picture 2" descr="Képtalálat a következőre: ai">
            <a:extLst>
              <a:ext uri="{FF2B5EF4-FFF2-40B4-BE49-F238E27FC236}">
                <a16:creationId xmlns:a16="http://schemas.microsoft.com/office/drawing/2014/main" id="{D37D137A-3C6A-424E-8A48-723DF800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75171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1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63824-028B-5CEA-8764-9ABCB5D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kilátások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5D767C-0E76-3DDD-0403-BC672DC0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MI jövőbeli fejlődése számos izgalmas lehetőséget tartogat. Várhatóan tovább fejlődnek az önvezető járművek, a személyre szabott orvoslás és az intelligens automatizálás. Ugyanakkor új kihívásokkal is szembe kell nézni, mint például az etikai kérdések és a munkahelyek jövője. Az MI jövője jelentős hatással lesz a társadalomra.</a:t>
            </a:r>
          </a:p>
        </p:txBody>
      </p:sp>
      <p:pic>
        <p:nvPicPr>
          <p:cNvPr id="8194" name="Picture 2" descr="The Impact of Artificial Intelligence on Future Career Opportunities - GTIM">
            <a:extLst>
              <a:ext uri="{FF2B5EF4-FFF2-40B4-BE49-F238E27FC236}">
                <a16:creationId xmlns:a16="http://schemas.microsoft.com/office/drawing/2014/main" id="{69120853-3654-401B-976E-528B5801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47" y="3871356"/>
            <a:ext cx="5909953" cy="298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C89030-9A9A-362E-8D38-3F8C24FC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F4444C-DE04-6E40-C701-846DA483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(MI) története az 1950-es évekre nyúlik vissza, amikor Alan Turing bevezette a Turing-tesztet és a </a:t>
            </a:r>
            <a:r>
              <a:rPr lang="hu-HU" dirty="0" err="1"/>
              <a:t>Dartmouth</a:t>
            </a:r>
            <a:r>
              <a:rPr lang="hu-HU" dirty="0"/>
              <a:t>-konferencián hivatalosan is elindították az MI kutatását. Az első MI rendszerek, mint az ELIZA, fontos lépéseket jelentettek, de az 1960-as és 1970-es évek kihívásai miatt a fejlődés lassult. Az 1980-as és 1990-es években új technikák, mint a gépi tanulás, újjáélesztették az érdeklődést. A 2000-es évektől a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és a mélytanulás révén az MI gyors fejlődésnek indult, és napjainkra a mindennapi élet szerves részévé vált, számos lehetőséget és kihívást hozva a jövőre nézve.</a:t>
            </a:r>
          </a:p>
        </p:txBody>
      </p:sp>
    </p:spTree>
    <p:extLst>
      <p:ext uri="{BB962C8B-B14F-4D97-AF65-F5344CB8AC3E}">
        <p14:creationId xmlns:p14="http://schemas.microsoft.com/office/powerpoint/2010/main" val="429439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7E2A9-5B44-58B8-809D-4A25B1DD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533" y="1921347"/>
            <a:ext cx="10515600" cy="3015306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8929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D8C21-91BA-6E56-A39B-90BC6C0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A.I.?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7E8AA-C1EF-19E6-062F-017D22A0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olyan rendszereket és algoritmusokat jelöl, amelyek képesek tanulni, alkalmazkodni és problémákat megoldani. A szűk MI olyan rendszereket jelent, amelyek egy adott feladatra specializálódtak, míg az általános MI az emberi intelligencia teljes spektrumát célozza meg. Az MI fogalmának tisztázása elengedhetetlen a további fejlődés megértéséhez.</a:t>
            </a:r>
          </a:p>
        </p:txBody>
      </p:sp>
    </p:spTree>
    <p:extLst>
      <p:ext uri="{BB962C8B-B14F-4D97-AF65-F5344CB8AC3E}">
        <p14:creationId xmlns:p14="http://schemas.microsoft.com/office/powerpoint/2010/main" val="4654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56803A-24B9-9200-E962-6FBA9FAF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kezdetek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B65197-9536-8803-B469-488492B9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MI alapjai az 1950-es években alakultak ki. Alan Turing javasolta a Turing-tesztet, amely az intelligencia mérésére szolgál. 1956-ban a </a:t>
            </a:r>
            <a:r>
              <a:rPr lang="hu-HU" dirty="0" err="1"/>
              <a:t>Dartmouth</a:t>
            </a:r>
            <a:r>
              <a:rPr lang="hu-HU" dirty="0"/>
              <a:t>-konferencián hivatalosan is megszületett az MI mint tudományág, ahol a résztvevők megfogalmazták az első kutatási irányvonalakat és célokat, amelyek az MI fejlődésének alapját képezték.</a:t>
            </a:r>
          </a:p>
        </p:txBody>
      </p:sp>
      <p:pic>
        <p:nvPicPr>
          <p:cNvPr id="2050" name="Picture 2" descr="Innovation Evolution Through AI">
            <a:extLst>
              <a:ext uri="{FF2B5EF4-FFF2-40B4-BE49-F238E27FC236}">
                <a16:creationId xmlns:a16="http://schemas.microsoft.com/office/drawing/2014/main" id="{CD4C8176-B2DF-4568-B0BB-C390678A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0942"/>
            <a:ext cx="12192000" cy="242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6357A-90BA-C76D-7BB8-80854E96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A.I.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78FDFA-561F-E6D6-E969-F97ED6BA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1950-es és 1960-as években az első MI rendszerek, mint az ELIZA és a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Theorist</a:t>
            </a:r>
            <a:r>
              <a:rPr lang="hu-HU" dirty="0"/>
              <a:t>, jelentős lépést jelentettek a mesterséges intelligencia fejlődésében. Az ELIZA egy egyszerű természetes nyelvfeldolgozó program volt, míg a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Theorist</a:t>
            </a:r>
            <a:r>
              <a:rPr lang="hu-HU" dirty="0"/>
              <a:t> matematikai problémák megoldására volt képes. Bár ezek a rendszerek korlátozottak voltak, fontos alapot jelentettek a későbbi fejlődéshez.</a:t>
            </a:r>
          </a:p>
        </p:txBody>
      </p:sp>
      <p:pic>
        <p:nvPicPr>
          <p:cNvPr id="3074" name="Picture 2" descr="A brief history of Artificial Intelligence: Everyone should Know!!!!!!!!">
            <a:extLst>
              <a:ext uri="{FF2B5EF4-FFF2-40B4-BE49-F238E27FC236}">
                <a16:creationId xmlns:a16="http://schemas.microsoft.com/office/drawing/2014/main" id="{C2850A95-B88B-4D64-8796-ED210FDF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63" y="4283242"/>
            <a:ext cx="5454316" cy="25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4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3966D-FDA9-FF42-5448-06B0A6C4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nagy </a:t>
            </a:r>
            <a:r>
              <a:rPr lang="hu-HU" dirty="0" err="1"/>
              <a:t>hype</a:t>
            </a:r>
            <a:r>
              <a:rPr lang="hu-HU" dirty="0"/>
              <a:t>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79C156-AB2C-EBAC-121A-41B4C3A2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1960-as és 1970-es években az MI </a:t>
            </a:r>
          </a:p>
          <a:p>
            <a:pPr marL="0" indent="0">
              <a:buNone/>
            </a:pPr>
            <a:r>
              <a:rPr lang="hu-HU" dirty="0"/>
              <a:t>terén nagy </a:t>
            </a:r>
            <a:r>
              <a:rPr lang="hu-HU" dirty="0" err="1"/>
              <a:t>hype</a:t>
            </a:r>
            <a:r>
              <a:rPr lang="hu-HU" dirty="0"/>
              <a:t> alakult ki, amit azonban </a:t>
            </a:r>
          </a:p>
          <a:p>
            <a:pPr marL="0" indent="0">
              <a:buNone/>
            </a:pPr>
            <a:r>
              <a:rPr lang="hu-HU" dirty="0"/>
              <a:t>a technológiai korlátok és a túlzott elvárások </a:t>
            </a:r>
          </a:p>
          <a:p>
            <a:pPr marL="0" indent="0">
              <a:buNone/>
            </a:pPr>
            <a:r>
              <a:rPr lang="hu-HU" dirty="0"/>
              <a:t>következő időszaka, az első MI “tél” követett. </a:t>
            </a:r>
          </a:p>
          <a:p>
            <a:pPr marL="0" indent="0">
              <a:buNone/>
            </a:pPr>
            <a:r>
              <a:rPr lang="hu-HU" dirty="0"/>
              <a:t>A kutatások lassulása és a finanszírozási </a:t>
            </a:r>
          </a:p>
          <a:p>
            <a:pPr marL="0" indent="0">
              <a:buNone/>
            </a:pPr>
            <a:r>
              <a:rPr lang="hu-HU" dirty="0"/>
              <a:t>problémák sok területen visszavetették az MI </a:t>
            </a:r>
          </a:p>
          <a:p>
            <a:pPr marL="0" indent="0">
              <a:buNone/>
            </a:pPr>
            <a:r>
              <a:rPr lang="hu-HU" dirty="0"/>
              <a:t>fejlődését. Ekkor a tudományos közösség új </a:t>
            </a:r>
          </a:p>
          <a:p>
            <a:pPr marL="0" indent="0">
              <a:buNone/>
            </a:pPr>
            <a:r>
              <a:rPr lang="hu-HU" dirty="0"/>
              <a:t>kihívásokkal szembesült.</a:t>
            </a:r>
          </a:p>
        </p:txBody>
      </p:sp>
      <p:pic>
        <p:nvPicPr>
          <p:cNvPr id="4098" name="Picture 2" descr="Gartner Hype Cycle for Artificial Intelligence, 2022 - Stefanini">
            <a:extLst>
              <a:ext uri="{FF2B5EF4-FFF2-40B4-BE49-F238E27FC236}">
                <a16:creationId xmlns:a16="http://schemas.microsoft.com/office/drawing/2014/main" id="{D783FDE2-FE03-4AC5-B4A6-8C613886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952" y="1"/>
            <a:ext cx="4758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3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A932B-6049-2864-7A24-7AB31BA0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újraéledés és fejlődés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8848E5-C7DA-77EA-BE76-1ACB1192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1980-as és 1990-es években új technikák, például a gépi tanulás és az </a:t>
            </a:r>
            <a:r>
              <a:rPr lang="hu-HU" dirty="0" err="1"/>
              <a:t>expert</a:t>
            </a:r>
            <a:r>
              <a:rPr lang="hu-HU" dirty="0"/>
              <a:t> rendszerek jelentek meg. Az </a:t>
            </a:r>
            <a:r>
              <a:rPr lang="hu-HU" dirty="0" err="1"/>
              <a:t>expert</a:t>
            </a:r>
            <a:r>
              <a:rPr lang="hu-HU" dirty="0"/>
              <a:t> rendszerek olyan szabályalapú rendszerek voltak, amelyek képesek voltak komplex döntéshozatalra is. Ezek az évek újra felkeltették az érdeklődést az MI iránt, és alapvető </a:t>
            </a:r>
            <a:r>
              <a:rPr lang="hu-HU" dirty="0" err="1"/>
              <a:t>előrelépéseket</a:t>
            </a:r>
            <a:r>
              <a:rPr lang="hu-HU" dirty="0"/>
              <a:t> hoztak.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49E52C-A6B6-4D4A-96DB-65395C76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192" y="3740727"/>
            <a:ext cx="5161808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4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66E9F-52D1-3444-BFB7-5366252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tanulás kora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0BF23-41A6-C6E6-A73C-CC525896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2000-es évektől kezdődően a gépi tanulás és a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forradalmasította az MI fejlődését. Az algoritmusok, mint a neurális hálózatok és a támogatott gépi tanulás, lehetővé tették, hogy a rendszerek hatékonyan tanuljanak az adatokból és javuljanak teljesítményükben. Ezek az új technikák széleskörű alkalmazásokat tettek lehetővé.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A6401A-B653-43EC-91AD-D9C72886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49" y="3788229"/>
            <a:ext cx="4526851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E49A0C-BE37-D2BA-7DC9-D70C3671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A.I. Fejlődése a modern korban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A141CB-9175-9140-1708-6FDDD50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2010-es években a mélytanulás és a mesterséges intelligencia technológiái robbanásszerű fejlődésnek indultak. A Google </a:t>
            </a:r>
            <a:r>
              <a:rPr lang="hu-HU" dirty="0" err="1"/>
              <a:t>DeepMind</a:t>
            </a:r>
            <a:r>
              <a:rPr lang="hu-HU" dirty="0"/>
              <a:t> és az </a:t>
            </a:r>
            <a:r>
              <a:rPr lang="hu-HU" dirty="0" err="1"/>
              <a:t>OpenAI</a:t>
            </a:r>
            <a:r>
              <a:rPr lang="hu-HU" dirty="0"/>
              <a:t> jelentős áttöréseket értek el, például az </a:t>
            </a:r>
            <a:r>
              <a:rPr lang="hu-HU" dirty="0" err="1"/>
              <a:t>AlphaGo</a:t>
            </a:r>
            <a:r>
              <a:rPr lang="hu-HU" dirty="0"/>
              <a:t>, amely legyőzte a világ legjobb Go játékosát. Ezek a fejlesztések megerősítették az MI szerepét a technológiai fejlődésben.</a:t>
            </a:r>
          </a:p>
        </p:txBody>
      </p:sp>
      <p:pic>
        <p:nvPicPr>
          <p:cNvPr id="6146" name="Picture 2" descr="Demystifying AI: Understanding Artificial Intelligence – hitechsteve.com">
            <a:extLst>
              <a:ext uri="{FF2B5EF4-FFF2-40B4-BE49-F238E27FC236}">
                <a16:creationId xmlns:a16="http://schemas.microsoft.com/office/drawing/2014/main" id="{C950DA94-261B-41F0-92CF-45E71CD0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04" y="3876304"/>
            <a:ext cx="2981696" cy="298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mystifying AI: Understanding Artificial Intelligence – hitechsteve.com">
            <a:extLst>
              <a:ext uri="{FF2B5EF4-FFF2-40B4-BE49-F238E27FC236}">
                <a16:creationId xmlns:a16="http://schemas.microsoft.com/office/drawing/2014/main" id="{FBA286F8-8588-47FC-9659-0FEDA719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6304"/>
            <a:ext cx="2981696" cy="2981696"/>
          </a:xfrm>
          <a:prstGeom prst="rect">
            <a:avLst/>
          </a:prstGeom>
          <a:noFill/>
          <a:scene3d>
            <a:camera prst="orthographicFront">
              <a:rot lat="0" lon="10799963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6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1D1AE5-B2DB-04AE-7F2F-D1F767FC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A.I., napjainkban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061363-1E42-5D71-62B2-B871839E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2020-as évekre a mesterséges intelligencia különböző területeken jelen van, mint például az automatizálás, a természetes nyelv feldolgozása és a képfelismerés. A generatív AI, mint a </a:t>
            </a:r>
            <a:r>
              <a:rPr lang="hu-HU" dirty="0" err="1"/>
              <a:t>ChatGPT</a:t>
            </a:r>
            <a:r>
              <a:rPr lang="hu-HU" dirty="0"/>
              <a:t>, új lehetőségeket nyitott meg az interaktív rendszerek számára. Az MI technológia napjainkban mindennapi életünk szerves részévé vált.</a:t>
            </a:r>
          </a:p>
        </p:txBody>
      </p:sp>
      <p:pic>
        <p:nvPicPr>
          <p:cNvPr id="7170" name="Picture 2" descr="Nowadays, it exists two types of the data room: virtual and physical.">
            <a:extLst>
              <a:ext uri="{FF2B5EF4-FFF2-40B4-BE49-F238E27FC236}">
                <a16:creationId xmlns:a16="http://schemas.microsoft.com/office/drawing/2014/main" id="{0B8B4E36-EBCE-47BC-B756-46B62E8F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4478"/>
            <a:ext cx="12192000" cy="30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5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Szélesvásznú</PresentationFormat>
  <Paragraphs>30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Amasis MT Pro Black</vt:lpstr>
      <vt:lpstr>Arial</vt:lpstr>
      <vt:lpstr>Calibri</vt:lpstr>
      <vt:lpstr>Calibri Light</vt:lpstr>
      <vt:lpstr>Office-téma</vt:lpstr>
      <vt:lpstr>Az A.I. története, fejlődése</vt:lpstr>
      <vt:lpstr>Mi az A.I.?</vt:lpstr>
      <vt:lpstr>A kezdetek</vt:lpstr>
      <vt:lpstr>Az első A.I. rendszerek</vt:lpstr>
      <vt:lpstr>A nagy hype és kihívások</vt:lpstr>
      <vt:lpstr>Az újraéledés és fejlődés</vt:lpstr>
      <vt:lpstr>A Gépi tanulás kora</vt:lpstr>
      <vt:lpstr>Az A.I. Fejlődése a modern korban</vt:lpstr>
      <vt:lpstr>Az A.I., napjainkban</vt:lpstr>
      <vt:lpstr>Jövőbeli kilátások</vt:lpstr>
      <vt:lpstr>Összefoglalás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A.I. története, fejlődése</dc:title>
  <dc:creator>Kovacs Kristof</dc:creator>
  <cp:lastModifiedBy>Kovács Kristóf</cp:lastModifiedBy>
  <cp:revision>3</cp:revision>
  <dcterms:created xsi:type="dcterms:W3CDTF">2024-09-17T22:20:29Z</dcterms:created>
  <dcterms:modified xsi:type="dcterms:W3CDTF">2024-09-18T06:27:32Z</dcterms:modified>
</cp:coreProperties>
</file>