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u-HU"/>
              <a:t>Mintacím szerkesztése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1ABC96-227F-4C94-B67C-5F453053A798}" type="datetimeFigureOut">
              <a:rPr lang="hu-HU" smtClean="0"/>
              <a:t>2024.09.24.</a:t>
            </a:fld>
            <a:endParaRPr lang="hu-HU"/>
          </a:p>
        </p:txBody>
      </p:sp>
      <p:sp>
        <p:nvSpPr>
          <p:cNvPr id="5" name="Footer Placeholder 4"/>
          <p:cNvSpPr>
            <a:spLocks noGrp="1"/>
          </p:cNvSpPr>
          <p:nvPr>
            <p:ph type="ftr" sz="quarter" idx="11"/>
          </p:nvPr>
        </p:nvSpPr>
        <p:spPr>
          <a:xfrm>
            <a:off x="1876424" y="5410201"/>
            <a:ext cx="5124886" cy="365125"/>
          </a:xfrm>
        </p:spPr>
        <p:txBody>
          <a:bodyPr/>
          <a:lstStyle/>
          <a:p>
            <a:endParaRPr lang="hu-HU"/>
          </a:p>
        </p:txBody>
      </p:sp>
      <p:sp>
        <p:nvSpPr>
          <p:cNvPr id="6" name="Slide Number Placeholder 5"/>
          <p:cNvSpPr>
            <a:spLocks noGrp="1"/>
          </p:cNvSpPr>
          <p:nvPr>
            <p:ph type="sldNum" sz="quarter" idx="12"/>
          </p:nvPr>
        </p:nvSpPr>
        <p:spPr>
          <a:xfrm>
            <a:off x="9896911" y="5410199"/>
            <a:ext cx="771089" cy="365125"/>
          </a:xfrm>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238031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u-HU"/>
              <a:t>Kép beszúrásához kattintson az ikonra</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267697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124782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u-HU"/>
              <a:t>Mintacím szerkesztése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3800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361634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911ABC96-227F-4C94-B67C-5F453053A798}" type="datetimeFigureOut">
              <a:rPr lang="hu-HU" smtClean="0"/>
              <a:t>2024.09.24.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190336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u-HU"/>
              <a:t>Mintacím szerkesztése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911ABC96-227F-4C94-B67C-5F453053A798}" type="datetimeFigureOut">
              <a:rPr lang="hu-HU" smtClean="0"/>
              <a:t>2024.09.24.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399271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11ABC96-227F-4C94-B67C-5F453053A798}"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32120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11ABC96-227F-4C94-B67C-5F453053A798}"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200604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11ABC96-227F-4C94-B67C-5F453053A798}"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349439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u-HU"/>
              <a:t>Mintacím szerkesztése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11ABC96-227F-4C94-B67C-5F453053A798}"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171033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353177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u-HU"/>
              <a:t>Mintacím szerkesztése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0" y="3073397"/>
            <a:ext cx="4878391"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2200" y="3073397"/>
            <a:ext cx="4875210"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11ABC96-227F-4C94-B67C-5F453053A798}" type="datetimeFigureOut">
              <a:rPr lang="hu-HU" smtClean="0"/>
              <a:t>2024.09.24.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236766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911ABC96-227F-4C94-B67C-5F453053A798}" type="datetimeFigureOut">
              <a:rPr lang="hu-HU" smtClean="0"/>
              <a:t>2024.09.24.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37449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ABC96-227F-4C94-B67C-5F453053A798}" type="datetimeFigureOut">
              <a:rPr lang="hu-HU" smtClean="0"/>
              <a:t>2024.09.24.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248804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105408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11ABC96-227F-4C94-B67C-5F453053A798}"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EFA4FCC-9C9C-448A-B953-87F6B954FEE4}" type="slidenum">
              <a:rPr lang="hu-HU" smtClean="0"/>
              <a:t>‹#›</a:t>
            </a:fld>
            <a:endParaRPr lang="hu-HU"/>
          </a:p>
        </p:txBody>
      </p:sp>
    </p:spTree>
    <p:extLst>
      <p:ext uri="{BB962C8B-B14F-4D97-AF65-F5344CB8AC3E}">
        <p14:creationId xmlns:p14="http://schemas.microsoft.com/office/powerpoint/2010/main" val="158258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1ABC96-227F-4C94-B67C-5F453053A798}" type="datetimeFigureOut">
              <a:rPr lang="hu-HU" smtClean="0"/>
              <a:t>2024.09.24.</a:t>
            </a:fld>
            <a:endParaRPr lang="hu-H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A4FCC-9C9C-448A-B953-87F6B954FEE4}" type="slidenum">
              <a:rPr lang="hu-HU" smtClean="0"/>
              <a:t>‹#›</a:t>
            </a:fld>
            <a:endParaRPr lang="hu-HU"/>
          </a:p>
        </p:txBody>
      </p:sp>
    </p:spTree>
    <p:extLst>
      <p:ext uri="{BB962C8B-B14F-4D97-AF65-F5344CB8AC3E}">
        <p14:creationId xmlns:p14="http://schemas.microsoft.com/office/powerpoint/2010/main" val="222839486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5CDD7E-4DD4-4591-AF1A-A298EBDD8887}"/>
              </a:ext>
            </a:extLst>
          </p:cNvPr>
          <p:cNvSpPr>
            <a:spLocks noGrp="1"/>
          </p:cNvSpPr>
          <p:nvPr>
            <p:ph type="ctrTitle"/>
          </p:nvPr>
        </p:nvSpPr>
        <p:spPr>
          <a:xfrm>
            <a:off x="352338" y="1122363"/>
            <a:ext cx="11610363" cy="840661"/>
          </a:xfrm>
        </p:spPr>
        <p:txBody>
          <a:bodyPr>
            <a:normAutofit/>
          </a:bodyPr>
          <a:lstStyle/>
          <a:p>
            <a:r>
              <a:rPr lang="hu-HU" dirty="0" err="1"/>
              <a:t>Development</a:t>
            </a:r>
            <a:r>
              <a:rPr lang="hu-HU" dirty="0"/>
              <a:t> of </a:t>
            </a:r>
            <a:r>
              <a:rPr lang="hu-HU" dirty="0" err="1"/>
              <a:t>Artificial</a:t>
            </a:r>
            <a:r>
              <a:rPr lang="hu-HU" dirty="0"/>
              <a:t> </a:t>
            </a:r>
            <a:r>
              <a:rPr lang="hu-HU" dirty="0" err="1"/>
              <a:t>intelligence</a:t>
            </a:r>
            <a:endParaRPr lang="hu-HU" dirty="0"/>
          </a:p>
        </p:txBody>
      </p:sp>
      <p:sp>
        <p:nvSpPr>
          <p:cNvPr id="3" name="Alcím 2">
            <a:extLst>
              <a:ext uri="{FF2B5EF4-FFF2-40B4-BE49-F238E27FC236}">
                <a16:creationId xmlns:a16="http://schemas.microsoft.com/office/drawing/2014/main" id="{55AD3B0E-6436-4A63-827A-1C46A2C760AD}"/>
              </a:ext>
            </a:extLst>
          </p:cNvPr>
          <p:cNvSpPr>
            <a:spLocks noGrp="1"/>
          </p:cNvSpPr>
          <p:nvPr>
            <p:ph type="subTitle" idx="1"/>
          </p:nvPr>
        </p:nvSpPr>
        <p:spPr>
          <a:xfrm>
            <a:off x="2111230" y="4553460"/>
            <a:ext cx="9144000" cy="1333849"/>
          </a:xfrm>
        </p:spPr>
        <p:txBody>
          <a:bodyPr>
            <a:normAutofit/>
          </a:bodyPr>
          <a:lstStyle/>
          <a:p>
            <a:r>
              <a:rPr lang="hu-HU" sz="3200" dirty="0" err="1">
                <a:solidFill>
                  <a:schemeClr val="bg2">
                    <a:lumMod val="50000"/>
                  </a:schemeClr>
                </a:solidFill>
              </a:rPr>
              <a:t>PPt</a:t>
            </a:r>
            <a:r>
              <a:rPr lang="hu-HU" sz="3200" dirty="0">
                <a:solidFill>
                  <a:schemeClr val="bg2">
                    <a:lumMod val="50000"/>
                  </a:schemeClr>
                </a:solidFill>
              </a:rPr>
              <a:t> </a:t>
            </a:r>
            <a:r>
              <a:rPr lang="hu-HU" sz="3200" dirty="0" err="1">
                <a:solidFill>
                  <a:schemeClr val="bg2">
                    <a:lumMod val="50000"/>
                  </a:schemeClr>
                </a:solidFill>
              </a:rPr>
              <a:t>Made</a:t>
            </a:r>
            <a:r>
              <a:rPr lang="hu-HU" sz="3200" dirty="0">
                <a:solidFill>
                  <a:schemeClr val="bg2">
                    <a:lumMod val="50000"/>
                  </a:schemeClr>
                </a:solidFill>
              </a:rPr>
              <a:t> </a:t>
            </a:r>
            <a:r>
              <a:rPr lang="hu-HU" sz="3200" dirty="0" err="1">
                <a:solidFill>
                  <a:schemeClr val="bg2">
                    <a:lumMod val="50000"/>
                  </a:schemeClr>
                </a:solidFill>
              </a:rPr>
              <a:t>with</a:t>
            </a:r>
            <a:r>
              <a:rPr lang="hu-HU" sz="3200" dirty="0">
                <a:solidFill>
                  <a:schemeClr val="bg2">
                    <a:lumMod val="50000"/>
                  </a:schemeClr>
                </a:solidFill>
              </a:rPr>
              <a:t> </a:t>
            </a:r>
            <a:r>
              <a:rPr lang="hu-HU" sz="3200" dirty="0" err="1">
                <a:solidFill>
                  <a:schemeClr val="bg2">
                    <a:lumMod val="50000"/>
                  </a:schemeClr>
                </a:solidFill>
              </a:rPr>
              <a:t>Ai</a:t>
            </a:r>
            <a:r>
              <a:rPr lang="hu-HU" sz="3200" dirty="0">
                <a:solidFill>
                  <a:schemeClr val="bg2">
                    <a:lumMod val="50000"/>
                  </a:schemeClr>
                </a:solidFill>
              </a:rPr>
              <a:t> </a:t>
            </a:r>
            <a:r>
              <a:rPr lang="hu-HU" sz="3200" dirty="0" err="1">
                <a:solidFill>
                  <a:schemeClr val="bg2">
                    <a:lumMod val="50000"/>
                  </a:schemeClr>
                </a:solidFill>
              </a:rPr>
              <a:t>for</a:t>
            </a:r>
            <a:r>
              <a:rPr lang="hu-HU" sz="3200" dirty="0">
                <a:solidFill>
                  <a:schemeClr val="bg2">
                    <a:lumMod val="50000"/>
                  </a:schemeClr>
                </a:solidFill>
              </a:rPr>
              <a:t> </a:t>
            </a:r>
            <a:r>
              <a:rPr lang="hu-HU" sz="3200" dirty="0" err="1">
                <a:solidFill>
                  <a:schemeClr val="bg2">
                    <a:lumMod val="50000"/>
                  </a:schemeClr>
                </a:solidFill>
              </a:rPr>
              <a:t>Ai</a:t>
            </a:r>
            <a:r>
              <a:rPr lang="hu-HU" sz="3200" dirty="0">
                <a:solidFill>
                  <a:schemeClr val="bg2">
                    <a:lumMod val="50000"/>
                  </a:schemeClr>
                </a:solidFill>
              </a:rPr>
              <a:t> and </a:t>
            </a:r>
            <a:r>
              <a:rPr lang="hu-HU" sz="3200" dirty="0" err="1">
                <a:solidFill>
                  <a:schemeClr val="bg2">
                    <a:lumMod val="50000"/>
                  </a:schemeClr>
                </a:solidFill>
              </a:rPr>
              <a:t>humans</a:t>
            </a:r>
            <a:endParaRPr lang="hu-HU" sz="3200" dirty="0">
              <a:solidFill>
                <a:schemeClr val="bg2">
                  <a:lumMod val="50000"/>
                </a:schemeClr>
              </a:solidFill>
            </a:endParaRPr>
          </a:p>
        </p:txBody>
      </p:sp>
    </p:spTree>
    <p:extLst>
      <p:ext uri="{BB962C8B-B14F-4D97-AF65-F5344CB8AC3E}">
        <p14:creationId xmlns:p14="http://schemas.microsoft.com/office/powerpoint/2010/main" val="23516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18167B-F7DB-4B94-B3EB-44A31B3DA33D}"/>
              </a:ext>
            </a:extLst>
          </p:cNvPr>
          <p:cNvSpPr>
            <a:spLocks noGrp="1"/>
          </p:cNvSpPr>
          <p:nvPr>
            <p:ph type="title"/>
          </p:nvPr>
        </p:nvSpPr>
        <p:spPr/>
        <p:txBody>
          <a:bodyPr/>
          <a:lstStyle/>
          <a:p>
            <a:r>
              <a:rPr lang="hu-HU" dirty="0" err="1"/>
              <a:t>Definition</a:t>
            </a:r>
            <a:r>
              <a:rPr lang="hu-HU" dirty="0"/>
              <a:t> of </a:t>
            </a:r>
            <a:r>
              <a:rPr lang="hu-HU" dirty="0" err="1"/>
              <a:t>Artificial</a:t>
            </a:r>
            <a:r>
              <a:rPr lang="hu-HU" dirty="0"/>
              <a:t> </a:t>
            </a:r>
            <a:r>
              <a:rPr lang="hu-HU" dirty="0" err="1"/>
              <a:t>Intelligence</a:t>
            </a:r>
            <a:endParaRPr lang="hu-HU" dirty="0"/>
          </a:p>
        </p:txBody>
      </p:sp>
      <p:sp>
        <p:nvSpPr>
          <p:cNvPr id="3" name="Tartalom helye 2">
            <a:extLst>
              <a:ext uri="{FF2B5EF4-FFF2-40B4-BE49-F238E27FC236}">
                <a16:creationId xmlns:a16="http://schemas.microsoft.com/office/drawing/2014/main" id="{B5E1CAA9-E539-4469-838D-3978D6FE8BB7}"/>
              </a:ext>
            </a:extLst>
          </p:cNvPr>
          <p:cNvSpPr>
            <a:spLocks noGrp="1"/>
          </p:cNvSpPr>
          <p:nvPr>
            <p:ph idx="1"/>
          </p:nvPr>
        </p:nvSpPr>
        <p:spPr/>
        <p:txBody>
          <a:bodyPr/>
          <a:lstStyle/>
          <a:p>
            <a:r>
              <a:rPr lang="en-US" dirty="0"/>
              <a:t>Artificial Intelligence (AI) refers to the capability of a digital computer or computer-controlled robot to perform tasks commonly associated with intelligent beings. These tasks include reasoning, learning, problem-solving, perception, and language understanding</a:t>
            </a:r>
            <a:r>
              <a:rPr lang="hu-HU" dirty="0"/>
              <a:t>.</a:t>
            </a:r>
          </a:p>
          <a:p>
            <a:endParaRPr lang="hu-HU" dirty="0"/>
          </a:p>
        </p:txBody>
      </p:sp>
    </p:spTree>
    <p:extLst>
      <p:ext uri="{BB962C8B-B14F-4D97-AF65-F5344CB8AC3E}">
        <p14:creationId xmlns:p14="http://schemas.microsoft.com/office/powerpoint/2010/main" val="339943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F425C22-7929-4802-9185-B03A9AD76AD1}"/>
              </a:ext>
            </a:extLst>
          </p:cNvPr>
          <p:cNvSpPr>
            <a:spLocks noGrp="1"/>
          </p:cNvSpPr>
          <p:nvPr>
            <p:ph type="title"/>
          </p:nvPr>
        </p:nvSpPr>
        <p:spPr/>
        <p:txBody>
          <a:bodyPr/>
          <a:lstStyle/>
          <a:p>
            <a:r>
              <a:rPr lang="en-US" dirty="0"/>
              <a:t>Brief history of AI development</a:t>
            </a:r>
            <a:endParaRPr lang="hu-HU" dirty="0"/>
          </a:p>
        </p:txBody>
      </p:sp>
      <p:sp>
        <p:nvSpPr>
          <p:cNvPr id="3" name="Tartalom helye 2">
            <a:extLst>
              <a:ext uri="{FF2B5EF4-FFF2-40B4-BE49-F238E27FC236}">
                <a16:creationId xmlns:a16="http://schemas.microsoft.com/office/drawing/2014/main" id="{932F7687-F1D2-4BD0-B2BF-4893D02FC607}"/>
              </a:ext>
            </a:extLst>
          </p:cNvPr>
          <p:cNvSpPr>
            <a:spLocks noGrp="1"/>
          </p:cNvSpPr>
          <p:nvPr>
            <p:ph idx="1"/>
          </p:nvPr>
        </p:nvSpPr>
        <p:spPr/>
        <p:txBody>
          <a:bodyPr/>
          <a:lstStyle/>
          <a:p>
            <a:r>
              <a:rPr lang="hu-HU" dirty="0"/>
              <a:t>H</a:t>
            </a:r>
            <a:r>
              <a:rPr lang="en-US" dirty="0" err="1"/>
              <a:t>istory</a:t>
            </a:r>
            <a:r>
              <a:rPr lang="en-US" dirty="0"/>
              <a:t> of AI dates back to the 1950s when the term was first coined by John McCarthy. Early AI research focused on problem-solving and symbolic methods. The field has since evolved through various phases, including the development of machine learning algorithms in the 1980s and the rise of deep learning in the 2010s</a:t>
            </a:r>
            <a:r>
              <a:rPr lang="en-US" baseline="30000" dirty="0"/>
              <a:t>1</a:t>
            </a:r>
            <a:r>
              <a:rPr lang="en-US" dirty="0"/>
              <a:t>.</a:t>
            </a:r>
            <a:endParaRPr lang="hu-HU" dirty="0"/>
          </a:p>
        </p:txBody>
      </p:sp>
    </p:spTree>
    <p:extLst>
      <p:ext uri="{BB962C8B-B14F-4D97-AF65-F5344CB8AC3E}">
        <p14:creationId xmlns:p14="http://schemas.microsoft.com/office/powerpoint/2010/main" val="311260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381AB78-70D3-4772-81E6-A40555EE6E7C}"/>
              </a:ext>
            </a:extLst>
          </p:cNvPr>
          <p:cNvSpPr>
            <a:spLocks noGrp="1"/>
          </p:cNvSpPr>
          <p:nvPr>
            <p:ph type="title"/>
          </p:nvPr>
        </p:nvSpPr>
        <p:spPr/>
        <p:txBody>
          <a:bodyPr/>
          <a:lstStyle/>
          <a:p>
            <a:r>
              <a:rPr lang="hu-HU" dirty="0" err="1"/>
              <a:t>Types</a:t>
            </a:r>
            <a:r>
              <a:rPr lang="hu-HU" dirty="0"/>
              <a:t> of AI</a:t>
            </a:r>
          </a:p>
        </p:txBody>
      </p:sp>
      <p:sp>
        <p:nvSpPr>
          <p:cNvPr id="3" name="Tartalom helye 2">
            <a:extLst>
              <a:ext uri="{FF2B5EF4-FFF2-40B4-BE49-F238E27FC236}">
                <a16:creationId xmlns:a16="http://schemas.microsoft.com/office/drawing/2014/main" id="{2FF437E8-0A79-40E0-BF1A-F615FABC1698}"/>
              </a:ext>
            </a:extLst>
          </p:cNvPr>
          <p:cNvSpPr>
            <a:spLocks noGrp="1"/>
          </p:cNvSpPr>
          <p:nvPr>
            <p:ph idx="1"/>
          </p:nvPr>
        </p:nvSpPr>
        <p:spPr/>
        <p:txBody>
          <a:bodyPr/>
          <a:lstStyle/>
          <a:p>
            <a:r>
              <a:rPr lang="en-US" b="1" dirty="0"/>
              <a:t>Narrow AI</a:t>
            </a:r>
            <a:r>
              <a:rPr lang="en-US" dirty="0"/>
              <a:t>: Also known as Weak AI, it is designed to perform a narrow task (e.g., facial recognition, internet searches). Examples include Siri and Alexa.</a:t>
            </a:r>
          </a:p>
          <a:p>
            <a:r>
              <a:rPr lang="en-US" b="1" dirty="0"/>
              <a:t>General AI</a:t>
            </a:r>
            <a:r>
              <a:rPr lang="en-US" dirty="0"/>
              <a:t>: Also known as Strong AI, it has the ability to understand, learn, and apply knowledge across a wide range of tasks, similar to a human. This type of AI is still theoretical and not yet realized</a:t>
            </a:r>
            <a:r>
              <a:rPr lang="hu-HU" dirty="0"/>
              <a:t>.</a:t>
            </a:r>
            <a:endParaRPr lang="en-US" dirty="0"/>
          </a:p>
          <a:p>
            <a:endParaRPr lang="hu-HU" dirty="0"/>
          </a:p>
        </p:txBody>
      </p:sp>
    </p:spTree>
    <p:extLst>
      <p:ext uri="{BB962C8B-B14F-4D97-AF65-F5344CB8AC3E}">
        <p14:creationId xmlns:p14="http://schemas.microsoft.com/office/powerpoint/2010/main" val="31064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F43800-18A8-4EFF-8F3E-6D0046958C71}"/>
              </a:ext>
            </a:extLst>
          </p:cNvPr>
          <p:cNvSpPr>
            <a:spLocks noGrp="1"/>
          </p:cNvSpPr>
          <p:nvPr>
            <p:ph type="title"/>
          </p:nvPr>
        </p:nvSpPr>
        <p:spPr/>
        <p:txBody>
          <a:bodyPr/>
          <a:lstStyle/>
          <a:p>
            <a:r>
              <a:rPr lang="hu-HU" dirty="0"/>
              <a:t>AI in </a:t>
            </a:r>
            <a:r>
              <a:rPr lang="hu-HU" dirty="0" err="1"/>
              <a:t>Everyday</a:t>
            </a:r>
            <a:r>
              <a:rPr lang="hu-HU" dirty="0"/>
              <a:t> Life</a:t>
            </a:r>
          </a:p>
        </p:txBody>
      </p:sp>
      <p:sp>
        <p:nvSpPr>
          <p:cNvPr id="3" name="Tartalom helye 2">
            <a:extLst>
              <a:ext uri="{FF2B5EF4-FFF2-40B4-BE49-F238E27FC236}">
                <a16:creationId xmlns:a16="http://schemas.microsoft.com/office/drawing/2014/main" id="{F8B390CC-BAC1-4E6E-A231-3ABB287B62F2}"/>
              </a:ext>
            </a:extLst>
          </p:cNvPr>
          <p:cNvSpPr>
            <a:spLocks noGrp="1"/>
          </p:cNvSpPr>
          <p:nvPr>
            <p:ph idx="1"/>
          </p:nvPr>
        </p:nvSpPr>
        <p:spPr/>
        <p:txBody>
          <a:bodyPr/>
          <a:lstStyle/>
          <a:p>
            <a:r>
              <a:rPr lang="en-US" dirty="0"/>
              <a:t>AI is integrated into many aspects of daily life. Virtual assistants like Siri and Alexa help with tasks such as setting reminders and playing music. Recommendation systems on platforms like Netflix and Amazon suggest movies and products based on user preferences</a:t>
            </a:r>
            <a:r>
              <a:rPr lang="hu-HU" dirty="0"/>
              <a:t>.</a:t>
            </a:r>
          </a:p>
        </p:txBody>
      </p:sp>
    </p:spTree>
    <p:extLst>
      <p:ext uri="{BB962C8B-B14F-4D97-AF65-F5344CB8AC3E}">
        <p14:creationId xmlns:p14="http://schemas.microsoft.com/office/powerpoint/2010/main" val="25769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5AE735-22BC-403B-ACD7-B88DF7A56B6F}"/>
              </a:ext>
            </a:extLst>
          </p:cNvPr>
          <p:cNvSpPr>
            <a:spLocks noGrp="1"/>
          </p:cNvSpPr>
          <p:nvPr>
            <p:ph type="title"/>
          </p:nvPr>
        </p:nvSpPr>
        <p:spPr/>
        <p:txBody>
          <a:bodyPr/>
          <a:lstStyle/>
          <a:p>
            <a:r>
              <a:rPr lang="hu-HU" dirty="0" err="1"/>
              <a:t>Regulatory</a:t>
            </a:r>
            <a:r>
              <a:rPr lang="hu-HU" dirty="0"/>
              <a:t> and </a:t>
            </a:r>
            <a:r>
              <a:rPr lang="hu-HU" dirty="0" err="1"/>
              <a:t>ethical</a:t>
            </a:r>
            <a:r>
              <a:rPr lang="hu-HU" dirty="0"/>
              <a:t> </a:t>
            </a:r>
            <a:r>
              <a:rPr lang="hu-HU" dirty="0" err="1"/>
              <a:t>challenges</a:t>
            </a:r>
            <a:endParaRPr lang="hu-HU" dirty="0"/>
          </a:p>
        </p:txBody>
      </p:sp>
      <p:sp>
        <p:nvSpPr>
          <p:cNvPr id="3" name="Tartalom helye 2">
            <a:extLst>
              <a:ext uri="{FF2B5EF4-FFF2-40B4-BE49-F238E27FC236}">
                <a16:creationId xmlns:a16="http://schemas.microsoft.com/office/drawing/2014/main" id="{A7CD0170-7488-4960-A48D-02F52CBC7440}"/>
              </a:ext>
            </a:extLst>
          </p:cNvPr>
          <p:cNvSpPr>
            <a:spLocks noGrp="1"/>
          </p:cNvSpPr>
          <p:nvPr>
            <p:ph idx="1"/>
          </p:nvPr>
        </p:nvSpPr>
        <p:spPr/>
        <p:txBody>
          <a:bodyPr/>
          <a:lstStyle/>
          <a:p>
            <a:r>
              <a:rPr lang="en-US" dirty="0"/>
              <a:t>AI development faces several regulatory and ethical challenges, including ensuring data privacy, preventing algorithmic bias, and addressing the potential for job displacement. Governments and organizations are working on creating frameworks to ensure AI is developed and used responsibly</a:t>
            </a:r>
            <a:r>
              <a:rPr lang="hu-HU" dirty="0"/>
              <a:t>.</a:t>
            </a:r>
          </a:p>
        </p:txBody>
      </p:sp>
    </p:spTree>
    <p:extLst>
      <p:ext uri="{BB962C8B-B14F-4D97-AF65-F5344CB8AC3E}">
        <p14:creationId xmlns:p14="http://schemas.microsoft.com/office/powerpoint/2010/main" val="144049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292B18-697A-465B-82B0-226E96430556}"/>
              </a:ext>
            </a:extLst>
          </p:cNvPr>
          <p:cNvSpPr>
            <a:spLocks noGrp="1"/>
          </p:cNvSpPr>
          <p:nvPr>
            <p:ph type="title"/>
          </p:nvPr>
        </p:nvSpPr>
        <p:spPr/>
        <p:txBody>
          <a:bodyPr/>
          <a:lstStyle/>
          <a:p>
            <a:r>
              <a:rPr lang="en-US" dirty="0"/>
              <a:t>The importance of responsible AI development</a:t>
            </a:r>
            <a:endParaRPr lang="hu-HU" dirty="0"/>
          </a:p>
        </p:txBody>
      </p:sp>
      <p:sp>
        <p:nvSpPr>
          <p:cNvPr id="3" name="Tartalom helye 2">
            <a:extLst>
              <a:ext uri="{FF2B5EF4-FFF2-40B4-BE49-F238E27FC236}">
                <a16:creationId xmlns:a16="http://schemas.microsoft.com/office/drawing/2014/main" id="{0161B476-EAFE-489F-879F-FC633C93B27C}"/>
              </a:ext>
            </a:extLst>
          </p:cNvPr>
          <p:cNvSpPr>
            <a:spLocks noGrp="1"/>
          </p:cNvSpPr>
          <p:nvPr>
            <p:ph idx="1"/>
          </p:nvPr>
        </p:nvSpPr>
        <p:spPr/>
        <p:txBody>
          <a:bodyPr/>
          <a:lstStyle/>
          <a:p>
            <a:r>
              <a:rPr lang="en-US" dirty="0"/>
              <a:t> Responsible AI development is crucial to ensure that AI technologies are fair, transparent, and beneficial to society. This involves addressing ethical concerns, ensuring accountability, and promoting inclusivity in AI systems to prevent harm and maximize positive outcomes</a:t>
            </a:r>
            <a:endParaRPr lang="hu-HU" dirty="0"/>
          </a:p>
        </p:txBody>
      </p:sp>
    </p:spTree>
    <p:extLst>
      <p:ext uri="{BB962C8B-B14F-4D97-AF65-F5344CB8AC3E}">
        <p14:creationId xmlns:p14="http://schemas.microsoft.com/office/powerpoint/2010/main" val="234400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2E0958F-336A-46DA-A84D-59BFC39225F9}"/>
              </a:ext>
            </a:extLst>
          </p:cNvPr>
          <p:cNvSpPr>
            <a:spLocks noGrp="1"/>
          </p:cNvSpPr>
          <p:nvPr>
            <p:ph type="title"/>
          </p:nvPr>
        </p:nvSpPr>
        <p:spPr>
          <a:xfrm>
            <a:off x="872965" y="618518"/>
            <a:ext cx="9905998" cy="1478570"/>
          </a:xfrm>
        </p:spPr>
        <p:txBody>
          <a:bodyPr/>
          <a:lstStyle/>
          <a:p>
            <a:pPr algn="r"/>
            <a:r>
              <a:rPr lang="hu-HU" dirty="0"/>
              <a:t>Fin									  </a:t>
            </a:r>
            <a:r>
              <a:rPr lang="hu-HU" dirty="0" err="1"/>
              <a:t>Q&amp;a</a:t>
            </a:r>
            <a:r>
              <a:rPr lang="hu-HU" dirty="0"/>
              <a:t> </a:t>
            </a:r>
          </a:p>
        </p:txBody>
      </p:sp>
      <p:sp>
        <p:nvSpPr>
          <p:cNvPr id="3" name="Tartalom helye 2">
            <a:extLst>
              <a:ext uri="{FF2B5EF4-FFF2-40B4-BE49-F238E27FC236}">
                <a16:creationId xmlns:a16="http://schemas.microsoft.com/office/drawing/2014/main" id="{EA6DE8A9-3B14-470E-BA9B-0660AE131627}"/>
              </a:ext>
            </a:extLst>
          </p:cNvPr>
          <p:cNvSpPr>
            <a:spLocks noGrp="1"/>
          </p:cNvSpPr>
          <p:nvPr>
            <p:ph idx="1"/>
          </p:nvPr>
        </p:nvSpPr>
        <p:spPr/>
        <p:txBody>
          <a:bodyPr/>
          <a:lstStyle/>
          <a:p>
            <a:pPr marL="0" indent="0">
              <a:buNone/>
            </a:pPr>
            <a:r>
              <a:rPr lang="hu-HU" dirty="0" err="1"/>
              <a:t>Thanks</a:t>
            </a:r>
            <a:r>
              <a:rPr lang="hu-HU" dirty="0"/>
              <a:t> </a:t>
            </a:r>
            <a:r>
              <a:rPr lang="hu-HU" dirty="0" err="1"/>
              <a:t>for</a:t>
            </a:r>
            <a:r>
              <a:rPr lang="hu-HU" dirty="0"/>
              <a:t> </a:t>
            </a:r>
            <a:r>
              <a:rPr lang="hu-HU" dirty="0" err="1"/>
              <a:t>listening</a:t>
            </a:r>
            <a:endParaRPr lang="hu-HU" dirty="0"/>
          </a:p>
          <a:p>
            <a:pPr marL="0" indent="0">
              <a:buNone/>
            </a:pPr>
            <a:endParaRPr lang="hu-HU" dirty="0"/>
          </a:p>
          <a:p>
            <a:pPr marL="0" indent="0">
              <a:buNone/>
            </a:pPr>
            <a:r>
              <a:rPr lang="hu-HU" dirty="0"/>
              <a:t>The </a:t>
            </a:r>
            <a:r>
              <a:rPr lang="hu-HU" dirty="0" err="1"/>
              <a:t>presentation</a:t>
            </a:r>
            <a:r>
              <a:rPr lang="hu-HU" dirty="0"/>
              <a:t> </a:t>
            </a:r>
            <a:r>
              <a:rPr lang="hu-HU" dirty="0" err="1"/>
              <a:t>was</a:t>
            </a:r>
            <a:r>
              <a:rPr lang="hu-HU" dirty="0"/>
              <a:t> </a:t>
            </a:r>
            <a:r>
              <a:rPr lang="hu-HU" dirty="0" err="1"/>
              <a:t>made</a:t>
            </a:r>
            <a:r>
              <a:rPr lang="hu-HU" dirty="0"/>
              <a:t> </a:t>
            </a:r>
            <a:r>
              <a:rPr lang="hu-HU" dirty="0" err="1"/>
              <a:t>by</a:t>
            </a:r>
            <a:r>
              <a:rPr lang="hu-HU" dirty="0"/>
              <a:t> </a:t>
            </a:r>
            <a:r>
              <a:rPr lang="hu-HU" dirty="0" err="1"/>
              <a:t>Copilot</a:t>
            </a:r>
            <a:r>
              <a:rPr lang="hu-HU" dirty="0"/>
              <a:t> </a:t>
            </a:r>
            <a:r>
              <a:rPr lang="hu-HU" dirty="0" err="1"/>
              <a:t>Ai</a:t>
            </a:r>
            <a:r>
              <a:rPr lang="hu-HU" dirty="0"/>
              <a:t>….</a:t>
            </a:r>
          </a:p>
          <a:p>
            <a:pPr marL="0" indent="0">
              <a:buNone/>
            </a:pPr>
            <a:endParaRPr lang="hu-HU" dirty="0"/>
          </a:p>
          <a:p>
            <a:pPr marL="0" indent="0">
              <a:buNone/>
            </a:pPr>
            <a:r>
              <a:rPr lang="hu-HU" dirty="0" err="1"/>
              <a:t>Under</a:t>
            </a:r>
            <a:r>
              <a:rPr lang="hu-HU" dirty="0"/>
              <a:t> </a:t>
            </a:r>
            <a:r>
              <a:rPr lang="hu-HU" dirty="0" err="1"/>
              <a:t>the</a:t>
            </a:r>
            <a:r>
              <a:rPr lang="hu-HU" dirty="0"/>
              <a:t> </a:t>
            </a:r>
            <a:r>
              <a:rPr lang="hu-HU" dirty="0" err="1"/>
              <a:t>mindfull</a:t>
            </a:r>
            <a:r>
              <a:rPr lang="hu-HU" dirty="0"/>
              <a:t> </a:t>
            </a:r>
            <a:r>
              <a:rPr lang="hu-HU" dirty="0" err="1"/>
              <a:t>influence</a:t>
            </a:r>
            <a:r>
              <a:rPr lang="hu-HU" dirty="0"/>
              <a:t> of Légrády-Simon Bálint</a:t>
            </a:r>
          </a:p>
        </p:txBody>
      </p:sp>
    </p:spTree>
    <p:extLst>
      <p:ext uri="{BB962C8B-B14F-4D97-AF65-F5344CB8AC3E}">
        <p14:creationId xmlns:p14="http://schemas.microsoft.com/office/powerpoint/2010/main" val="878764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ramkör">
  <a:themeElements>
    <a:clrScheme name="Áramkör">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Áramkör">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ramkör">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TM04033919[[fn=Áramkör]]</Template>
  <TotalTime>0</TotalTime>
  <Words>383</Words>
  <Application>Microsoft Office PowerPoint</Application>
  <PresentationFormat>Szélesvásznú</PresentationFormat>
  <Paragraphs>21</Paragraphs>
  <Slides>8</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Trebuchet MS</vt:lpstr>
      <vt:lpstr>Tw Cen MT</vt:lpstr>
      <vt:lpstr>Áramkör</vt:lpstr>
      <vt:lpstr>Development of Artificial intelligence</vt:lpstr>
      <vt:lpstr>Definition of Artificial Intelligence</vt:lpstr>
      <vt:lpstr>Brief history of AI development</vt:lpstr>
      <vt:lpstr>Types of AI</vt:lpstr>
      <vt:lpstr>AI in Everyday Life</vt:lpstr>
      <vt:lpstr>Regulatory and ethical challenges</vt:lpstr>
      <vt:lpstr>The importance of responsible AI development</vt:lpstr>
      <vt:lpstr>Fin           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Légrády-Simon Bálint</dc:creator>
  <cp:lastModifiedBy>Légrády-Simon Bálint</cp:lastModifiedBy>
  <cp:revision>8</cp:revision>
  <dcterms:created xsi:type="dcterms:W3CDTF">2024-09-24T11:31:41Z</dcterms:created>
  <dcterms:modified xsi:type="dcterms:W3CDTF">2024-09-24T12:19:33Z</dcterms:modified>
</cp:coreProperties>
</file>