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435560A-E248-481F-84C1-68A54AFB9462}" type="datetimeFigureOut">
              <a:rPr lang="hu-HU" smtClean="0"/>
              <a:t>2024. 09. 17.</a:t>
            </a:fld>
            <a:endParaRPr lang="hu-HU"/>
          </a:p>
        </p:txBody>
      </p:sp>
      <p:sp>
        <p:nvSpPr>
          <p:cNvPr id="5" name="Footer Placeholder 4"/>
          <p:cNvSpPr>
            <a:spLocks noGrp="1"/>
          </p:cNvSpPr>
          <p:nvPr>
            <p:ph type="ftr" sz="quarter" idx="11"/>
          </p:nvPr>
        </p:nvSpPr>
        <p:spPr>
          <a:xfrm>
            <a:off x="1876424" y="5410201"/>
            <a:ext cx="5124886" cy="365125"/>
          </a:xfrm>
        </p:spPr>
        <p:txBody>
          <a:bodyPr/>
          <a:lstStyle/>
          <a:p>
            <a:endParaRPr lang="hu-HU"/>
          </a:p>
        </p:txBody>
      </p:sp>
      <p:sp>
        <p:nvSpPr>
          <p:cNvPr id="6" name="Slide Number Placeholder 5"/>
          <p:cNvSpPr>
            <a:spLocks noGrp="1"/>
          </p:cNvSpPr>
          <p:nvPr>
            <p:ph type="sldNum" sz="quarter" idx="12"/>
          </p:nvPr>
        </p:nvSpPr>
        <p:spPr>
          <a:xfrm>
            <a:off x="9896911" y="5410199"/>
            <a:ext cx="771089" cy="365125"/>
          </a:xfrm>
        </p:spPr>
        <p:txBody>
          <a:bodyPr/>
          <a:lstStyle/>
          <a:p>
            <a:fld id="{D2A0ABB1-B9F1-4D13-9B64-3A793A922B68}" type="slidenum">
              <a:rPr lang="hu-HU" smtClean="0"/>
              <a:t>‹#›</a:t>
            </a:fld>
            <a:endParaRPr lang="hu-HU"/>
          </a:p>
        </p:txBody>
      </p:sp>
    </p:spTree>
    <p:extLst>
      <p:ext uri="{BB962C8B-B14F-4D97-AF65-F5344CB8AC3E}">
        <p14:creationId xmlns:p14="http://schemas.microsoft.com/office/powerpoint/2010/main" val="314149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35560A-E248-481F-84C1-68A54AFB9462}" type="datetimeFigureOut">
              <a:rPr lang="hu-HU" smtClean="0"/>
              <a:t>2024. 09. 17.</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D2A0ABB1-B9F1-4D13-9B64-3A793A922B68}" type="slidenum">
              <a:rPr lang="hu-HU" smtClean="0"/>
              <a:t>‹#›</a:t>
            </a:fld>
            <a:endParaRPr lang="hu-HU"/>
          </a:p>
        </p:txBody>
      </p:sp>
    </p:spTree>
    <p:extLst>
      <p:ext uri="{BB962C8B-B14F-4D97-AF65-F5344CB8AC3E}">
        <p14:creationId xmlns:p14="http://schemas.microsoft.com/office/powerpoint/2010/main" val="1548226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35560A-E248-481F-84C1-68A54AFB9462}" type="datetimeFigureOut">
              <a:rPr lang="hu-HU" smtClean="0"/>
              <a:t>2024. 09. 17.</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D2A0ABB1-B9F1-4D13-9B64-3A793A922B68}" type="slidenum">
              <a:rPr lang="hu-HU" smtClean="0"/>
              <a:t>‹#›</a:t>
            </a:fld>
            <a:endParaRPr lang="hu-HU"/>
          </a:p>
        </p:txBody>
      </p:sp>
    </p:spTree>
    <p:extLst>
      <p:ext uri="{BB962C8B-B14F-4D97-AF65-F5344CB8AC3E}">
        <p14:creationId xmlns:p14="http://schemas.microsoft.com/office/powerpoint/2010/main" val="590481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35560A-E248-481F-84C1-68A54AFB9462}" type="datetimeFigureOut">
              <a:rPr lang="hu-HU" smtClean="0"/>
              <a:t>2024. 09. 17.</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D2A0ABB1-B9F1-4D13-9B64-3A793A922B68}" type="slidenum">
              <a:rPr lang="hu-HU" smtClean="0"/>
              <a:t>‹#›</a:t>
            </a:fld>
            <a:endParaRPr lang="hu-HU"/>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86985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35560A-E248-481F-84C1-68A54AFB9462}" type="datetimeFigureOut">
              <a:rPr lang="hu-HU" smtClean="0"/>
              <a:t>2024. 09. 17.</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D2A0ABB1-B9F1-4D13-9B64-3A793A922B68}" type="slidenum">
              <a:rPr lang="hu-HU" smtClean="0"/>
              <a:t>‹#›</a:t>
            </a:fld>
            <a:endParaRPr lang="hu-HU"/>
          </a:p>
        </p:txBody>
      </p:sp>
    </p:spTree>
    <p:extLst>
      <p:ext uri="{BB962C8B-B14F-4D97-AF65-F5344CB8AC3E}">
        <p14:creationId xmlns:p14="http://schemas.microsoft.com/office/powerpoint/2010/main" val="1510079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435560A-E248-481F-84C1-68A54AFB9462}" type="datetimeFigureOut">
              <a:rPr lang="hu-HU" smtClean="0"/>
              <a:t>2024. 09. 17.</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D2A0ABB1-B9F1-4D13-9B64-3A793A922B68}" type="slidenum">
              <a:rPr lang="hu-HU" smtClean="0"/>
              <a:t>‹#›</a:t>
            </a:fld>
            <a:endParaRPr lang="hu-HU"/>
          </a:p>
        </p:txBody>
      </p:sp>
    </p:spTree>
    <p:extLst>
      <p:ext uri="{BB962C8B-B14F-4D97-AF65-F5344CB8AC3E}">
        <p14:creationId xmlns:p14="http://schemas.microsoft.com/office/powerpoint/2010/main" val="40480618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435560A-E248-481F-84C1-68A54AFB9462}" type="datetimeFigureOut">
              <a:rPr lang="hu-HU" smtClean="0"/>
              <a:t>2024. 09. 17.</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D2A0ABB1-B9F1-4D13-9B64-3A793A922B68}" type="slidenum">
              <a:rPr lang="hu-HU" smtClean="0"/>
              <a:t>‹#›</a:t>
            </a:fld>
            <a:endParaRPr lang="hu-HU"/>
          </a:p>
        </p:txBody>
      </p:sp>
    </p:spTree>
    <p:extLst>
      <p:ext uri="{BB962C8B-B14F-4D97-AF65-F5344CB8AC3E}">
        <p14:creationId xmlns:p14="http://schemas.microsoft.com/office/powerpoint/2010/main" val="18721392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35560A-E248-481F-84C1-68A54AFB9462}" type="datetimeFigureOut">
              <a:rPr lang="hu-HU" smtClean="0"/>
              <a:t>2024. 09. 17.</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D2A0ABB1-B9F1-4D13-9B64-3A793A922B68}" type="slidenum">
              <a:rPr lang="hu-HU" smtClean="0"/>
              <a:t>‹#›</a:t>
            </a:fld>
            <a:endParaRPr lang="hu-HU"/>
          </a:p>
        </p:txBody>
      </p:sp>
    </p:spTree>
    <p:extLst>
      <p:ext uri="{BB962C8B-B14F-4D97-AF65-F5344CB8AC3E}">
        <p14:creationId xmlns:p14="http://schemas.microsoft.com/office/powerpoint/2010/main" val="30455462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35560A-E248-481F-84C1-68A54AFB9462}" type="datetimeFigureOut">
              <a:rPr lang="hu-HU" smtClean="0"/>
              <a:t>2024. 09. 17.</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D2A0ABB1-B9F1-4D13-9B64-3A793A922B68}" type="slidenum">
              <a:rPr lang="hu-HU" smtClean="0"/>
              <a:t>‹#›</a:t>
            </a:fld>
            <a:endParaRPr lang="hu-HU"/>
          </a:p>
        </p:txBody>
      </p:sp>
    </p:spTree>
    <p:extLst>
      <p:ext uri="{BB962C8B-B14F-4D97-AF65-F5344CB8AC3E}">
        <p14:creationId xmlns:p14="http://schemas.microsoft.com/office/powerpoint/2010/main" val="1497880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35560A-E248-481F-84C1-68A54AFB9462}" type="datetimeFigureOut">
              <a:rPr lang="hu-HU" smtClean="0"/>
              <a:t>2024. 09. 17.</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D2A0ABB1-B9F1-4D13-9B64-3A793A922B68}" type="slidenum">
              <a:rPr lang="hu-HU" smtClean="0"/>
              <a:t>‹#›</a:t>
            </a:fld>
            <a:endParaRPr lang="hu-HU"/>
          </a:p>
        </p:txBody>
      </p:sp>
    </p:spTree>
    <p:extLst>
      <p:ext uri="{BB962C8B-B14F-4D97-AF65-F5344CB8AC3E}">
        <p14:creationId xmlns:p14="http://schemas.microsoft.com/office/powerpoint/2010/main" val="2788945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35560A-E248-481F-84C1-68A54AFB9462}" type="datetimeFigureOut">
              <a:rPr lang="hu-HU" smtClean="0"/>
              <a:t>2024. 09. 17.</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D2A0ABB1-B9F1-4D13-9B64-3A793A922B68}" type="slidenum">
              <a:rPr lang="hu-HU" smtClean="0"/>
              <a:t>‹#›</a:t>
            </a:fld>
            <a:endParaRPr lang="hu-HU"/>
          </a:p>
        </p:txBody>
      </p:sp>
    </p:spTree>
    <p:extLst>
      <p:ext uri="{BB962C8B-B14F-4D97-AF65-F5344CB8AC3E}">
        <p14:creationId xmlns:p14="http://schemas.microsoft.com/office/powerpoint/2010/main" val="2068610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35560A-E248-481F-84C1-68A54AFB9462}" type="datetimeFigureOut">
              <a:rPr lang="hu-HU" smtClean="0"/>
              <a:t>2024. 09. 17.</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D2A0ABB1-B9F1-4D13-9B64-3A793A922B68}" type="slidenum">
              <a:rPr lang="hu-HU" smtClean="0"/>
              <a:t>‹#›</a:t>
            </a:fld>
            <a:endParaRPr lang="hu-HU"/>
          </a:p>
        </p:txBody>
      </p:sp>
    </p:spTree>
    <p:extLst>
      <p:ext uri="{BB962C8B-B14F-4D97-AF65-F5344CB8AC3E}">
        <p14:creationId xmlns:p14="http://schemas.microsoft.com/office/powerpoint/2010/main" val="517860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35560A-E248-481F-84C1-68A54AFB9462}" type="datetimeFigureOut">
              <a:rPr lang="hu-HU" smtClean="0"/>
              <a:t>2024. 09. 17.</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D2A0ABB1-B9F1-4D13-9B64-3A793A922B68}" type="slidenum">
              <a:rPr lang="hu-HU" smtClean="0"/>
              <a:t>‹#›</a:t>
            </a:fld>
            <a:endParaRPr lang="hu-HU"/>
          </a:p>
        </p:txBody>
      </p:sp>
    </p:spTree>
    <p:extLst>
      <p:ext uri="{BB962C8B-B14F-4D97-AF65-F5344CB8AC3E}">
        <p14:creationId xmlns:p14="http://schemas.microsoft.com/office/powerpoint/2010/main" val="1402988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35560A-E248-481F-84C1-68A54AFB9462}" type="datetimeFigureOut">
              <a:rPr lang="hu-HU" smtClean="0"/>
              <a:t>2024. 09. 17.</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D2A0ABB1-B9F1-4D13-9B64-3A793A922B68}" type="slidenum">
              <a:rPr lang="hu-HU" smtClean="0"/>
              <a:t>‹#›</a:t>
            </a:fld>
            <a:endParaRPr lang="hu-HU"/>
          </a:p>
        </p:txBody>
      </p:sp>
    </p:spTree>
    <p:extLst>
      <p:ext uri="{BB962C8B-B14F-4D97-AF65-F5344CB8AC3E}">
        <p14:creationId xmlns:p14="http://schemas.microsoft.com/office/powerpoint/2010/main" val="3140766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35560A-E248-481F-84C1-68A54AFB9462}" type="datetimeFigureOut">
              <a:rPr lang="hu-HU" smtClean="0"/>
              <a:t>2024. 09. 17.</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D2A0ABB1-B9F1-4D13-9B64-3A793A922B68}" type="slidenum">
              <a:rPr lang="hu-HU" smtClean="0"/>
              <a:t>‹#›</a:t>
            </a:fld>
            <a:endParaRPr lang="hu-HU"/>
          </a:p>
        </p:txBody>
      </p:sp>
    </p:spTree>
    <p:extLst>
      <p:ext uri="{BB962C8B-B14F-4D97-AF65-F5344CB8AC3E}">
        <p14:creationId xmlns:p14="http://schemas.microsoft.com/office/powerpoint/2010/main" val="3033287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35560A-E248-481F-84C1-68A54AFB9462}" type="datetimeFigureOut">
              <a:rPr lang="hu-HU" smtClean="0"/>
              <a:t>2024. 09. 17.</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D2A0ABB1-B9F1-4D13-9B64-3A793A922B68}" type="slidenum">
              <a:rPr lang="hu-HU" smtClean="0"/>
              <a:t>‹#›</a:t>
            </a:fld>
            <a:endParaRPr lang="hu-HU"/>
          </a:p>
        </p:txBody>
      </p:sp>
    </p:spTree>
    <p:extLst>
      <p:ext uri="{BB962C8B-B14F-4D97-AF65-F5344CB8AC3E}">
        <p14:creationId xmlns:p14="http://schemas.microsoft.com/office/powerpoint/2010/main" val="139419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35560A-E248-481F-84C1-68A54AFB9462}" type="datetimeFigureOut">
              <a:rPr lang="hu-HU" smtClean="0"/>
              <a:t>2024. 09. 17.</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D2A0ABB1-B9F1-4D13-9B64-3A793A922B68}" type="slidenum">
              <a:rPr lang="hu-HU" smtClean="0"/>
              <a:t>‹#›</a:t>
            </a:fld>
            <a:endParaRPr lang="hu-HU"/>
          </a:p>
        </p:txBody>
      </p:sp>
    </p:spTree>
    <p:extLst>
      <p:ext uri="{BB962C8B-B14F-4D97-AF65-F5344CB8AC3E}">
        <p14:creationId xmlns:p14="http://schemas.microsoft.com/office/powerpoint/2010/main" val="3527888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435560A-E248-481F-84C1-68A54AFB9462}" type="datetimeFigureOut">
              <a:rPr lang="hu-HU" smtClean="0"/>
              <a:t>2024. 09. 17.</a:t>
            </a:fld>
            <a:endParaRPr lang="hu-HU"/>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hu-HU"/>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2A0ABB1-B9F1-4D13-9B64-3A793A922B68}" type="slidenum">
              <a:rPr lang="hu-HU" smtClean="0"/>
              <a:t>‹#›</a:t>
            </a:fld>
            <a:endParaRPr lang="hu-HU"/>
          </a:p>
        </p:txBody>
      </p:sp>
    </p:spTree>
    <p:extLst>
      <p:ext uri="{BB962C8B-B14F-4D97-AF65-F5344CB8AC3E}">
        <p14:creationId xmlns:p14="http://schemas.microsoft.com/office/powerpoint/2010/main" val="32289005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3A2B-3ED8-D6FD-872D-D6216BB1FFBB}"/>
              </a:ext>
            </a:extLst>
          </p:cNvPr>
          <p:cNvSpPr>
            <a:spLocks noGrp="1"/>
          </p:cNvSpPr>
          <p:nvPr>
            <p:ph type="ctrTitle"/>
          </p:nvPr>
        </p:nvSpPr>
        <p:spPr>
          <a:xfrm>
            <a:off x="1876423" y="1600200"/>
            <a:ext cx="8791575" cy="2387600"/>
          </a:xfrm>
        </p:spPr>
        <p:txBody>
          <a:bodyPr/>
          <a:lstStyle/>
          <a:p>
            <a:r>
              <a:rPr lang="hu-HU" dirty="0"/>
              <a:t>Az AI története és fejlődése</a:t>
            </a:r>
          </a:p>
        </p:txBody>
      </p:sp>
      <p:sp>
        <p:nvSpPr>
          <p:cNvPr id="3" name="Subtitle 2">
            <a:extLst>
              <a:ext uri="{FF2B5EF4-FFF2-40B4-BE49-F238E27FC236}">
                <a16:creationId xmlns:a16="http://schemas.microsoft.com/office/drawing/2014/main" id="{0E1040DA-0961-95A3-D76D-A1F221F7DC6D}"/>
              </a:ext>
            </a:extLst>
          </p:cNvPr>
          <p:cNvSpPr>
            <a:spLocks noGrp="1"/>
          </p:cNvSpPr>
          <p:nvPr>
            <p:ph type="subTitle" idx="1"/>
          </p:nvPr>
        </p:nvSpPr>
        <p:spPr>
          <a:xfrm>
            <a:off x="1876422" y="3987800"/>
            <a:ext cx="8791575" cy="1655762"/>
          </a:xfrm>
        </p:spPr>
        <p:txBody>
          <a:bodyPr/>
          <a:lstStyle/>
          <a:p>
            <a:endParaRPr lang="hu-HU" dirty="0"/>
          </a:p>
        </p:txBody>
      </p:sp>
    </p:spTree>
    <p:extLst>
      <p:ext uri="{BB962C8B-B14F-4D97-AF65-F5344CB8AC3E}">
        <p14:creationId xmlns:p14="http://schemas.microsoft.com/office/powerpoint/2010/main" val="3693380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05A21-7F64-CA9F-33C1-F0E62F45898E}"/>
              </a:ext>
            </a:extLst>
          </p:cNvPr>
          <p:cNvSpPr>
            <a:spLocks noGrp="1"/>
          </p:cNvSpPr>
          <p:nvPr>
            <p:ph type="title"/>
          </p:nvPr>
        </p:nvSpPr>
        <p:spPr/>
        <p:txBody>
          <a:bodyPr/>
          <a:lstStyle/>
          <a:p>
            <a:r>
              <a:rPr lang="hu-HU" dirty="0"/>
              <a:t>Etikai és társadalmi kihívások</a:t>
            </a:r>
          </a:p>
        </p:txBody>
      </p:sp>
      <p:sp>
        <p:nvSpPr>
          <p:cNvPr id="3" name="Content Placeholder 2">
            <a:extLst>
              <a:ext uri="{FF2B5EF4-FFF2-40B4-BE49-F238E27FC236}">
                <a16:creationId xmlns:a16="http://schemas.microsoft.com/office/drawing/2014/main" id="{DE3DAA81-FCE5-A713-AE60-9D471EF67928}"/>
              </a:ext>
            </a:extLst>
          </p:cNvPr>
          <p:cNvSpPr>
            <a:spLocks noGrp="1"/>
          </p:cNvSpPr>
          <p:nvPr>
            <p:ph sz="half" idx="1"/>
          </p:nvPr>
        </p:nvSpPr>
        <p:spPr>
          <a:xfrm>
            <a:off x="1141410" y="2249485"/>
            <a:ext cx="10217889" cy="3783669"/>
          </a:xfrm>
        </p:spPr>
        <p:txBody>
          <a:bodyPr>
            <a:normAutofit fontScale="92500"/>
          </a:bodyPr>
          <a:lstStyle/>
          <a:p>
            <a:r>
              <a:rPr lang="hu-HU" dirty="0"/>
              <a:t>Az AI fejlődése számos veszéllyel és kihívással jár, köztük az adatvédelem kérdéseivel, mivel az AI rendszerek hatalmas mennyiségű személyes adatot kezelnek, ami potenciálisan veszélyeztetheti az egyéni privát szférát. A munkaerőpiaci hatások is </a:t>
            </a:r>
            <a:r>
              <a:rPr lang="hu-HU" dirty="0" err="1"/>
              <a:t>jelentősek</a:t>
            </a:r>
            <a:r>
              <a:rPr lang="hu-HU" dirty="0"/>
              <a:t>, mivel az </a:t>
            </a:r>
            <a:r>
              <a:rPr lang="hu-HU" dirty="0" err="1"/>
              <a:t>automatizáció</a:t>
            </a:r>
            <a:r>
              <a:rPr lang="hu-HU" dirty="0"/>
              <a:t> és az AI technológiák sok munkakört veszélyeztetnek, ami átképzési igényeket és gazdasági feszültségeket okozhat. Ezenkívül a gépi intelligencia </a:t>
            </a:r>
            <a:r>
              <a:rPr lang="hu-HU" dirty="0" err="1"/>
              <a:t>korlátai</a:t>
            </a:r>
            <a:r>
              <a:rPr lang="hu-HU" dirty="0"/>
              <a:t>, mint a döntéshozatali átláthatóság és az érzelmi intelligencia hiánya, még mindig jelentős kihívásokat jelentenek az AI alkalmazásában. A felelős AI fejlesztés és alkalmazás érdekében fontos, hogy ezeket a problémákat alaposan kezeljük és szabályozzuk.</a:t>
            </a:r>
          </a:p>
        </p:txBody>
      </p:sp>
    </p:spTree>
    <p:extLst>
      <p:ext uri="{BB962C8B-B14F-4D97-AF65-F5344CB8AC3E}">
        <p14:creationId xmlns:p14="http://schemas.microsoft.com/office/powerpoint/2010/main" val="2508347232"/>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7C6-CBA2-D573-4902-DE920FF70981}"/>
              </a:ext>
            </a:extLst>
          </p:cNvPr>
          <p:cNvSpPr>
            <a:spLocks noGrp="1"/>
          </p:cNvSpPr>
          <p:nvPr>
            <p:ph type="title"/>
          </p:nvPr>
        </p:nvSpPr>
        <p:spPr/>
        <p:txBody>
          <a:bodyPr/>
          <a:lstStyle/>
          <a:p>
            <a:r>
              <a:rPr lang="hu-HU" dirty="0"/>
              <a:t>Az AI jövőbeli lehetőségei</a:t>
            </a:r>
          </a:p>
        </p:txBody>
      </p:sp>
      <p:sp>
        <p:nvSpPr>
          <p:cNvPr id="3" name="Content Placeholder 2">
            <a:extLst>
              <a:ext uri="{FF2B5EF4-FFF2-40B4-BE49-F238E27FC236}">
                <a16:creationId xmlns:a16="http://schemas.microsoft.com/office/drawing/2014/main" id="{5289CC35-73C6-F030-E0F2-50280E0A7247}"/>
              </a:ext>
            </a:extLst>
          </p:cNvPr>
          <p:cNvSpPr>
            <a:spLocks noGrp="1"/>
          </p:cNvSpPr>
          <p:nvPr>
            <p:ph sz="half" idx="1"/>
          </p:nvPr>
        </p:nvSpPr>
        <p:spPr>
          <a:xfrm>
            <a:off x="1141410" y="2249486"/>
            <a:ext cx="9991646" cy="4405838"/>
          </a:xfrm>
        </p:spPr>
        <p:txBody>
          <a:bodyPr>
            <a:normAutofit lnSpcReduction="10000"/>
          </a:bodyPr>
          <a:lstStyle/>
          <a:p>
            <a:r>
              <a:rPr lang="hu-HU" dirty="0"/>
              <a:t>A kvantumszámítógépek a számítástechnika új határvonalát jelentik, és jelentős potenciált rejtenek az AI területén, mivel képesek párhuzamosan végezni a számításokat, ami radikálisan felgyorsíthatja az algoritmusok futási idejét. A kvantumalgoritmusok, mint a kvantum gépi tanulás, új lehetőségeket nyújtanak a komplex problémák, mint például az optimalizációs feladatok és a nagy adathalmazon való munkavégzés terén. Ezen technológiák alkalmazása segíthet a gépi tanulási modellek hatékonyságának növelésében, és áttörést hozhat az AI fejlesztésében. Azonban a kvantumszámítógépek még fejlődési fázisban vannak, és számos technikai kihívással néznek szembe, mielőtt széleskörűen alkalmazhatóvá válnának.</a:t>
            </a:r>
          </a:p>
        </p:txBody>
      </p:sp>
    </p:spTree>
    <p:extLst>
      <p:ext uri="{BB962C8B-B14F-4D97-AF65-F5344CB8AC3E}">
        <p14:creationId xmlns:p14="http://schemas.microsoft.com/office/powerpoint/2010/main" val="2496676860"/>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C1BA9-C3E7-0737-2CC9-9644345342BA}"/>
              </a:ext>
            </a:extLst>
          </p:cNvPr>
          <p:cNvSpPr>
            <a:spLocks noGrp="1"/>
          </p:cNvSpPr>
          <p:nvPr>
            <p:ph type="title"/>
          </p:nvPr>
        </p:nvSpPr>
        <p:spPr/>
        <p:txBody>
          <a:bodyPr/>
          <a:lstStyle/>
          <a:p>
            <a:r>
              <a:rPr lang="hu-HU" dirty="0"/>
              <a:t>Összegzés</a:t>
            </a:r>
          </a:p>
        </p:txBody>
      </p:sp>
      <p:sp>
        <p:nvSpPr>
          <p:cNvPr id="3" name="Content Placeholder 2">
            <a:extLst>
              <a:ext uri="{FF2B5EF4-FFF2-40B4-BE49-F238E27FC236}">
                <a16:creationId xmlns:a16="http://schemas.microsoft.com/office/drawing/2014/main" id="{0AE33E8F-D20A-ED3D-4397-116C20EAE38E}"/>
              </a:ext>
            </a:extLst>
          </p:cNvPr>
          <p:cNvSpPr>
            <a:spLocks noGrp="1"/>
          </p:cNvSpPr>
          <p:nvPr>
            <p:ph sz="half" idx="1"/>
          </p:nvPr>
        </p:nvSpPr>
        <p:spPr/>
        <p:txBody>
          <a:bodyPr>
            <a:normAutofit fontScale="85000" lnSpcReduction="20000"/>
          </a:bodyPr>
          <a:lstStyle/>
          <a:p>
            <a:r>
              <a:rPr lang="hu-HU" dirty="0"/>
              <a:t>Az AI múltja az alapvető elméletek és korai alkalmazások kialakulásával kezdődött, mint például a Turing-teszt és az első szakértői rendszerek, amelyeket az 1956-os </a:t>
            </a:r>
            <a:r>
              <a:rPr lang="hu-HU" dirty="0" err="1"/>
              <a:t>Dartmouth</a:t>
            </a:r>
            <a:r>
              <a:rPr lang="hu-HU" dirty="0"/>
              <a:t> Konferencia indított el. Jelenleg az AI jelentős </a:t>
            </a:r>
            <a:r>
              <a:rPr lang="hu-HU" dirty="0" err="1"/>
              <a:t>előrelépéseket</a:t>
            </a:r>
            <a:r>
              <a:rPr lang="hu-HU" dirty="0"/>
              <a:t> mutat a gépi tanulás, a mélytanulás és az önvezető technológiák terén, míg a jövőben a kvantumszámítógépek és az AI új alkalmazási területei várhatóan tovább forradalmasítják a technológiai fejlődést.</a:t>
            </a:r>
          </a:p>
        </p:txBody>
      </p:sp>
      <p:sp>
        <p:nvSpPr>
          <p:cNvPr id="4" name="Content Placeholder 3">
            <a:extLst>
              <a:ext uri="{FF2B5EF4-FFF2-40B4-BE49-F238E27FC236}">
                <a16:creationId xmlns:a16="http://schemas.microsoft.com/office/drawing/2014/main" id="{6FBC4638-6EF1-BA80-4B5D-458BD38C56F1}"/>
              </a:ext>
            </a:extLst>
          </p:cNvPr>
          <p:cNvSpPr>
            <a:spLocks noGrp="1"/>
          </p:cNvSpPr>
          <p:nvPr>
            <p:ph sz="half" idx="2"/>
          </p:nvPr>
        </p:nvSpPr>
        <p:spPr/>
        <p:txBody>
          <a:bodyPr>
            <a:normAutofit fontScale="85000" lnSpcReduction="20000"/>
          </a:bodyPr>
          <a:lstStyle/>
          <a:p>
            <a:r>
              <a:rPr lang="hu-HU" dirty="0"/>
              <a:t>A mesterséges intelligencia folyamatos fejlődése elengedhetetlen ahhoz, hogy a technológia képes legyen kezelni a komplex problémákat és kihívásokat, amelyek a modern társadalom előtt állnak. Az AI innovációk nemcsak új lehetőségeket nyitnak meg az ipar, az egészségügy és a közlekedés területén, hanem hozzájárulnak a globális problémák, mint a klímaváltozás és a fenntartható fejlődés megoldásához is.</a:t>
            </a:r>
          </a:p>
        </p:txBody>
      </p:sp>
    </p:spTree>
    <p:extLst>
      <p:ext uri="{BB962C8B-B14F-4D97-AF65-F5344CB8AC3E}">
        <p14:creationId xmlns:p14="http://schemas.microsoft.com/office/powerpoint/2010/main" val="1424563669"/>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3C829-5BAF-D6AC-B229-A5A4A9E68DF7}"/>
              </a:ext>
            </a:extLst>
          </p:cNvPr>
          <p:cNvSpPr>
            <a:spLocks noGrp="1"/>
          </p:cNvSpPr>
          <p:nvPr>
            <p:ph type="title"/>
          </p:nvPr>
        </p:nvSpPr>
        <p:spPr>
          <a:xfrm>
            <a:off x="2809958" y="2689715"/>
            <a:ext cx="9905998" cy="1478570"/>
          </a:xfrm>
        </p:spPr>
        <p:txBody>
          <a:bodyPr/>
          <a:lstStyle/>
          <a:p>
            <a:r>
              <a:rPr lang="hu-HU" dirty="0"/>
              <a:t>Köszönöm a figyelmet!</a:t>
            </a:r>
          </a:p>
        </p:txBody>
      </p:sp>
    </p:spTree>
    <p:extLst>
      <p:ext uri="{BB962C8B-B14F-4D97-AF65-F5344CB8AC3E}">
        <p14:creationId xmlns:p14="http://schemas.microsoft.com/office/powerpoint/2010/main" val="2946446306"/>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418E4-99C1-5511-2F64-D1278609EA1A}"/>
              </a:ext>
            </a:extLst>
          </p:cNvPr>
          <p:cNvSpPr>
            <a:spLocks noGrp="1"/>
          </p:cNvSpPr>
          <p:nvPr>
            <p:ph type="title"/>
          </p:nvPr>
        </p:nvSpPr>
        <p:spPr/>
        <p:txBody>
          <a:bodyPr/>
          <a:lstStyle/>
          <a:p>
            <a:r>
              <a:rPr lang="hu-HU" dirty="0"/>
              <a:t>Bevezetés</a:t>
            </a:r>
          </a:p>
        </p:txBody>
      </p:sp>
      <p:sp>
        <p:nvSpPr>
          <p:cNvPr id="3" name="Content Placeholder 2">
            <a:extLst>
              <a:ext uri="{FF2B5EF4-FFF2-40B4-BE49-F238E27FC236}">
                <a16:creationId xmlns:a16="http://schemas.microsoft.com/office/drawing/2014/main" id="{D15FFEE8-8EA1-E49B-F84B-9457341637E5}"/>
              </a:ext>
            </a:extLst>
          </p:cNvPr>
          <p:cNvSpPr>
            <a:spLocks noGrp="1"/>
          </p:cNvSpPr>
          <p:nvPr>
            <p:ph sz="half" idx="1"/>
          </p:nvPr>
        </p:nvSpPr>
        <p:spPr/>
        <p:txBody>
          <a:bodyPr>
            <a:normAutofit fontScale="85000" lnSpcReduction="10000"/>
          </a:bodyPr>
          <a:lstStyle/>
          <a:p>
            <a:r>
              <a:rPr lang="hu-HU" dirty="0"/>
              <a:t>Az AI, vagyis mesterséges intelligencia (</a:t>
            </a:r>
            <a:r>
              <a:rPr lang="hu-HU" dirty="0" err="1"/>
              <a:t>artificial</a:t>
            </a:r>
            <a:r>
              <a:rPr lang="hu-HU" dirty="0"/>
              <a:t> </a:t>
            </a:r>
            <a:r>
              <a:rPr lang="hu-HU" dirty="0" err="1"/>
              <a:t>intelligence</a:t>
            </a:r>
            <a:r>
              <a:rPr lang="hu-HU" dirty="0"/>
              <a:t>), olyan számítógépes rendszerek és technológiák összessége, amelyek célja az emberi intelligenciát utánzó viselkedés és döntéshozatal megvalósítása. Az AI lehetővé teszi, hogy a gépek tanuljanak tapasztalataikból, mintákat ismerjenek fel, és összetett problémákat oldjanak meg emberi beavatkozás nélkül.</a:t>
            </a:r>
          </a:p>
        </p:txBody>
      </p:sp>
      <p:sp>
        <p:nvSpPr>
          <p:cNvPr id="4" name="Content Placeholder 3">
            <a:extLst>
              <a:ext uri="{FF2B5EF4-FFF2-40B4-BE49-F238E27FC236}">
                <a16:creationId xmlns:a16="http://schemas.microsoft.com/office/drawing/2014/main" id="{757C3112-C46D-E174-63F1-87CE229CCDFC}"/>
              </a:ext>
            </a:extLst>
          </p:cNvPr>
          <p:cNvSpPr>
            <a:spLocks noGrp="1"/>
          </p:cNvSpPr>
          <p:nvPr>
            <p:ph sz="half" idx="2"/>
          </p:nvPr>
        </p:nvSpPr>
        <p:spPr/>
        <p:txBody>
          <a:bodyPr>
            <a:normAutofit fontScale="85000" lnSpcReduction="10000"/>
          </a:bodyPr>
          <a:lstStyle/>
          <a:p>
            <a:r>
              <a:rPr lang="hu-HU" dirty="0"/>
              <a:t> A kutatások és fejlesztések ezen a területen olyan alkalmazások létrehozására fókuszálnak, amelyek képesek automatizálni és optimalizálni a különböző feladatokat, legyen szó autonóm járművekről, beszédfelismerésről vagy orvosi diagnózisokról</a:t>
            </a:r>
          </a:p>
        </p:txBody>
      </p:sp>
    </p:spTree>
    <p:extLst>
      <p:ext uri="{BB962C8B-B14F-4D97-AF65-F5344CB8AC3E}">
        <p14:creationId xmlns:p14="http://schemas.microsoft.com/office/powerpoint/2010/main" val="33903763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EFED2-2744-FE3B-BE15-2993FEEA2316}"/>
              </a:ext>
            </a:extLst>
          </p:cNvPr>
          <p:cNvSpPr>
            <a:spLocks noGrp="1"/>
          </p:cNvSpPr>
          <p:nvPr>
            <p:ph type="title"/>
          </p:nvPr>
        </p:nvSpPr>
        <p:spPr/>
        <p:txBody>
          <a:bodyPr/>
          <a:lstStyle/>
          <a:p>
            <a:r>
              <a:rPr lang="hu-HU" dirty="0"/>
              <a:t>Az AI korai elképzelései</a:t>
            </a:r>
          </a:p>
        </p:txBody>
      </p:sp>
      <p:sp>
        <p:nvSpPr>
          <p:cNvPr id="3" name="Content Placeholder 2">
            <a:extLst>
              <a:ext uri="{FF2B5EF4-FFF2-40B4-BE49-F238E27FC236}">
                <a16:creationId xmlns:a16="http://schemas.microsoft.com/office/drawing/2014/main" id="{C67944C7-3DB4-89E4-4725-A4BDBAB0D0F8}"/>
              </a:ext>
            </a:extLst>
          </p:cNvPr>
          <p:cNvSpPr>
            <a:spLocks noGrp="1"/>
          </p:cNvSpPr>
          <p:nvPr>
            <p:ph sz="half" idx="1"/>
          </p:nvPr>
        </p:nvSpPr>
        <p:spPr>
          <a:xfrm>
            <a:off x="1141410" y="2249486"/>
            <a:ext cx="9265782" cy="3541714"/>
          </a:xfrm>
        </p:spPr>
        <p:txBody>
          <a:bodyPr>
            <a:normAutofit/>
          </a:bodyPr>
          <a:lstStyle/>
          <a:p>
            <a:r>
              <a:rPr lang="hu-HU" dirty="0"/>
              <a:t>Az AI fogalma először a 20. század elején merült fel, amikor tudósok és filozófusok elkezdtek azon gondolkodni, hogy lehetséges-e az emberi intelligenciát gépeken keresztül lemásolni. Az 1940-es és 50-es években matematikusok, mint Alan Turing, komoly alapokat fektettek le a mesterséges intelligencia elméletéhez. Turing híres gondolata, miszerint a gépek képesek lehetnek "gondolkodni", elindította az AI kutatások első hullámát.</a:t>
            </a:r>
          </a:p>
        </p:txBody>
      </p:sp>
    </p:spTree>
    <p:extLst>
      <p:ext uri="{BB962C8B-B14F-4D97-AF65-F5344CB8AC3E}">
        <p14:creationId xmlns:p14="http://schemas.microsoft.com/office/powerpoint/2010/main" val="370107599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D3094-5584-F7B0-9C92-BF8C5FE76142}"/>
              </a:ext>
            </a:extLst>
          </p:cNvPr>
          <p:cNvSpPr>
            <a:spLocks noGrp="1"/>
          </p:cNvSpPr>
          <p:nvPr>
            <p:ph type="title"/>
          </p:nvPr>
        </p:nvSpPr>
        <p:spPr/>
        <p:txBody>
          <a:bodyPr/>
          <a:lstStyle/>
          <a:p>
            <a:r>
              <a:rPr lang="hu-HU" dirty="0"/>
              <a:t>Az első algoritmusok és programok</a:t>
            </a:r>
          </a:p>
        </p:txBody>
      </p:sp>
      <p:sp>
        <p:nvSpPr>
          <p:cNvPr id="3" name="Content Placeholder 2">
            <a:extLst>
              <a:ext uri="{FF2B5EF4-FFF2-40B4-BE49-F238E27FC236}">
                <a16:creationId xmlns:a16="http://schemas.microsoft.com/office/drawing/2014/main" id="{452BA7D1-7DD0-601E-F597-02A786DA68E9}"/>
              </a:ext>
            </a:extLst>
          </p:cNvPr>
          <p:cNvSpPr>
            <a:spLocks noGrp="1"/>
          </p:cNvSpPr>
          <p:nvPr>
            <p:ph sz="half" idx="1"/>
          </p:nvPr>
        </p:nvSpPr>
        <p:spPr/>
        <p:txBody>
          <a:bodyPr>
            <a:normAutofit fontScale="70000" lnSpcReduction="20000"/>
          </a:bodyPr>
          <a:lstStyle/>
          <a:p>
            <a:r>
              <a:rPr lang="hu-HU" dirty="0"/>
              <a:t>Az 1956-os </a:t>
            </a:r>
            <a:r>
              <a:rPr lang="hu-HU" dirty="0" err="1"/>
              <a:t>Dartmouth</a:t>
            </a:r>
            <a:r>
              <a:rPr lang="hu-HU" dirty="0"/>
              <a:t> Konferencia tekinthető az AI kutatások hivatalos kezdetének, ahol John McCarthy és más tudósok összegyűltek, hogy megvitassák a gépi intelligencia fejlesztésének lehetőségeit. A konferencián fogalmazódott meg először a mesterséges intelligencia kifejezés, amely egy olyan új tudományág létrehozására utalt, amely a gépek intelligens viselkedésének tanulmányozásával foglalkozik. Ez az esemény meghatározó volt, mivel megszilárdította az AI-t mint kutatási területet, és több évtizedes innovációhoz vezetett.</a:t>
            </a:r>
          </a:p>
        </p:txBody>
      </p:sp>
      <p:sp>
        <p:nvSpPr>
          <p:cNvPr id="4" name="Content Placeholder 3">
            <a:extLst>
              <a:ext uri="{FF2B5EF4-FFF2-40B4-BE49-F238E27FC236}">
                <a16:creationId xmlns:a16="http://schemas.microsoft.com/office/drawing/2014/main" id="{81DACAE2-1441-2976-2BEF-3C62616D4A24}"/>
              </a:ext>
            </a:extLst>
          </p:cNvPr>
          <p:cNvSpPr>
            <a:spLocks noGrp="1"/>
          </p:cNvSpPr>
          <p:nvPr>
            <p:ph sz="half" idx="2"/>
          </p:nvPr>
        </p:nvSpPr>
        <p:spPr/>
        <p:txBody>
          <a:bodyPr>
            <a:normAutofit fontScale="70000" lnSpcReduction="20000"/>
          </a:bodyPr>
          <a:lstStyle/>
          <a:p>
            <a:r>
              <a:rPr lang="hu-HU" dirty="0"/>
              <a:t>Az ELIZA, amelyet 1966-ban fejlesztett ki Joseph </a:t>
            </a:r>
            <a:r>
              <a:rPr lang="hu-HU" dirty="0" err="1"/>
              <a:t>Weizenbaum</a:t>
            </a:r>
            <a:r>
              <a:rPr lang="hu-HU" dirty="0"/>
              <a:t>, az egyik első AI program volt, amely képes volt természetes nyelven folytatni beszélgetést. A program egy </a:t>
            </a:r>
            <a:r>
              <a:rPr lang="hu-HU" dirty="0" err="1"/>
              <a:t>Rogerian</a:t>
            </a:r>
            <a:r>
              <a:rPr lang="hu-HU" dirty="0"/>
              <a:t> pszichoterapeuta szerepét játszotta, és egyszerű mintafelismeréssel válaszolt a felhasználók bejegyzéseire, így teremtve illúziót az emberi beszélgetésről. Bár ELIZA nem értette a párbeszédek tartalmát, mégis fontos mérföldkő volt az AI fejlődésében és a gépi interakcióban.</a:t>
            </a:r>
          </a:p>
        </p:txBody>
      </p:sp>
    </p:spTree>
    <p:extLst>
      <p:ext uri="{BB962C8B-B14F-4D97-AF65-F5344CB8AC3E}">
        <p14:creationId xmlns:p14="http://schemas.microsoft.com/office/powerpoint/2010/main" val="341737207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1E106-40CC-1DC9-835B-6E9CD43C50E3}"/>
              </a:ext>
            </a:extLst>
          </p:cNvPr>
          <p:cNvSpPr>
            <a:spLocks noGrp="1"/>
          </p:cNvSpPr>
          <p:nvPr>
            <p:ph type="title"/>
          </p:nvPr>
        </p:nvSpPr>
        <p:spPr/>
        <p:txBody>
          <a:bodyPr/>
          <a:lstStyle/>
          <a:p>
            <a:r>
              <a:rPr lang="hu-HU" dirty="0"/>
              <a:t>Az AI első válsága</a:t>
            </a:r>
          </a:p>
        </p:txBody>
      </p:sp>
      <p:sp>
        <p:nvSpPr>
          <p:cNvPr id="7" name="Content Placeholder 3">
            <a:extLst>
              <a:ext uri="{FF2B5EF4-FFF2-40B4-BE49-F238E27FC236}">
                <a16:creationId xmlns:a16="http://schemas.microsoft.com/office/drawing/2014/main" id="{45423C39-0CEA-ACD8-DD37-5ECC56A199CD}"/>
              </a:ext>
            </a:extLst>
          </p:cNvPr>
          <p:cNvSpPr>
            <a:spLocks noGrp="1"/>
          </p:cNvSpPr>
          <p:nvPr>
            <p:ph sz="half" idx="1"/>
          </p:nvPr>
        </p:nvSpPr>
        <p:spPr>
          <a:xfrm>
            <a:off x="1141413" y="2249488"/>
            <a:ext cx="8983662" cy="3541712"/>
          </a:xfrm>
        </p:spPr>
        <p:txBody>
          <a:bodyPr>
            <a:normAutofit lnSpcReduction="10000"/>
          </a:bodyPr>
          <a:lstStyle/>
          <a:p>
            <a:r>
              <a:rPr lang="hu-HU" dirty="0"/>
              <a:t>Az AI kutatási finanszírozása többször is visszaesett a történelem során, különösen az 1970-es és 1980-as években, amikor az úgynevezett "AI-tél" időszaka következett be. A korlátozott számítási kapacitás, a túlzott elvárások és a technológiai fejlődés lassulása miatt a kormányok és befektetők elvesztették a bizalmukat az AI-ban, így sok projekt forráshiányba került. Ez az időszak lassította a fejlődést, de a későbbi áttörések, például a gépi tanulás és a mélytanulás, újraélesztették az érdeklődést és a támogatást.</a:t>
            </a:r>
          </a:p>
        </p:txBody>
      </p:sp>
    </p:spTree>
    <p:extLst>
      <p:ext uri="{BB962C8B-B14F-4D97-AF65-F5344CB8AC3E}">
        <p14:creationId xmlns:p14="http://schemas.microsoft.com/office/powerpoint/2010/main" val="176439830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E5D7-E896-55AF-57FA-9C0E1101DA28}"/>
              </a:ext>
            </a:extLst>
          </p:cNvPr>
          <p:cNvSpPr>
            <a:spLocks noGrp="1"/>
          </p:cNvSpPr>
          <p:nvPr>
            <p:ph type="title"/>
          </p:nvPr>
        </p:nvSpPr>
        <p:spPr/>
        <p:txBody>
          <a:bodyPr/>
          <a:lstStyle/>
          <a:p>
            <a:r>
              <a:rPr lang="hu-HU" dirty="0" err="1"/>
              <a:t>Expert</a:t>
            </a:r>
            <a:r>
              <a:rPr lang="hu-HU" dirty="0"/>
              <a:t> rendszerek kora (1980-as évek)</a:t>
            </a:r>
          </a:p>
        </p:txBody>
      </p:sp>
      <p:sp>
        <p:nvSpPr>
          <p:cNvPr id="3" name="Content Placeholder 2">
            <a:extLst>
              <a:ext uri="{FF2B5EF4-FFF2-40B4-BE49-F238E27FC236}">
                <a16:creationId xmlns:a16="http://schemas.microsoft.com/office/drawing/2014/main" id="{9FE55617-B5BE-5EFB-604F-72F652ECA560}"/>
              </a:ext>
            </a:extLst>
          </p:cNvPr>
          <p:cNvSpPr>
            <a:spLocks noGrp="1"/>
          </p:cNvSpPr>
          <p:nvPr>
            <p:ph sz="half" idx="1"/>
          </p:nvPr>
        </p:nvSpPr>
        <p:spPr>
          <a:xfrm>
            <a:off x="1141410" y="2249486"/>
            <a:ext cx="10010499" cy="3541714"/>
          </a:xfrm>
        </p:spPr>
        <p:txBody>
          <a:bodyPr>
            <a:normAutofit fontScale="92500"/>
          </a:bodyPr>
          <a:lstStyle/>
          <a:p>
            <a:r>
              <a:rPr lang="hu-HU" dirty="0"/>
              <a:t>A DENDRAL és a MYCIN az 1970-es évek sikeres tudásalapú rendszerei közé tartoztak, amelyek az AI szakértői rendszerek korai példái voltak. A DENDRAL célja az volt, hogy kémiai struktúrákat azonosítson </a:t>
            </a:r>
            <a:r>
              <a:rPr lang="hu-HU" dirty="0" err="1"/>
              <a:t>tömegspektrometriás</a:t>
            </a:r>
            <a:r>
              <a:rPr lang="hu-HU" dirty="0"/>
              <a:t> adatok alapján, és a tudományos kutatásokban nyújtott segítséget. A MYCIN, egy orvosi diagnosztikai rendszer, képes volt fertőző betegségek diagnosztizálására és megfelelő antibiotikum javaslatára, felhasználva a beépített szakértői tudást. Mindkét rendszer sikeresen modellezte az emberi szakértelmet szűk területeken, és nagy előrelépést jelentett az AI alkalmazások fejlődésében.</a:t>
            </a:r>
          </a:p>
        </p:txBody>
      </p:sp>
    </p:spTree>
    <p:extLst>
      <p:ext uri="{BB962C8B-B14F-4D97-AF65-F5344CB8AC3E}">
        <p14:creationId xmlns:p14="http://schemas.microsoft.com/office/powerpoint/2010/main" val="426089120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44CB6-223A-48FC-ED17-3CBED64547CF}"/>
              </a:ext>
            </a:extLst>
          </p:cNvPr>
          <p:cNvSpPr>
            <a:spLocks noGrp="1"/>
          </p:cNvSpPr>
          <p:nvPr>
            <p:ph type="title"/>
          </p:nvPr>
        </p:nvSpPr>
        <p:spPr/>
        <p:txBody>
          <a:bodyPr/>
          <a:lstStyle/>
          <a:p>
            <a:r>
              <a:rPr lang="hu-HU" dirty="0"/>
              <a:t>AI a mindennapi technológiákban</a:t>
            </a:r>
          </a:p>
        </p:txBody>
      </p:sp>
      <p:sp>
        <p:nvSpPr>
          <p:cNvPr id="3" name="Content Placeholder 2">
            <a:extLst>
              <a:ext uri="{FF2B5EF4-FFF2-40B4-BE49-F238E27FC236}">
                <a16:creationId xmlns:a16="http://schemas.microsoft.com/office/drawing/2014/main" id="{D7A0DFBB-C7B0-0E49-4DE8-ACF7DD5419AB}"/>
              </a:ext>
            </a:extLst>
          </p:cNvPr>
          <p:cNvSpPr>
            <a:spLocks noGrp="1"/>
          </p:cNvSpPr>
          <p:nvPr>
            <p:ph sz="half" idx="1"/>
          </p:nvPr>
        </p:nvSpPr>
        <p:spPr>
          <a:xfrm>
            <a:off x="952874" y="2004389"/>
            <a:ext cx="4878389" cy="3541714"/>
          </a:xfrm>
        </p:spPr>
        <p:txBody>
          <a:bodyPr>
            <a:noAutofit/>
          </a:bodyPr>
          <a:lstStyle/>
          <a:p>
            <a:r>
              <a:rPr lang="hu-HU" sz="2000" dirty="0"/>
              <a:t>Az AI alkalmazása a játékokban nagy áttörést jelentett, különösen a Deep </a:t>
            </a:r>
            <a:r>
              <a:rPr lang="hu-HU" sz="2000" dirty="0" err="1"/>
              <a:t>Blue</a:t>
            </a:r>
            <a:r>
              <a:rPr lang="hu-HU" sz="2000" dirty="0"/>
              <a:t> sakkszámítógép győzelme </a:t>
            </a:r>
            <a:r>
              <a:rPr lang="hu-HU" sz="2000" dirty="0" err="1"/>
              <a:t>Garri</a:t>
            </a:r>
            <a:r>
              <a:rPr lang="hu-HU" sz="2000" dirty="0"/>
              <a:t> </a:t>
            </a:r>
            <a:r>
              <a:rPr lang="hu-HU" sz="2000" dirty="0" err="1"/>
              <a:t>Kaszparov</a:t>
            </a:r>
            <a:r>
              <a:rPr lang="hu-HU" sz="2000" dirty="0"/>
              <a:t> világbajnok ellen 1997-ben. A Deep </a:t>
            </a:r>
            <a:r>
              <a:rPr lang="hu-HU" sz="2000" dirty="0" err="1"/>
              <a:t>Blue</a:t>
            </a:r>
            <a:r>
              <a:rPr lang="hu-HU" sz="2000" dirty="0"/>
              <a:t>, amelyet az IBM fejlesztett ki, képes volt másodpercenként millió lépést elemezni és stratégiai döntéseket hozni, emberi sakkmestereket megszégyenítő pontossággal. Ez az esemény jelentős mérföldkő volt, mivel bizonyította, hogy az AI képes legyőzni az emberi elmét összetett játékokban is.</a:t>
            </a:r>
          </a:p>
        </p:txBody>
      </p:sp>
      <p:sp>
        <p:nvSpPr>
          <p:cNvPr id="4" name="Content Placeholder 3">
            <a:extLst>
              <a:ext uri="{FF2B5EF4-FFF2-40B4-BE49-F238E27FC236}">
                <a16:creationId xmlns:a16="http://schemas.microsoft.com/office/drawing/2014/main" id="{34C24C42-7101-293E-03B7-47154E2B9B71}"/>
              </a:ext>
            </a:extLst>
          </p:cNvPr>
          <p:cNvSpPr>
            <a:spLocks noGrp="1"/>
          </p:cNvSpPr>
          <p:nvPr>
            <p:ph sz="half" idx="2"/>
          </p:nvPr>
        </p:nvSpPr>
        <p:spPr>
          <a:xfrm>
            <a:off x="6094412" y="2097088"/>
            <a:ext cx="4875211" cy="3541714"/>
          </a:xfrm>
        </p:spPr>
        <p:txBody>
          <a:bodyPr>
            <a:noAutofit/>
          </a:bodyPr>
          <a:lstStyle/>
          <a:p>
            <a:r>
              <a:rPr lang="hu-HU" sz="1800" dirty="0"/>
              <a:t>Az AI keresési algoritmusai, mint például a Google </a:t>
            </a:r>
            <a:r>
              <a:rPr lang="hu-HU" sz="1800" dirty="0" err="1"/>
              <a:t>PageRank</a:t>
            </a:r>
            <a:r>
              <a:rPr lang="hu-HU" sz="1800" dirty="0"/>
              <a:t>, forradalmasították az információkeresést az interneten, lehetővé téve a releváns találatok gyors és pontos megjelenítését. Az adatbányászat az AI egyik fontos alkalmazási területe, amely hatalmas mennyiségű adatból képes értékes mintákat és trendeket felismerni, segítve az üzleti döntéshozatalt és a tudományos kutatásokat. Ezek az algoritmusok az internetes alkalmazásokban, például a személyre szabott ajánlórendszerekben (mint a </a:t>
            </a:r>
            <a:r>
              <a:rPr lang="hu-HU" sz="1800" dirty="0" err="1"/>
              <a:t>Netflix</a:t>
            </a:r>
            <a:r>
              <a:rPr lang="hu-HU" sz="1800" dirty="0"/>
              <a:t> vagy Amazon) is fontos szerepet játszanak, növelve a felhasználói élményt és hatékonyságot.</a:t>
            </a:r>
          </a:p>
        </p:txBody>
      </p:sp>
    </p:spTree>
    <p:extLst>
      <p:ext uri="{BB962C8B-B14F-4D97-AF65-F5344CB8AC3E}">
        <p14:creationId xmlns:p14="http://schemas.microsoft.com/office/powerpoint/2010/main" val="2344004781"/>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41F47-3C57-ED88-1EB1-EA7D162C30E6}"/>
              </a:ext>
            </a:extLst>
          </p:cNvPr>
          <p:cNvSpPr>
            <a:spLocks noGrp="1"/>
          </p:cNvSpPr>
          <p:nvPr>
            <p:ph type="title"/>
          </p:nvPr>
        </p:nvSpPr>
        <p:spPr/>
        <p:txBody>
          <a:bodyPr/>
          <a:lstStyle/>
          <a:p>
            <a:r>
              <a:rPr lang="hu-HU" dirty="0"/>
              <a:t>Mélytanulás és Big Data</a:t>
            </a:r>
          </a:p>
        </p:txBody>
      </p:sp>
      <p:sp>
        <p:nvSpPr>
          <p:cNvPr id="3" name="Content Placeholder 2">
            <a:extLst>
              <a:ext uri="{FF2B5EF4-FFF2-40B4-BE49-F238E27FC236}">
                <a16:creationId xmlns:a16="http://schemas.microsoft.com/office/drawing/2014/main" id="{6FD11FA9-F158-F561-660B-EB726DFCB724}"/>
              </a:ext>
            </a:extLst>
          </p:cNvPr>
          <p:cNvSpPr>
            <a:spLocks noGrp="1"/>
          </p:cNvSpPr>
          <p:nvPr>
            <p:ph sz="half" idx="1"/>
          </p:nvPr>
        </p:nvSpPr>
        <p:spPr>
          <a:xfrm>
            <a:off x="1141410" y="2249486"/>
            <a:ext cx="10067060" cy="3541714"/>
          </a:xfrm>
        </p:spPr>
        <p:txBody>
          <a:bodyPr>
            <a:normAutofit fontScale="92500" lnSpcReduction="20000"/>
          </a:bodyPr>
          <a:lstStyle/>
          <a:p>
            <a:r>
              <a:rPr lang="hu-HU" dirty="0"/>
              <a:t>A 2010-es évektől kezdődően a mélytanulás és a Big Data forradalmasította az AI-t, mivel a nagy mennyiségű adat és a megnövekedett számítási kapacitás lehetővé tette a komplex neurális hálózatok hatékony képzését. A mélytanulás segítségével az AI rendszerek képesek lettek mintafelismerésre, képfelismerésre, beszédfelismerésre és természetes nyelvi feldolgozásra, amelyek számos alkalmazást tettek lehetővé az egészségügytől a közlekedésig. A Big Data pedig a hatalmas adatmennyiségeken alapuló AI rendszerek pontosságát és teljesítményét növelte, mivel egyre több adat állt rendelkezésre a modellek képzéséhez. Ennek köszönhetően olyan áttörések születtek, mint például az </a:t>
            </a:r>
            <a:r>
              <a:rPr lang="hu-HU" dirty="0" err="1"/>
              <a:t>AlphaGo</a:t>
            </a:r>
            <a:r>
              <a:rPr lang="hu-HU" dirty="0"/>
              <a:t> sikere, amely megmutatta az AI potenciálját az összetett problémamegoldásban.</a:t>
            </a:r>
          </a:p>
        </p:txBody>
      </p:sp>
    </p:spTree>
    <p:extLst>
      <p:ext uri="{BB962C8B-B14F-4D97-AF65-F5344CB8AC3E}">
        <p14:creationId xmlns:p14="http://schemas.microsoft.com/office/powerpoint/2010/main" val="378930408"/>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31E20-FEC8-2689-31BF-E26C26A397C2}"/>
              </a:ext>
            </a:extLst>
          </p:cNvPr>
          <p:cNvSpPr>
            <a:spLocks noGrp="1"/>
          </p:cNvSpPr>
          <p:nvPr>
            <p:ph type="title"/>
          </p:nvPr>
        </p:nvSpPr>
        <p:spPr/>
        <p:txBody>
          <a:bodyPr/>
          <a:lstStyle/>
          <a:p>
            <a:r>
              <a:rPr lang="hu-HU" dirty="0"/>
              <a:t>Az AI szerepe az autonóm járművekben</a:t>
            </a:r>
          </a:p>
        </p:txBody>
      </p:sp>
      <p:sp>
        <p:nvSpPr>
          <p:cNvPr id="3" name="Content Placeholder 2">
            <a:extLst>
              <a:ext uri="{FF2B5EF4-FFF2-40B4-BE49-F238E27FC236}">
                <a16:creationId xmlns:a16="http://schemas.microsoft.com/office/drawing/2014/main" id="{A75186E3-6889-7F4A-862B-D77E9C6582B7}"/>
              </a:ext>
            </a:extLst>
          </p:cNvPr>
          <p:cNvSpPr>
            <a:spLocks noGrp="1"/>
          </p:cNvSpPr>
          <p:nvPr>
            <p:ph sz="half" idx="1"/>
          </p:nvPr>
        </p:nvSpPr>
        <p:spPr>
          <a:xfrm>
            <a:off x="1141410" y="2249486"/>
            <a:ext cx="9972792" cy="3989996"/>
          </a:xfrm>
        </p:spPr>
        <p:txBody>
          <a:bodyPr>
            <a:normAutofit fontScale="92500"/>
          </a:bodyPr>
          <a:lstStyle/>
          <a:p>
            <a:r>
              <a:rPr lang="hu-HU" dirty="0"/>
              <a:t>Az önvezető autók fejlődése jelentős előrelépést hozott az AI technológiában, mivel a mesterséges intelligencia alapú rendszerek képesek biztonságosan navigálni a közlekedési környezetben. A Tesla és a </a:t>
            </a:r>
            <a:r>
              <a:rPr lang="hu-HU" dirty="0" err="1"/>
              <a:t>Waymo</a:t>
            </a:r>
            <a:r>
              <a:rPr lang="hu-HU" dirty="0"/>
              <a:t> például élen járnak az autonóm járművek fejlesztésében, alkalmazva fejlett érzékelőket, kamerákat és neurális </a:t>
            </a:r>
            <a:r>
              <a:rPr lang="hu-HU" dirty="0" err="1"/>
              <a:t>hálózatokat</a:t>
            </a:r>
            <a:r>
              <a:rPr lang="hu-HU" dirty="0"/>
              <a:t> a környezet valós idejű elemzésére. Ezek a rendszerek képesek azonosítani a forgalmi jeleket, gyalogosokat és más járműveket, valamint döntéseket hozni az útvonal és sebesség tekintetében. Az önvezető technológia fejlődése nemcsak a közlekedés biztonságát és hatékonyságát növeli, hanem potenciálisan átalakíthatja a városi mobilitást és a közlekedési infrastruktúrát.</a:t>
            </a:r>
          </a:p>
        </p:txBody>
      </p:sp>
    </p:spTree>
    <p:extLst>
      <p:ext uri="{BB962C8B-B14F-4D97-AF65-F5344CB8AC3E}">
        <p14:creationId xmlns:p14="http://schemas.microsoft.com/office/powerpoint/2010/main" val="115140006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23</TotalTime>
  <Words>1202</Words>
  <Application>Microsoft Office PowerPoint</Application>
  <PresentationFormat>Widescreen</PresentationFormat>
  <Paragraphs>28</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Tw Cen MT</vt:lpstr>
      <vt:lpstr>Circuit</vt:lpstr>
      <vt:lpstr>Az AI története és fejlődése</vt:lpstr>
      <vt:lpstr>Bevezetés</vt:lpstr>
      <vt:lpstr>Az AI korai elképzelései</vt:lpstr>
      <vt:lpstr>Az első algoritmusok és programok</vt:lpstr>
      <vt:lpstr>Az AI első válsága</vt:lpstr>
      <vt:lpstr>Expert rendszerek kora (1980-as évek)</vt:lpstr>
      <vt:lpstr>AI a mindennapi technológiákban</vt:lpstr>
      <vt:lpstr>Mélytanulás és Big Data</vt:lpstr>
      <vt:lpstr>Az AI szerepe az autonóm járművekben</vt:lpstr>
      <vt:lpstr>Etikai és társadalmi kihívások</vt:lpstr>
      <vt:lpstr>Az AI jövőbeli lehetőségei</vt:lpstr>
      <vt:lpstr>Összegzés</vt:lpstr>
      <vt:lpstr>Köszönöm a figyelmet!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Ligeti Éva</dc:creator>
  <cp:lastModifiedBy>Ligeti Éva</cp:lastModifiedBy>
  <cp:revision>1</cp:revision>
  <dcterms:created xsi:type="dcterms:W3CDTF">2024-09-17T21:46:18Z</dcterms:created>
  <dcterms:modified xsi:type="dcterms:W3CDTF">2024-09-17T22:09:20Z</dcterms:modified>
</cp:coreProperties>
</file>