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566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90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2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5DB179-451A-4099-A61F-0326E57C3F0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05A434-2EBB-417E-9A67-129639B6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0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567FBC-1E22-465B-8C28-98A89D377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Artificial Intelligence: A Journey Through History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2299481-768E-4AB5-8E5C-FC3F45392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Advancements of AI Development</a:t>
            </a:r>
            <a:endParaRPr lang="hu-HU" dirty="0"/>
          </a:p>
          <a:p>
            <a:endParaRPr lang="hu-HU" dirty="0"/>
          </a:p>
          <a:p>
            <a:r>
              <a:rPr lang="en-US" dirty="0"/>
              <a:t>By</a:t>
            </a:r>
            <a:r>
              <a:rPr lang="en-US"/>
              <a:t>: </a:t>
            </a:r>
            <a:r>
              <a:rPr lang="en-US" dirty="0"/>
              <a:t>M</a:t>
            </a:r>
            <a:r>
              <a:rPr lang="hu-HU"/>
              <a:t>e</a:t>
            </a:r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C8FCC0F2-1C0E-4947-8628-8AA485876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4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893A2-E218-4FB1-9A50-3BE8675F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Future of AI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DD238-731D-40DA-8A00-9CB49CA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Potential Advancements:</a:t>
            </a:r>
            <a:endParaRPr lang="en-US" dirty="0"/>
          </a:p>
          <a:p>
            <a:pPr lvl="1"/>
            <a:r>
              <a:rPr lang="en-US" dirty="0"/>
              <a:t>General AI: Moving beyond narrow AI to more generalized applications.</a:t>
            </a:r>
          </a:p>
          <a:p>
            <a:pPr lvl="1"/>
            <a:r>
              <a:rPr lang="en-US" dirty="0"/>
              <a:t>Autonomous systems: Advancements in self-driving cars and drones.</a:t>
            </a:r>
          </a:p>
          <a:p>
            <a:pPr lvl="1"/>
            <a:endParaRPr lang="en-US" dirty="0"/>
          </a:p>
          <a:p>
            <a:r>
              <a:rPr lang="en-US" b="1" dirty="0"/>
              <a:t>Global Impact:</a:t>
            </a:r>
            <a:endParaRPr lang="en-US" dirty="0"/>
          </a:p>
          <a:p>
            <a:pPr lvl="1"/>
            <a:r>
              <a:rPr lang="en-US" dirty="0"/>
              <a:t>Economic implications and changes to the job market.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F77A63B4-E197-4986-85DC-7C62278B7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78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523D6-20E0-441B-8606-9A8C60F4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20C915-0A72-416C-9A85-C37695F1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AI Evolution:</a:t>
            </a:r>
            <a:endParaRPr lang="en-US" dirty="0"/>
          </a:p>
          <a:p>
            <a:pPr lvl="1"/>
            <a:r>
              <a:rPr lang="en-US" dirty="0"/>
              <a:t>From conceptual beginnings to everyday applications.</a:t>
            </a:r>
          </a:p>
          <a:p>
            <a:pPr lvl="1"/>
            <a:r>
              <a:rPr lang="en-US" dirty="0"/>
              <a:t>Ongoing challenges and ethical considerations.</a:t>
            </a:r>
          </a:p>
          <a:p>
            <a:pPr lvl="1"/>
            <a:endParaRPr lang="en-US" dirty="0"/>
          </a:p>
          <a:p>
            <a:r>
              <a:rPr lang="en-US" b="1" dirty="0"/>
              <a:t>Final Thoughts:</a:t>
            </a:r>
            <a:endParaRPr lang="en-US" dirty="0"/>
          </a:p>
          <a:p>
            <a:pPr lvl="1"/>
            <a:r>
              <a:rPr lang="en-US" dirty="0"/>
              <a:t>The necessity for responsible AI development and governance.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41B39FC-6C56-4EBE-AA41-EA0A03FE2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568578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3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F5B0-EC2A-4184-B30E-76EBC285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  <a:endParaRPr lang="hu-HU" dirty="0"/>
          </a:p>
        </p:txBody>
      </p:sp>
      <p:pic>
        <p:nvPicPr>
          <p:cNvPr id="3" name="Kép 4">
            <a:extLst>
              <a:ext uri="{FF2B5EF4-FFF2-40B4-BE49-F238E27FC236}">
                <a16:creationId xmlns:a16="http://schemas.microsoft.com/office/drawing/2014/main" id="{ED84EB25-AAD5-4BE7-A583-17D8C6149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0"/>
            <a:ext cx="1756136" cy="1172220"/>
          </a:xfrm>
          <a:prstGeom prst="rect">
            <a:avLst/>
          </a:prstGeom>
        </p:spPr>
      </p:pic>
      <p:pic>
        <p:nvPicPr>
          <p:cNvPr id="4" name="Kép 4">
            <a:extLst>
              <a:ext uri="{FF2B5EF4-FFF2-40B4-BE49-F238E27FC236}">
                <a16:creationId xmlns:a16="http://schemas.microsoft.com/office/drawing/2014/main" id="{608E70AA-5083-4215-AC1D-16146B4AB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5685780"/>
            <a:ext cx="1756136" cy="117222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32099E-442C-4D13-A9EE-DC174893F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6136" cy="1172220"/>
          </a:xfrm>
          <a:prstGeom prst="rect">
            <a:avLst/>
          </a:prstGeom>
        </p:spPr>
      </p:pic>
      <p:pic>
        <p:nvPicPr>
          <p:cNvPr id="6" name="Kép 4">
            <a:extLst>
              <a:ext uri="{FF2B5EF4-FFF2-40B4-BE49-F238E27FC236}">
                <a16:creationId xmlns:a16="http://schemas.microsoft.com/office/drawing/2014/main" id="{C4690E7E-BBF6-414A-A866-089EE8A6B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780"/>
            <a:ext cx="1756136" cy="117222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90987E-E026-43F2-B8FE-0BE72B497C98}"/>
              </a:ext>
            </a:extLst>
          </p:cNvPr>
          <p:cNvSpPr txBox="1">
            <a:spLocks/>
          </p:cNvSpPr>
          <p:nvPr/>
        </p:nvSpPr>
        <p:spPr>
          <a:xfrm>
            <a:off x="0" y="1172220"/>
            <a:ext cx="4276809" cy="13396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ALL Images WERE made by the author of the Presentation</a:t>
            </a:r>
            <a:endParaRPr lang="hu-H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EFEE9F-46A2-4D6B-A746-83DC37B5F1A5}"/>
              </a:ext>
            </a:extLst>
          </p:cNvPr>
          <p:cNvSpPr txBox="1">
            <a:spLocks/>
          </p:cNvSpPr>
          <p:nvPr/>
        </p:nvSpPr>
        <p:spPr>
          <a:xfrm>
            <a:off x="-1" y="2370668"/>
            <a:ext cx="4276809" cy="13396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ALL TEXTUAL CONTENT WERE made by Copilot’s 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2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7304B-B968-448B-93A4-F0BBEAD3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AI</a:t>
            </a:r>
            <a:br>
              <a:rPr lang="en-US" b="1" dirty="0"/>
            </a:br>
            <a:r>
              <a:rPr lang="en-US" b="1" dirty="0"/>
              <a:t>What is AI?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B667F2-0146-4D19-8240-6049908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Simulation of human intelligence by computer systems.</a:t>
            </a:r>
          </a:p>
          <a:p>
            <a:pPr lvl="1"/>
            <a:r>
              <a:rPr lang="en-US" dirty="0"/>
              <a:t>Subfields: Machine Learning, Natural Language Processing, Robotics.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09DD98B0-9A47-47E0-AAD0-E705B534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78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9BAC0-771F-4116-9225-4D27A828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Early Beginnings (1950s-1960s)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D4910F-D729-49E3-A69C-33B647CD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Developments:</a:t>
            </a:r>
            <a:endParaRPr lang="en-US" dirty="0"/>
          </a:p>
          <a:p>
            <a:pPr lvl="1"/>
            <a:r>
              <a:rPr lang="en-US" dirty="0"/>
              <a:t>1950: Alan Turing proposes the Turing Test.</a:t>
            </a:r>
          </a:p>
          <a:p>
            <a:pPr lvl="1"/>
            <a:r>
              <a:rPr lang="en-US" dirty="0"/>
              <a:t>1956: Dartmouth Conference solidifies AI as a field.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Notable Figures:</a:t>
            </a:r>
            <a:endParaRPr lang="en-US" dirty="0"/>
          </a:p>
          <a:p>
            <a:pPr lvl="1"/>
            <a:r>
              <a:rPr lang="en-US" dirty="0"/>
              <a:t>John McCarthy, Marvin Minsky, Herbert Simon.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32B0ADD-DD68-43BD-9383-47F99B6DB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5685780"/>
            <a:ext cx="1756136" cy="1172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CAB83-E1DF-4624-B88F-46E3092D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0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0F30D-17B6-47DC-8B40-E8A7EAC8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First AI Programs (1960s-1970s)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998EF0-8AC5-4952-80F9-C07F91DF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Symbolic AI:</a:t>
            </a:r>
            <a:endParaRPr lang="en-US" dirty="0"/>
          </a:p>
          <a:p>
            <a:pPr lvl="1"/>
            <a:r>
              <a:rPr lang="en-US" dirty="0"/>
              <a:t>Development of early programs like ELIZA (a chatbot) and SHRDLU (natural language processing).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Lack of computational power and understanding of complex algorithms.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F506200F-A912-4854-B696-6E084ECC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0"/>
            <a:ext cx="1756136" cy="1172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976CB-A80B-4FCB-82FF-C8A01051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16" y="3633536"/>
            <a:ext cx="4299284" cy="32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9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4541F7-795F-4CC1-AEF0-355D1E32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AI Winters (1970s-1990s)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46B8F9-ED88-4C50-B5BB-9B6B93E5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Faced:</a:t>
            </a:r>
            <a:endParaRPr lang="en-US" dirty="0"/>
          </a:p>
          <a:p>
            <a:pPr lvl="1"/>
            <a:r>
              <a:rPr lang="en-US" dirty="0"/>
              <a:t>Disappointment in AI's capabilities led to funding cuts.</a:t>
            </a:r>
          </a:p>
          <a:p>
            <a:pPr lvl="1"/>
            <a:r>
              <a:rPr lang="en-US" dirty="0"/>
              <a:t>Two significant downturns known as "AI Winters.“</a:t>
            </a:r>
          </a:p>
          <a:p>
            <a:pPr lvl="1"/>
            <a:endParaRPr lang="en-US" dirty="0"/>
          </a:p>
          <a:p>
            <a:r>
              <a:rPr lang="en-US" b="1" dirty="0"/>
              <a:t>Consequences:</a:t>
            </a:r>
            <a:endParaRPr lang="en-US" dirty="0"/>
          </a:p>
          <a:p>
            <a:pPr lvl="1"/>
            <a:r>
              <a:rPr lang="en-US" dirty="0"/>
              <a:t>Many researchers left the field, and interest waned.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5C525702-2C5E-46EA-96A6-CC577706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1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A0CDA7-123E-40FD-B181-9B3D0E0D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Resurgence of AI (1990s-2000s)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E89828-D398-4A7C-9AE2-3522F41F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Revival Factors:</a:t>
            </a:r>
            <a:endParaRPr lang="en-US" dirty="0"/>
          </a:p>
          <a:p>
            <a:pPr lvl="1"/>
            <a:r>
              <a:rPr lang="en-US" dirty="0"/>
              <a:t>Increased computational power (CPUs and GPUs).</a:t>
            </a:r>
          </a:p>
          <a:p>
            <a:pPr lvl="1"/>
            <a:r>
              <a:rPr lang="en-US" dirty="0"/>
              <a:t>Data availability increased, supporting machine learning.</a:t>
            </a:r>
          </a:p>
          <a:p>
            <a:pPr lvl="1"/>
            <a:endParaRPr lang="en-US" dirty="0"/>
          </a:p>
          <a:p>
            <a:r>
              <a:rPr lang="en-US" b="1" dirty="0"/>
              <a:t>Milestones:</a:t>
            </a:r>
            <a:endParaRPr lang="en-US" dirty="0"/>
          </a:p>
          <a:p>
            <a:pPr lvl="1"/>
            <a:r>
              <a:rPr lang="en-US" dirty="0"/>
              <a:t>IBM’s Deep Blue defeats chess champion Garry Kasparov (1997).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6F865501-C567-4423-B183-D84E5787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780"/>
            <a:ext cx="1756136" cy="1172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6E6E2-F2C1-46B9-B581-7D2A0261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62" y="0"/>
            <a:ext cx="3785937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98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352A1B-858D-4102-B2A4-31A04B16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Era of Machine Learning (2000s-2010s)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5769B-D0A4-41FF-A077-E0967855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Advancements in Techniques:</a:t>
            </a:r>
            <a:endParaRPr lang="en-US" dirty="0"/>
          </a:p>
          <a:p>
            <a:pPr lvl="1"/>
            <a:r>
              <a:rPr lang="en-US" dirty="0"/>
              <a:t>Evolution of algorithms: decision trees, neural networks, and deep learning.</a:t>
            </a:r>
          </a:p>
          <a:p>
            <a:pPr lvl="1"/>
            <a:endParaRPr lang="en-US" dirty="0"/>
          </a:p>
          <a:p>
            <a:r>
              <a:rPr lang="en-US" b="1" dirty="0"/>
              <a:t>Key Developments:</a:t>
            </a:r>
            <a:endParaRPr lang="en-US" dirty="0"/>
          </a:p>
          <a:p>
            <a:pPr lvl="1"/>
            <a:r>
              <a:rPr lang="en-US" dirty="0"/>
              <a:t>Google’s use of machine learning for search algorithms.</a:t>
            </a:r>
          </a:p>
          <a:p>
            <a:pPr lvl="1"/>
            <a:r>
              <a:rPr lang="en-US" dirty="0"/>
              <a:t>Emergence of AI frameworks like TensorFlow and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0FF6142-1619-449E-BCB3-D09E5790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568578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2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C9CA18-96DC-4ED5-8440-A43F34D6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Breakthroughs in Deep Learning (2010s)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3E3940-37CD-4B26-99A8-5CC1242A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Revolutionary Progress:</a:t>
            </a:r>
            <a:endParaRPr lang="en-US" dirty="0"/>
          </a:p>
          <a:p>
            <a:pPr lvl="1"/>
            <a:r>
              <a:rPr lang="en-US" dirty="0"/>
              <a:t>2012: </a:t>
            </a:r>
            <a:r>
              <a:rPr lang="en-US" dirty="0" err="1"/>
              <a:t>AlexNet</a:t>
            </a:r>
            <a:r>
              <a:rPr lang="en-US" dirty="0"/>
              <a:t> wins the ImageNet competition, boosting interest in deep learning.</a:t>
            </a:r>
          </a:p>
          <a:p>
            <a:pPr lvl="1"/>
            <a:r>
              <a:rPr lang="en-US" dirty="0"/>
              <a:t>Natural language processing (NLP) advancements with models like GPT and BERT.</a:t>
            </a:r>
          </a:p>
          <a:p>
            <a:pPr lvl="1"/>
            <a:endParaRPr lang="en-US" dirty="0"/>
          </a:p>
          <a:p>
            <a:r>
              <a:rPr lang="en-US" b="1" dirty="0"/>
              <a:t>Applications:</a:t>
            </a:r>
            <a:endParaRPr lang="en-US" dirty="0"/>
          </a:p>
          <a:p>
            <a:pPr lvl="1"/>
            <a:r>
              <a:rPr lang="en-US" dirty="0"/>
              <a:t>Image recognition, speech recognition, and language translation.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E351C60A-1F80-4972-B05E-92B772CE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864" y="0"/>
            <a:ext cx="1756136" cy="11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5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96241A-1467-44B5-8B82-52C37C1A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in Everyday Life (2020s)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D97AFF-B8E7-4C62-9FAE-A8ACDC24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Ubiquity of AI:</a:t>
            </a:r>
            <a:endParaRPr lang="en-US" dirty="0"/>
          </a:p>
          <a:p>
            <a:pPr lvl="1"/>
            <a:r>
              <a:rPr lang="en-US" dirty="0"/>
              <a:t>Smart assistants (Siri, Alexa), personalization (Netflix, Spotify).</a:t>
            </a:r>
          </a:p>
          <a:p>
            <a:pPr lvl="1"/>
            <a:r>
              <a:rPr lang="en-US" dirty="0"/>
              <a:t>AI in healthcare for diagnostics and predictive analytics.</a:t>
            </a:r>
          </a:p>
          <a:p>
            <a:pPr lvl="1"/>
            <a:endParaRPr lang="en-US" dirty="0"/>
          </a:p>
          <a:p>
            <a:r>
              <a:rPr lang="en-US" b="1" dirty="0"/>
              <a:t>Ethics and Concerns:</a:t>
            </a:r>
            <a:endParaRPr lang="en-US" dirty="0"/>
          </a:p>
          <a:p>
            <a:pPr lvl="1"/>
            <a:r>
              <a:rPr lang="en-US" dirty="0"/>
              <a:t>Bias in algorithms and AI transparency challenges.</a:t>
            </a:r>
          </a:p>
          <a:p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14DCAEE4-AC2C-4020-A0C0-603C77ABA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6136" cy="1172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A7B9C-A250-48E5-99BB-CDF63A846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2032"/>
            <a:ext cx="3962400" cy="2971800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1DCE02F3-689D-4DDE-8757-250F4DF8F842}"/>
              </a:ext>
            </a:extLst>
          </p:cNvPr>
          <p:cNvSpPr txBox="1">
            <a:spLocks/>
          </p:cNvSpPr>
          <p:nvPr/>
        </p:nvSpPr>
        <p:spPr>
          <a:xfrm>
            <a:off x="8569015" y="2982049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Mona Lisa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3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445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The Evolution of Artificial Intelligence: A Journey Through History</vt:lpstr>
      <vt:lpstr>Introduction to AI What is AI?</vt:lpstr>
      <vt:lpstr>Early Beginnings (1950s-1960s)</vt:lpstr>
      <vt:lpstr>The First AI Programs (1960s-1970s)</vt:lpstr>
      <vt:lpstr>The AI Winters (1970s-1990s)</vt:lpstr>
      <vt:lpstr>The Resurgence of AI (1990s-2000s)</vt:lpstr>
      <vt:lpstr>The Era of Machine Learning (2000s-2010s)</vt:lpstr>
      <vt:lpstr>Breakthroughs in Deep Learning (2010s)</vt:lpstr>
      <vt:lpstr>AI in Everyday Life (2020s)</vt:lpstr>
      <vt:lpstr>The Future of AI</vt:lpstr>
      <vt:lpstr>Conclusion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Artificial Intelligence: A Journey Through History</dc:title>
  <dc:creator>Kiss Miklós Nikolaj</dc:creator>
  <cp:lastModifiedBy>Kiss Miklós Nikolaj</cp:lastModifiedBy>
  <cp:revision>10</cp:revision>
  <dcterms:created xsi:type="dcterms:W3CDTF">2024-09-11T10:36:16Z</dcterms:created>
  <dcterms:modified xsi:type="dcterms:W3CDTF">2024-09-24T12:14:02Z</dcterms:modified>
</cp:coreProperties>
</file>