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8FC76-0115-4426-BE57-A15F0216AE92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1BD3-7708-4B14-8BA8-99536956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C1BD3-7708-4B14-8BA8-995369567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1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aseline="0">
                <a:latin typeface="Delius" pitchFamily="2" charset="0"/>
              </a:defRPr>
            </a:lvl1pPr>
            <a:lvl2pPr>
              <a:defRPr baseline="0">
                <a:latin typeface="Delius" pitchFamily="2" charset="0"/>
              </a:defRPr>
            </a:lvl2pPr>
            <a:lvl3pPr>
              <a:defRPr baseline="0">
                <a:latin typeface="Delius" pitchFamily="2" charset="0"/>
              </a:defRPr>
            </a:lvl3pPr>
            <a:lvl4pPr>
              <a:defRPr baseline="0">
                <a:latin typeface="Delius" pitchFamily="2" charset="0"/>
              </a:defRPr>
            </a:lvl4pPr>
            <a:lvl5pPr>
              <a:defRPr baseline="0">
                <a:latin typeface="Delius" pitchFamily="2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81652" y="6393049"/>
            <a:ext cx="351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Delius" pitchFamily="2" charset="0"/>
              </a:rPr>
              <a:t>Illustrated Haskell</a:t>
            </a:r>
            <a:r>
              <a:rPr lang="en-US" sz="1200" baseline="0" dirty="0" smtClean="0">
                <a:latin typeface="Delius" pitchFamily="2" charset="0"/>
              </a:rPr>
              <a:t> &lt;http://illustratedhaskell.org&gt;</a:t>
            </a:r>
            <a:endParaRPr lang="en-US" sz="1200" dirty="0">
              <a:latin typeface="Deliu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1652" y="6393049"/>
            <a:ext cx="351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Delius" pitchFamily="2" charset="0"/>
              </a:rPr>
              <a:t>Illustrated Haskell</a:t>
            </a:r>
            <a:r>
              <a:rPr lang="en-US" sz="1200" baseline="0" dirty="0" smtClean="0">
                <a:latin typeface="Delius" pitchFamily="2" charset="0"/>
              </a:rPr>
              <a:t> &lt;http://illustratedhaskell.org&gt;</a:t>
            </a:r>
            <a:endParaRPr lang="en-US" sz="1200" dirty="0">
              <a:latin typeface="Deliu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1652" y="6393049"/>
            <a:ext cx="351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Delius" pitchFamily="2" charset="0"/>
              </a:rPr>
              <a:t>Illustrated Haskell</a:t>
            </a:r>
            <a:r>
              <a:rPr lang="en-US" sz="1200" baseline="0" dirty="0" smtClean="0">
                <a:latin typeface="Delius" pitchFamily="2" charset="0"/>
              </a:rPr>
              <a:t> &lt;http://illustratedhaskell.org&gt;</a:t>
            </a:r>
            <a:endParaRPr lang="en-US" sz="1200" dirty="0">
              <a:latin typeface="Deliu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084159-46B5-334B-BF68-F35A81B1B2D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70AFE3-EA15-F541-9A09-A294209F4FB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way%27s_Game_of_Life" TargetMode="External"/><Relationship Id="rId2" Type="http://schemas.openxmlformats.org/officeDocument/2006/relationships/hyperlink" Target="http://www.haskell.org/haskellwiki/Numeric_Haskell:_A_Repa_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 with </a:t>
            </a:r>
            <a:r>
              <a:rPr lang="en-US" dirty="0" err="1" smtClean="0"/>
              <a:t>Repa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worked example using “Stencil Convolution”</a:t>
            </a:r>
          </a:p>
          <a:p>
            <a:r>
              <a:rPr lang="en-US" dirty="0" smtClean="0"/>
              <a:t>from Illustrated Haskell &lt;http://illustratedhaskell.org&gt;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01598"/>
            <a:ext cx="8229600" cy="914400"/>
          </a:xfrm>
        </p:spPr>
        <p:txBody>
          <a:bodyPr/>
          <a:lstStyle/>
          <a:p>
            <a:r>
              <a:rPr lang="en-US" dirty="0" smtClean="0"/>
              <a:t>We’re almost done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9927" y="1474302"/>
            <a:ext cx="1710163" cy="408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Delius" pitchFamily="2" charset="0"/>
              </a:rPr>
              <a:t>Original</a:t>
            </a:r>
            <a:endParaRPr lang="en-US" b="0" dirty="0">
              <a:solidFill>
                <a:schemeClr val="tx1"/>
              </a:solidFill>
              <a:latin typeface="Delius" pitchFamily="2" charset="0"/>
            </a:endParaRPr>
          </a:p>
        </p:txBody>
      </p:sp>
      <p:sp>
        <p:nvSpPr>
          <p:cNvPr id="21" name="Text Placeholder 4"/>
          <p:cNvSpPr>
            <a:spLocks noGrp="1"/>
          </p:cNvSpPr>
          <p:nvPr>
            <p:ph type="body" sz="half" idx="3"/>
          </p:nvPr>
        </p:nvSpPr>
        <p:spPr>
          <a:xfrm>
            <a:off x="4891571" y="1445470"/>
            <a:ext cx="1710163" cy="466225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Delius" pitchFamily="2" charset="0"/>
              </a:rPr>
              <a:t>Original</a:t>
            </a:r>
            <a:endParaRPr lang="en-US" b="0" dirty="0">
              <a:solidFill>
                <a:schemeClr val="tx1"/>
              </a:solidFill>
              <a:latin typeface="Delius" pitchFamily="2" charset="0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sz="quarter" idx="2"/>
          </p:nvPr>
        </p:nvSpPr>
        <p:spPr>
          <a:xfrm>
            <a:off x="2458865" y="2174875"/>
            <a:ext cx="2173145" cy="2031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[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4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4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4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4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dirty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Inconsolata" pitchFamily="49" charset="0"/>
              </a:rPr>
              <a:t>]</a:t>
            </a:r>
            <a:endParaRPr lang="en-US" sz="1600" dirty="0" smtClean="0">
              <a:latin typeface="Inconsolata" pitchFamily="49" charset="0"/>
            </a:endParaRPr>
          </a:p>
          <a:p>
            <a:pPr marL="0" indent="0">
              <a:buNone/>
            </a:pPr>
            <a:endParaRPr lang="en-US" sz="1600" dirty="0">
              <a:latin typeface="Inconsolata" pitchFamily="49" charset="0"/>
            </a:endParaRPr>
          </a:p>
        </p:txBody>
      </p:sp>
      <p:sp>
        <p:nvSpPr>
          <p:cNvPr id="24" name="Content Placeholder 5"/>
          <p:cNvSpPr>
            <a:spLocks noGrp="1"/>
          </p:cNvSpPr>
          <p:nvPr>
            <p:ph sz="quarter" idx="4"/>
          </p:nvPr>
        </p:nvSpPr>
        <p:spPr>
          <a:xfrm>
            <a:off x="6861294" y="2174875"/>
            <a:ext cx="2216802" cy="222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[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dirty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]</a:t>
            </a:r>
            <a:endParaRPr lang="en-US" sz="1600" dirty="0">
              <a:latin typeface="Inconsolata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8665" y="2174875"/>
            <a:ext cx="2392687" cy="2158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[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]</a:t>
            </a:r>
          </a:p>
          <a:p>
            <a:pPr marL="0" indent="0">
              <a:buNone/>
            </a:pPr>
            <a:endParaRPr lang="en-US" sz="1600" dirty="0">
              <a:latin typeface="Inconsolata" pitchFamily="49" charset="0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idx="4294967295"/>
          </p:nvPr>
        </p:nvSpPr>
        <p:spPr>
          <a:xfrm>
            <a:off x="2690568" y="1439414"/>
            <a:ext cx="1709738" cy="4783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Delius" pitchFamily="2" charset="0"/>
              </a:rPr>
              <a:t>Neighbors</a:t>
            </a:r>
            <a:endParaRPr lang="en-US" dirty="0">
              <a:latin typeface="Delius" pitchFamily="2" charset="0"/>
            </a:endParaRPr>
          </a:p>
        </p:txBody>
      </p:sp>
      <p:sp>
        <p:nvSpPr>
          <p:cNvPr id="22" name="Content Placeholder 5"/>
          <p:cNvSpPr>
            <a:spLocks noGrp="1"/>
          </p:cNvSpPr>
          <p:nvPr>
            <p:ph sz="half" idx="4294967295"/>
          </p:nvPr>
        </p:nvSpPr>
        <p:spPr>
          <a:xfrm>
            <a:off x="4619523" y="2174875"/>
            <a:ext cx="2254258" cy="204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[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6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600" dirty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6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]</a:t>
            </a:r>
          </a:p>
          <a:p>
            <a:pPr marL="0" indent="0">
              <a:buNone/>
            </a:pPr>
            <a:endParaRPr lang="en-US" sz="1600" dirty="0">
              <a:latin typeface="Inconsolata" pitchFamily="49" charset="0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idx="4294967295"/>
          </p:nvPr>
        </p:nvSpPr>
        <p:spPr>
          <a:xfrm>
            <a:off x="7114827" y="1439414"/>
            <a:ext cx="1709737" cy="47833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>
                <a:latin typeface="Delius" pitchFamily="2" charset="0"/>
              </a:rPr>
              <a:t>New state!</a:t>
            </a:r>
            <a:endParaRPr lang="en-US" dirty="0">
              <a:latin typeface="Delius" pitchFamily="2" charset="0"/>
            </a:endParaRPr>
          </a:p>
        </p:txBody>
      </p:sp>
      <p:sp>
        <p:nvSpPr>
          <p:cNvPr id="12" name="Curved Up Arrow 11"/>
          <p:cNvSpPr/>
          <p:nvPr/>
        </p:nvSpPr>
        <p:spPr>
          <a:xfrm>
            <a:off x="1812030" y="4629978"/>
            <a:ext cx="1117435" cy="5945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1603849" y="5376462"/>
            <a:ext cx="153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mapStencil2</a:t>
            </a:r>
            <a:endParaRPr lang="en-US" dirty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4060960" y="4629977"/>
            <a:ext cx="3394284" cy="11200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226298" y="5005327"/>
            <a:ext cx="106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zipWith</a:t>
            </a:r>
            <a:endParaRPr lang="en-US" dirty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3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codifying it?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tick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world </a:t>
            </a:r>
            <a:r>
              <a:rPr lang="en-US" sz="2000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sz="2000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R</a:t>
            </a:r>
            <a:r>
              <a:rPr lang="en-US" sz="2000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.force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$ </a:t>
            </a:r>
            <a:r>
              <a:rPr lang="en-US" sz="2000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R</a:t>
            </a:r>
            <a:r>
              <a:rPr lang="en-US" sz="2000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.zipWith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transit world neighbors</a:t>
            </a:r>
          </a:p>
          <a:p>
            <a:pPr marL="0" indent="0">
              <a:buNone/>
            </a:pP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</a:t>
            </a:r>
            <a:r>
              <a:rPr lang="en-US" sz="2000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where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neighbors </a:t>
            </a:r>
            <a:r>
              <a:rPr lang="en-US" sz="2000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sz="2000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mapStencil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sz="20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(</a:t>
            </a:r>
            <a:r>
              <a:rPr lang="en-US" sz="2000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BoundConst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sz="20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) </a:t>
            </a:r>
            <a:r>
              <a:rPr lang="en-US" sz="2000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sten</a:t>
            </a:r>
            <a:r>
              <a:rPr lang="en-US" sz="20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world</a:t>
            </a:r>
            <a:endParaRPr lang="en-US" sz="2000" dirty="0">
              <a:latin typeface="Inconsolat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putting it in a program…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0" dirty="0" err="1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gameOfLife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world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do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show2D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6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world</a:t>
            </a: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input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&lt;-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getLine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case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input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of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    </a:t>
            </a:r>
            <a:r>
              <a:rPr lang="en-US" i="0" dirty="0" smtClean="0">
                <a:solidFill>
                  <a:srgbClr val="DD2212"/>
                </a:solidFill>
                <a:latin typeface="Inconsolata" pitchFamily="49" charset="0"/>
                <a:ea typeface="Courier"/>
                <a:cs typeface="Courier"/>
              </a:rPr>
              <a:t>"q"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-&gt;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return </a:t>
            </a:r>
            <a:r>
              <a:rPr lang="en-US" i="0" dirty="0" smtClean="0">
                <a:solidFill>
                  <a:srgbClr val="023388"/>
                </a:solidFill>
                <a:latin typeface="Inconsolata" pitchFamily="49" charset="0"/>
                <a:ea typeface="Courier"/>
                <a:cs typeface="Courier"/>
              </a:rPr>
              <a:t>()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   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_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-&gt;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program $ tick world</a:t>
            </a:r>
          </a:p>
          <a:p>
            <a:pPr marL="0" indent="0">
              <a:buNone/>
            </a:pP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main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program toad</a:t>
            </a: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/>
              <a:t>That’s </a:t>
            </a:r>
            <a:r>
              <a:rPr lang="en-US" dirty="0" smtClean="0"/>
              <a:t>it! </a:t>
            </a:r>
            <a:r>
              <a:rPr lang="en-US" dirty="0" smtClean="0"/>
              <a:t>Hopefully you </a:t>
            </a:r>
            <a:r>
              <a:rPr lang="en-US" dirty="0" smtClean="0"/>
              <a:t>are </a:t>
            </a:r>
            <a:r>
              <a:rPr lang="en-US" dirty="0" smtClean="0"/>
              <a:t>now as </a:t>
            </a:r>
            <a:r>
              <a:rPr lang="en-US" dirty="0" smtClean="0"/>
              <a:t>fluent with </a:t>
            </a:r>
            <a:r>
              <a:rPr lang="en-US" dirty="0" err="1" smtClean="0"/>
              <a:t>Repa</a:t>
            </a:r>
            <a:r>
              <a:rPr lang="en-US" dirty="0" smtClean="0"/>
              <a:t> as with lists!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tutorial from </a:t>
            </a:r>
            <a:r>
              <a:rPr lang="en-US" dirty="0" err="1" smtClean="0"/>
              <a:t>HaskellWiki</a:t>
            </a:r>
            <a:endParaRPr lang="en-US" dirty="0" smtClean="0"/>
          </a:p>
          <a:p>
            <a:pPr lvl="1"/>
            <a:r>
              <a:rPr lang="en-US" sz="1800" dirty="0" smtClean="0">
                <a:hlinkClick r:id="rId2"/>
              </a:rPr>
              <a:t>http://www.haskell.org/haskellwiki/Numeric_Haskell:_</a:t>
            </a:r>
            <a:r>
              <a:rPr lang="en-US" sz="1800" dirty="0" smtClean="0">
                <a:hlinkClick r:id="rId2"/>
              </a:rPr>
              <a:t>A_Repa_Tutorial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this Game of Life?</a:t>
            </a:r>
          </a:p>
          <a:p>
            <a:pPr lvl="1"/>
            <a:r>
              <a:rPr lang="en-US" sz="1800" dirty="0" smtClean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en.wikipedia.org/wiki/Conway%27s_Game_of_Life</a:t>
            </a:r>
            <a:endParaRPr lang="en-US" sz="1800" dirty="0" smtClean="0"/>
          </a:p>
          <a:p>
            <a:endParaRPr lang="en-US" sz="2100" dirty="0"/>
          </a:p>
          <a:p>
            <a:r>
              <a:rPr lang="en-US" dirty="0" smtClean="0"/>
              <a:t>This example demonstrates how to use </a:t>
            </a:r>
            <a:r>
              <a:rPr lang="en-US" dirty="0" err="1" smtClean="0"/>
              <a:t>Repa</a:t>
            </a:r>
            <a:r>
              <a:rPr lang="en-US" dirty="0" err="1" smtClean="0"/>
              <a:t>’s</a:t>
            </a:r>
            <a:r>
              <a:rPr lang="en-US" dirty="0" smtClean="0"/>
              <a:t> “Stencil Convolution” to solve a simple problem.</a:t>
            </a:r>
            <a:endParaRPr lang="en-US" dirty="0" smtClean="0"/>
          </a:p>
          <a:p>
            <a:r>
              <a:rPr lang="en-US" dirty="0" smtClean="0"/>
              <a:t>You should be totally familiar with </a:t>
            </a:r>
            <a:r>
              <a:rPr lang="en-US" dirty="0" err="1" smtClean="0"/>
              <a:t>Repa</a:t>
            </a:r>
            <a:r>
              <a:rPr lang="en-US" dirty="0" smtClean="0"/>
              <a:t> and Game of Life, otherwise what follows will not make any sense!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9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Repa</a:t>
            </a:r>
            <a:r>
              <a:rPr lang="en-US" dirty="0" smtClean="0"/>
              <a:t> refresher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--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RepaGOL.hs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{-# LANGUAGE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TypeOperators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 #-}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import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BB1D66"/>
                </a:solidFill>
                <a:latin typeface="Inconsolata" pitchFamily="49" charset="0"/>
                <a:ea typeface="Courier"/>
                <a:cs typeface="Courier"/>
              </a:rPr>
              <a:t>Data.Array.Repa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(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Z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(..), (:.)(..))</a:t>
            </a:r>
          </a:p>
          <a:p>
            <a:pPr marL="0" indent="0">
              <a:buNone/>
            </a:pP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import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qualified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BB1D66"/>
                </a:solidFill>
                <a:latin typeface="Inconsolata" pitchFamily="49" charset="0"/>
                <a:ea typeface="Courier"/>
                <a:cs typeface="Courier"/>
              </a:rPr>
              <a:t>Data.Array.Repa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as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R</a:t>
            </a:r>
          </a:p>
          <a:p>
            <a:pPr marL="0" indent="0">
              <a:buNone/>
            </a:pP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-- a 2D array (</a:t>
            </a:r>
            <a:r>
              <a:rPr lang="en-US" dirty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the </a:t>
            </a:r>
            <a:r>
              <a:rPr lang="en-US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"Toad"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pattern)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toad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::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R</a:t>
            </a:r>
            <a:r>
              <a:rPr lang="en-US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.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Array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R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.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DIM2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Int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toad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R</a:t>
            </a:r>
            <a:r>
              <a:rPr lang="en-US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.fromList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(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Z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:.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6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:.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6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[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]</a:t>
            </a:r>
            <a:endParaRPr lang="en-US" dirty="0">
              <a:latin typeface="Inconsolat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“Stencil Convolution”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one of those things better explained by example than in words, and is way simpler than it sounds.</a:t>
            </a:r>
          </a:p>
          <a:p>
            <a:r>
              <a:rPr lang="en-US" dirty="0" smtClean="0"/>
              <a:t>Here is how a stencil looks like in </a:t>
            </a:r>
            <a:r>
              <a:rPr lang="en-US" dirty="0" err="1" smtClean="0"/>
              <a:t>Repa</a:t>
            </a:r>
            <a:endParaRPr lang="en-US" dirty="0" smtClean="0"/>
          </a:p>
          <a:p>
            <a:pPr marL="0" indent="0">
              <a:buNone/>
            </a:pP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{-# LANGUAGE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TemplateHaskell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QuasiQuotes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 #-}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err="1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sten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::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Stencil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DIM2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Int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err="1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sten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[stencil2|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             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             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|]</a:t>
            </a:r>
          </a:p>
          <a:p>
            <a:r>
              <a:rPr lang="en-US" dirty="0"/>
              <a:t>This is a </a:t>
            </a:r>
            <a:r>
              <a:rPr lang="en-US" dirty="0" smtClean="0"/>
              <a:t>3x3 stencil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is “Stencil Convolution”?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Applying a stencil to an “image” means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Put the stencil kernel on every pixel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Grab all neighbors and multiply with the corresponding stencil value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Add them all and it becomes the new value of the </a:t>
            </a:r>
            <a:r>
              <a:rPr lang="en-US" dirty="0" smtClean="0"/>
              <a:t>pixel</a:t>
            </a:r>
          </a:p>
          <a:p>
            <a:pPr marL="125730" indent="0">
              <a:buNone/>
            </a:pPr>
            <a:endParaRPr lang="en-US" dirty="0" smtClean="0"/>
          </a:p>
          <a:p>
            <a:pPr marL="582930" indent="-457200"/>
            <a:r>
              <a:rPr lang="en-US" dirty="0" smtClean="0"/>
              <a:t>Doesn’t that sound like how you would implement </a:t>
            </a:r>
            <a:r>
              <a:rPr lang="en-US" dirty="0" err="1" smtClean="0"/>
              <a:t>GoL</a:t>
            </a:r>
            <a:r>
              <a:rPr lang="en-US" dirty="0" smtClean="0"/>
              <a:t> using imperative loops?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Convolution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0" dirty="0" err="1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sten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::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Stencil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DIM2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Int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err="1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sten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[stencil2|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             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             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|]</a:t>
            </a:r>
          </a:p>
          <a:p>
            <a:pPr marL="0" indent="0">
              <a:buNone/>
            </a:pP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x1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::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R</a:t>
            </a:r>
            <a:r>
              <a:rPr lang="en-US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.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Array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DIM2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Int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x1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R</a:t>
            </a:r>
            <a:r>
              <a:rPr lang="en-US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.formList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(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Z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:.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:.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[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4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9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5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   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]</a:t>
            </a:r>
          </a:p>
          <a:p>
            <a:pPr marL="0" indent="0">
              <a:buNone/>
            </a:pP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conv1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mapStencil2 (</a:t>
            </a:r>
            <a:r>
              <a:rPr lang="en-US" i="0" dirty="0" err="1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BoundConst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) </a:t>
            </a:r>
            <a:r>
              <a:rPr lang="en-US" i="0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sten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x1</a:t>
            </a:r>
          </a:p>
          <a:p>
            <a:pPr marL="0" indent="0">
              <a:buNone/>
            </a:pP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-- Result: [ 0, 0, 0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--         , 0, 15, 0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--         , 0, 0, 0 ]</a:t>
            </a:r>
          </a:p>
          <a:p>
            <a:pPr marL="0" indent="0">
              <a:buNone/>
            </a:pPr>
            <a:endParaRPr lang="en-US" dirty="0">
              <a:latin typeface="Inconsolata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Delius" pitchFamily="2" charset="0"/>
              </a:rPr>
              <a:t>Since the image is the same size of the stencil kernel, it can only be applied on the central pixel.</a:t>
            </a:r>
          </a:p>
          <a:p>
            <a:r>
              <a:rPr lang="en-US" sz="2400" dirty="0" smtClean="0">
                <a:latin typeface="Delius" pitchFamily="2" charset="0"/>
              </a:rPr>
              <a:t>1 + 2 + 3 + 4 + 5 = 15 is the new value of the central pixel</a:t>
            </a:r>
          </a:p>
          <a:p>
            <a:r>
              <a:rPr lang="en-US" sz="2400" dirty="0" smtClean="0">
                <a:latin typeface="Delius" pitchFamily="2" charset="0"/>
              </a:rPr>
              <a:t>The 9 is not included because the center pixel of the kernel is 0</a:t>
            </a:r>
          </a:p>
        </p:txBody>
      </p:sp>
    </p:spTree>
    <p:extLst>
      <p:ext uri="{BB962C8B-B14F-4D97-AF65-F5344CB8AC3E}">
        <p14:creationId xmlns:p14="http://schemas.microsoft.com/office/powerpoint/2010/main" val="1398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stencil convolution in Game of Life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should now become pretty obvious</a:t>
            </a:r>
          </a:p>
          <a:p>
            <a:r>
              <a:rPr lang="en-US" dirty="0" smtClean="0"/>
              <a:t>If we represent live cells as 1, dead cells as 0</a:t>
            </a:r>
          </a:p>
          <a:p>
            <a:r>
              <a:rPr lang="en-US" dirty="0" smtClean="0"/>
              <a:t>The stencil we just </a:t>
            </a:r>
            <a:r>
              <a:rPr lang="en-US" dirty="0" smtClean="0"/>
              <a:t>defined be </a:t>
            </a:r>
            <a:r>
              <a:rPr lang="en-US" dirty="0" smtClean="0"/>
              <a:t>used to count the number of </a:t>
            </a:r>
            <a:r>
              <a:rPr lang="en-US" dirty="0" smtClean="0"/>
              <a:t>neighbors for each cell!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77368" y="1219200"/>
            <a:ext cx="2281405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[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dirty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]</a:t>
            </a:r>
          </a:p>
          <a:p>
            <a:pPr marL="0" indent="0">
              <a:buNone/>
            </a:pPr>
            <a:endParaRPr lang="en-US" sz="16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512320" y="1216152"/>
            <a:ext cx="2281405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[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4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4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4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4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, </a:t>
            </a:r>
            <a:r>
              <a:rPr lang="en-US" sz="1800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sz="1800" dirty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1800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]</a:t>
            </a:r>
            <a:endParaRPr lang="en-US" sz="1800" dirty="0">
              <a:latin typeface="Inconsolata" pitchFamily="49" charset="0"/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3279983" y="3885010"/>
            <a:ext cx="2570205" cy="13674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656306" y="5503335"/>
            <a:ext cx="381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mapStencil2 (</a:t>
            </a:r>
            <a:r>
              <a:rPr lang="en-US" dirty="0" err="1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BoundConst</a:t>
            </a:r>
            <a:r>
              <a:rPr lang="en-US" dirty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sten</a:t>
            </a:r>
            <a:endParaRPr lang="en-US" dirty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2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what does the rule say?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-- A literal translation of the rules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-- </a:t>
            </a:r>
            <a:r>
              <a:rPr lang="en-US" i="0" dirty="0" smtClean="0">
                <a:solidFill>
                  <a:srgbClr val="888888"/>
                </a:solidFill>
                <a:latin typeface="Inconsolata" pitchFamily="49" charset="0"/>
                <a:ea typeface="Courier"/>
                <a:cs typeface="Courier"/>
              </a:rPr>
              <a:t>from Wikipedia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transit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2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transit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transit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_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transit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3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1</a:t>
            </a:r>
            <a:endParaRPr lang="en-US" i="0" dirty="0" smtClean="0">
              <a:solidFill>
                <a:srgbClr val="000000"/>
              </a:solidFill>
              <a:latin typeface="Inconsolata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i="0" dirty="0" smtClean="0">
                <a:solidFill>
                  <a:srgbClr val="0066BB"/>
                </a:solidFill>
                <a:latin typeface="Inconsolata" pitchFamily="49" charset="0"/>
                <a:ea typeface="Courier"/>
                <a:cs typeface="Courier"/>
              </a:rPr>
              <a:t>transit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_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008826"/>
                </a:solidFill>
                <a:latin typeface="Inconsolata" pitchFamily="49" charset="0"/>
                <a:ea typeface="Courier"/>
                <a:cs typeface="Courier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Inconsolata" pitchFamily="49" charset="0"/>
                <a:ea typeface="Courier"/>
                <a:cs typeface="Courier"/>
              </a:rPr>
              <a:t> </a:t>
            </a:r>
            <a:r>
              <a:rPr lang="en-US" i="0" dirty="0" smtClean="0">
                <a:solidFill>
                  <a:srgbClr val="1732DE"/>
                </a:solidFill>
                <a:latin typeface="Inconsolata" pitchFamily="49" charset="0"/>
                <a:ea typeface="Courier"/>
                <a:cs typeface="Courier"/>
              </a:rPr>
              <a:t>0</a:t>
            </a:r>
            <a:endParaRPr lang="en-US" dirty="0">
              <a:latin typeface="Inconsolat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160</TotalTime>
  <Words>1105</Words>
  <Application>Microsoft Office PowerPoint</Application>
  <PresentationFormat>On-screen Show (4:3)</PresentationFormat>
  <Paragraphs>141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Conway’s Game of Life with Repa</vt:lpstr>
      <vt:lpstr>Preliminaries</vt:lpstr>
      <vt:lpstr>Repa refresher</vt:lpstr>
      <vt:lpstr>“Stencil Convolution”</vt:lpstr>
      <vt:lpstr>So what is “Stencil Convolution”?</vt:lpstr>
      <vt:lpstr>Stencil Convolution example</vt:lpstr>
      <vt:lpstr>How to use stencil convolution in Game of Life</vt:lpstr>
      <vt:lpstr>Visualization</vt:lpstr>
      <vt:lpstr>And what does the rule say?</vt:lpstr>
      <vt:lpstr>We’re almost done</vt:lpstr>
      <vt:lpstr>How about codifying it?</vt:lpstr>
      <vt:lpstr>And putting it in a program…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Introduction To Repa</dc:title>
  <dc:creator>Chris</dc:creator>
  <cp:lastModifiedBy>Chris</cp:lastModifiedBy>
  <cp:revision>20</cp:revision>
  <dcterms:created xsi:type="dcterms:W3CDTF">2011-09-24T06:46:41Z</dcterms:created>
  <dcterms:modified xsi:type="dcterms:W3CDTF">2011-09-24T10:22:03Z</dcterms:modified>
</cp:coreProperties>
</file>