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3" r:id="rId10"/>
    <p:sldId id="266" r:id="rId11"/>
    <p:sldId id="267" r:id="rId12"/>
    <p:sldId id="264" r:id="rId13"/>
    <p:sldId id="268" r:id="rId14"/>
    <p:sldId id="27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433" autoAdjust="0"/>
  </p:normalViewPr>
  <p:slideViewPr>
    <p:cSldViewPr>
      <p:cViewPr varScale="1">
        <p:scale>
          <a:sx n="66" d="100"/>
          <a:sy n="66" d="100"/>
        </p:scale>
        <p:origin x="-169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472A745-5F8E-47B8-BA54-6043348FC9C4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B78D107-0C73-4987-AA97-1EAA48FC913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A745-5F8E-47B8-BA54-6043348FC9C4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D107-0C73-4987-AA97-1EAA48FC91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A745-5F8E-47B8-BA54-6043348FC9C4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D107-0C73-4987-AA97-1EAA48FC91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A745-5F8E-47B8-BA54-6043348FC9C4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 dirty="0" smtClean="0"/>
              <a:t>Yeah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D107-0C73-4987-AA97-1EAA48FC91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472A745-5F8E-47B8-BA54-6043348FC9C4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B78D107-0C73-4987-AA97-1EAA48FC91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A745-5F8E-47B8-BA54-6043348FC9C4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D107-0C73-4987-AA97-1EAA48FC91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A745-5F8E-47B8-BA54-6043348FC9C4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D107-0C73-4987-AA97-1EAA48FC91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A745-5F8E-47B8-BA54-6043348FC9C4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D107-0C73-4987-AA97-1EAA48FC913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A745-5F8E-47B8-BA54-6043348FC9C4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D107-0C73-4987-AA97-1EAA48FC913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A745-5F8E-47B8-BA54-6043348FC9C4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D107-0C73-4987-AA97-1EAA48FC91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A745-5F8E-47B8-BA54-6043348FC9C4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D107-0C73-4987-AA97-1EAA48FC91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72A745-5F8E-47B8-BA54-6043348FC9C4}" type="datetimeFigureOut">
              <a:rPr lang="en-US" smtClean="0"/>
              <a:t>9/24/2011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B78D107-0C73-4987-AA97-1EAA48FC913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605369" y="6390968"/>
            <a:ext cx="3509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Delius"/>
                <a:cs typeface="Delius"/>
              </a:rPr>
              <a:t>Illustrated</a:t>
            </a:r>
            <a:r>
              <a:rPr lang="en-US" sz="1200" baseline="0" dirty="0" smtClean="0">
                <a:latin typeface="Delius"/>
                <a:cs typeface="Delius"/>
              </a:rPr>
              <a:t> Haskell &lt;http://</a:t>
            </a:r>
            <a:r>
              <a:rPr lang="en-US" sz="1200" baseline="0" dirty="0" err="1" smtClean="0">
                <a:latin typeface="Delius"/>
                <a:cs typeface="Delius"/>
              </a:rPr>
              <a:t>illustratedhaskell.org</a:t>
            </a:r>
            <a:r>
              <a:rPr lang="en-US" sz="1200" baseline="0" dirty="0" smtClean="0">
                <a:latin typeface="Delius"/>
                <a:cs typeface="Delius"/>
              </a:rPr>
              <a:t>&gt;</a:t>
            </a:r>
            <a:endParaRPr lang="en-US" sz="1200" dirty="0">
              <a:latin typeface="Delius"/>
              <a:cs typeface="Deliu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Delius"/>
          <a:ea typeface="+mn-ea"/>
          <a:cs typeface="Deliu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Delius"/>
          <a:ea typeface="+mn-ea"/>
          <a:cs typeface="Deliu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Delius"/>
          <a:ea typeface="+mn-ea"/>
          <a:cs typeface="Deliu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Delius"/>
          <a:ea typeface="+mn-ea"/>
          <a:cs typeface="Deliu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Delius"/>
          <a:ea typeface="+mn-ea"/>
          <a:cs typeface="Deliu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Haskell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short, illustrated examples</a:t>
            </a:r>
          </a:p>
          <a:p>
            <a:r>
              <a:rPr lang="en-US" dirty="0" smtClean="0"/>
              <a:t>from Illustrated Haskell &lt;http://</a:t>
            </a:r>
            <a:r>
              <a:rPr lang="en-US" dirty="0" err="1" smtClean="0"/>
              <a:t>illustratedhaskell.org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651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Quasi 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10640"/>
            <a:ext cx="8229600" cy="493776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Inconsolata"/>
                <a:cs typeface="Inconsolata"/>
              </a:rPr>
              <a:t>[| … |]</a:t>
            </a:r>
            <a:r>
              <a:rPr lang="en-US" dirty="0" smtClean="0"/>
              <a:t> notation that you just used is the quasi quotes for Haskell expression.</a:t>
            </a:r>
          </a:p>
          <a:p>
            <a:r>
              <a:rPr lang="en-US" dirty="0" smtClean="0"/>
              <a:t>The contents within quasi quotes will be parsed at compile time.</a:t>
            </a:r>
          </a:p>
          <a:p>
            <a:r>
              <a:rPr lang="en-US" dirty="0" smtClean="0"/>
              <a:t>Example: in </a:t>
            </a:r>
            <a:r>
              <a:rPr lang="en-US" dirty="0" err="1" smtClean="0">
                <a:latin typeface="Inconsolata"/>
                <a:cs typeface="Inconsolata"/>
              </a:rPr>
              <a:t>Data.Array.Repa.Stencil</a:t>
            </a:r>
            <a:r>
              <a:rPr lang="en-US" dirty="0" smtClean="0"/>
              <a:t>, you could define a stencil like this</a:t>
            </a:r>
          </a:p>
          <a:p>
            <a:pPr marL="0" indent="0">
              <a:buNone/>
            </a:pPr>
            <a:r>
              <a:rPr lang="es-ES_tradnl" sz="2400" dirty="0">
                <a:solidFill>
                  <a:prstClr val="black"/>
                </a:solidFill>
                <a:latin typeface="Inconsolata"/>
                <a:cs typeface="Inconsolata"/>
              </a:rPr>
              <a:t>[stencil2|  </a:t>
            </a:r>
            <a:r>
              <a:rPr lang="es-ES_tradnl" sz="2400" dirty="0">
                <a:solidFill>
                  <a:srgbClr val="0000DA"/>
                </a:solidFill>
                <a:latin typeface="Inconsolata"/>
                <a:cs typeface="Inconsolata"/>
              </a:rPr>
              <a:t>0</a:t>
            </a:r>
            <a:r>
              <a:rPr lang="es-ES_tradnl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s-ES_tradnl" sz="2400" dirty="0">
                <a:solidFill>
                  <a:srgbClr val="0000DA"/>
                </a:solidFill>
                <a:latin typeface="Inconsolata"/>
                <a:cs typeface="Inconsolata"/>
              </a:rPr>
              <a:t>1</a:t>
            </a:r>
            <a:r>
              <a:rPr lang="es-ES_tradnl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s-ES_tradnl" sz="2400" dirty="0">
                <a:solidFill>
                  <a:srgbClr val="0000DA"/>
                </a:solidFill>
                <a:latin typeface="Inconsolata"/>
                <a:cs typeface="Inconsolata"/>
              </a:rPr>
              <a:t>0</a:t>
            </a:r>
            <a:endParaRPr lang="es-ES_tradnl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s-ES_tradnl" sz="2400" dirty="0">
                <a:solidFill>
                  <a:prstClr val="black"/>
                </a:solidFill>
                <a:latin typeface="Inconsolata"/>
                <a:cs typeface="Inconsolata"/>
              </a:rPr>
              <a:t>            </a:t>
            </a:r>
            <a:r>
              <a:rPr lang="es-ES_tradnl" sz="2400" dirty="0">
                <a:solidFill>
                  <a:srgbClr val="0000DA"/>
                </a:solidFill>
                <a:latin typeface="Inconsolata"/>
                <a:cs typeface="Inconsolata"/>
              </a:rPr>
              <a:t>1</a:t>
            </a:r>
            <a:r>
              <a:rPr lang="es-ES_tradnl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s-ES_tradnl" sz="2400" dirty="0">
                <a:solidFill>
                  <a:srgbClr val="0000DA"/>
                </a:solidFill>
                <a:latin typeface="Inconsolata"/>
                <a:cs typeface="Inconsolata"/>
              </a:rPr>
              <a:t>0</a:t>
            </a:r>
            <a:r>
              <a:rPr lang="es-ES_tradnl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s-ES_tradnl" sz="2400" dirty="0">
                <a:solidFill>
                  <a:srgbClr val="0000DA"/>
                </a:solidFill>
                <a:latin typeface="Inconsolata"/>
                <a:cs typeface="Inconsolata"/>
              </a:rPr>
              <a:t>1</a:t>
            </a:r>
            <a:endParaRPr lang="es-ES_tradnl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s-ES_tradnl" sz="2400" dirty="0">
                <a:solidFill>
                  <a:prstClr val="black"/>
                </a:solidFill>
                <a:latin typeface="Inconsolata"/>
                <a:cs typeface="Inconsolata"/>
              </a:rPr>
              <a:t>            </a:t>
            </a:r>
            <a:r>
              <a:rPr lang="es-ES_tradnl" sz="2400" dirty="0">
                <a:solidFill>
                  <a:srgbClr val="0000DA"/>
                </a:solidFill>
                <a:latin typeface="Inconsolata"/>
                <a:cs typeface="Inconsolata"/>
              </a:rPr>
              <a:t>0</a:t>
            </a:r>
            <a:r>
              <a:rPr lang="es-ES_tradnl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s-ES_tradnl" sz="2400" dirty="0">
                <a:solidFill>
                  <a:srgbClr val="0000DA"/>
                </a:solidFill>
                <a:latin typeface="Inconsolata"/>
                <a:cs typeface="Inconsolata"/>
              </a:rPr>
              <a:t>1</a:t>
            </a:r>
            <a:r>
              <a:rPr lang="es-ES_tradnl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s-ES_tradnl" sz="2400" dirty="0">
                <a:solidFill>
                  <a:srgbClr val="0000DA"/>
                </a:solidFill>
                <a:latin typeface="Inconsolata"/>
                <a:cs typeface="Inconsolata"/>
              </a:rPr>
              <a:t>0</a:t>
            </a:r>
            <a:r>
              <a:rPr lang="es-ES_tradnl" sz="2400" dirty="0">
                <a:solidFill>
                  <a:prstClr val="black"/>
                </a:solidFill>
                <a:latin typeface="Inconsolata"/>
                <a:cs typeface="Inconsolata"/>
              </a:rPr>
              <a:t> |</a:t>
            </a:r>
            <a:r>
              <a:rPr lang="es-ES_tradnl" sz="2400" dirty="0" smtClean="0">
                <a:solidFill>
                  <a:prstClr val="black"/>
                </a:solidFill>
                <a:latin typeface="Inconsolata"/>
                <a:cs typeface="Inconsolata"/>
              </a:rPr>
              <a:t>]</a:t>
            </a:r>
          </a:p>
          <a:p>
            <a:pPr marL="0" indent="0">
              <a:buNone/>
            </a:pPr>
            <a:endParaRPr lang="es-ES_tradnl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r>
              <a:rPr lang="es-ES" dirty="0" smtClean="0"/>
              <a:t>It is converted to:</a:t>
            </a:r>
            <a:endParaRPr lang="es-ES_tradnl" sz="2400" dirty="0">
              <a:solidFill>
                <a:prstClr val="black"/>
              </a:solidFill>
              <a:latin typeface="Courier"/>
            </a:endParaRPr>
          </a:p>
          <a:p>
            <a:pPr marL="0" indent="0">
              <a:buNone/>
            </a:pPr>
            <a:r>
              <a:rPr lang="es-ES_tradnl" sz="2400" dirty="0">
                <a:solidFill>
                  <a:srgbClr val="0C5BB6"/>
                </a:solidFill>
                <a:latin typeface="Inconsolata"/>
                <a:cs typeface="Inconsolata"/>
              </a:rPr>
              <a:t>makeStencil2</a:t>
            </a:r>
            <a:r>
              <a:rPr lang="es-ES_tradnl" sz="2400" dirty="0">
                <a:solidFill>
                  <a:prstClr val="black"/>
                </a:solidFill>
                <a:latin typeface="Inconsolata"/>
                <a:cs typeface="Inconsolata"/>
              </a:rPr>
              <a:t> (</a:t>
            </a:r>
            <a:r>
              <a:rPr lang="es-ES_tradnl" sz="2400" dirty="0">
                <a:solidFill>
                  <a:srgbClr val="818181"/>
                </a:solidFill>
                <a:latin typeface="Inconsolata"/>
                <a:cs typeface="Inconsolata"/>
              </a:rPr>
              <a:t>Z:.</a:t>
            </a:r>
            <a:r>
              <a:rPr lang="es-ES_tradnl" sz="2400" dirty="0">
                <a:solidFill>
                  <a:srgbClr val="0000DA"/>
                </a:solidFill>
                <a:latin typeface="Inconsolata"/>
                <a:cs typeface="Inconsolata"/>
              </a:rPr>
              <a:t>3</a:t>
            </a:r>
            <a:r>
              <a:rPr lang="es-ES_tradnl" sz="2400" dirty="0">
                <a:solidFill>
                  <a:srgbClr val="818181"/>
                </a:solidFill>
                <a:latin typeface="Inconsolata"/>
                <a:cs typeface="Inconsolata"/>
              </a:rPr>
              <a:t>:.</a:t>
            </a:r>
            <a:r>
              <a:rPr lang="es-ES_tradnl" sz="2400" dirty="0">
                <a:solidFill>
                  <a:srgbClr val="0000DA"/>
                </a:solidFill>
                <a:latin typeface="Inconsolata"/>
                <a:cs typeface="Inconsolata"/>
              </a:rPr>
              <a:t>3</a:t>
            </a:r>
            <a:r>
              <a:rPr lang="es-ES_tradnl" sz="2400" dirty="0">
                <a:solidFill>
                  <a:prstClr val="black"/>
                </a:solidFill>
                <a:latin typeface="Inconsolata"/>
                <a:cs typeface="Inconsolata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 (</a:t>
            </a:r>
            <a:r>
              <a:rPr lang="en-US" sz="2400" dirty="0">
                <a:solidFill>
                  <a:srgbClr val="0C5BB6"/>
                </a:solidFill>
                <a:latin typeface="Inconsolata"/>
                <a:cs typeface="Inconsolata"/>
              </a:rPr>
              <a:t>\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ix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-&gt;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case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ix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of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          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Z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:.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-</a:t>
            </a:r>
            <a:r>
              <a:rPr lang="en-US" sz="2400" dirty="0">
                <a:solidFill>
                  <a:srgbClr val="0000DA"/>
                </a:solidFill>
                <a:latin typeface="Inconsolata"/>
                <a:cs typeface="Inconsolata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:.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</a:t>
            </a:r>
            <a:r>
              <a:rPr lang="en-US" sz="2400" dirty="0">
                <a:solidFill>
                  <a:srgbClr val="0000DA"/>
                </a:solidFill>
                <a:latin typeface="Inconsolata"/>
                <a:cs typeface="Inconsolata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-&gt;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Just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0000DA"/>
                </a:solidFill>
                <a:latin typeface="Inconsolata"/>
                <a:cs typeface="Inconsolata"/>
              </a:rPr>
              <a:t>1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          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Z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:.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</a:t>
            </a:r>
            <a:r>
              <a:rPr lang="en-US" sz="2400" dirty="0">
                <a:solidFill>
                  <a:srgbClr val="0000DA"/>
                </a:solidFill>
                <a:latin typeface="Inconsolata"/>
                <a:cs typeface="Inconsolata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:.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-</a:t>
            </a:r>
            <a:r>
              <a:rPr lang="en-US" sz="2400" dirty="0">
                <a:solidFill>
                  <a:srgbClr val="0000DA"/>
                </a:solidFill>
                <a:latin typeface="Inconsolata"/>
                <a:cs typeface="Inconsolata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-&gt;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Just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0000DA"/>
                </a:solidFill>
                <a:latin typeface="Inconsolata"/>
                <a:cs typeface="Inconsolata"/>
              </a:rPr>
              <a:t>1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          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Z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:.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</a:t>
            </a:r>
            <a:r>
              <a:rPr lang="en-US" sz="2400" dirty="0">
                <a:solidFill>
                  <a:srgbClr val="0000DA"/>
                </a:solidFill>
                <a:latin typeface="Inconsolata"/>
                <a:cs typeface="Inconsolata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:.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</a:t>
            </a:r>
            <a:r>
              <a:rPr lang="en-US" sz="2400" dirty="0">
                <a:solidFill>
                  <a:srgbClr val="0000DA"/>
                </a:solidFill>
                <a:latin typeface="Inconsolata"/>
                <a:cs typeface="Inconsolata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-&gt;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Just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0000DA"/>
                </a:solidFill>
                <a:latin typeface="Inconsolata"/>
                <a:cs typeface="Inconsolata"/>
              </a:rPr>
              <a:t>1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          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Z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:.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</a:t>
            </a:r>
            <a:r>
              <a:rPr lang="en-US" sz="2400" dirty="0">
                <a:solidFill>
                  <a:srgbClr val="0000DA"/>
                </a:solidFill>
                <a:latin typeface="Inconsolata"/>
                <a:cs typeface="Inconsolata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:.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</a:t>
            </a:r>
            <a:r>
              <a:rPr lang="en-US" sz="2400" dirty="0">
                <a:solidFill>
                  <a:srgbClr val="0000DA"/>
                </a:solidFill>
                <a:latin typeface="Inconsolata"/>
                <a:cs typeface="Inconsolata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-&gt;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Just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0000DA"/>
                </a:solidFill>
                <a:latin typeface="Inconsolata"/>
                <a:cs typeface="Inconsolata"/>
              </a:rPr>
              <a:t>1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          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_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           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-&gt;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Nothing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)</a:t>
            </a:r>
            <a:endParaRPr lang="en-US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16892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Quasi 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you do </a:t>
            </a:r>
            <a:r>
              <a:rPr lang="fr-FR" sz="2800" dirty="0">
                <a:solidFill>
                  <a:prstClr val="black"/>
                </a:solidFill>
                <a:latin typeface="Inconsolata"/>
                <a:cs typeface="Inconsolata"/>
              </a:rPr>
              <a:t>[| </a:t>
            </a:r>
            <a:r>
              <a:rPr lang="fr-FR" sz="2800" dirty="0">
                <a:solidFill>
                  <a:srgbClr val="0C5BB6"/>
                </a:solidFill>
                <a:latin typeface="Inconsolata"/>
                <a:cs typeface="Inconsolata"/>
              </a:rPr>
              <a:t>\</a:t>
            </a:r>
            <a:r>
              <a:rPr lang="fr-FR" sz="2800" dirty="0">
                <a:solidFill>
                  <a:prstClr val="black"/>
                </a:solidFill>
                <a:latin typeface="Inconsolata"/>
                <a:cs typeface="Inconsolata"/>
              </a:rPr>
              <a:t>x </a:t>
            </a:r>
            <a:r>
              <a:rPr lang="fr-FR" sz="2800" dirty="0">
                <a:solidFill>
                  <a:srgbClr val="118503"/>
                </a:solidFill>
                <a:latin typeface="Inconsolata"/>
                <a:cs typeface="Inconsolata"/>
              </a:rPr>
              <a:t>-&gt;</a:t>
            </a:r>
            <a:r>
              <a:rPr lang="fr-FR" sz="2800" dirty="0">
                <a:solidFill>
                  <a:prstClr val="black"/>
                </a:solidFill>
                <a:latin typeface="Inconsolata"/>
                <a:cs typeface="Inconsolata"/>
              </a:rPr>
              <a:t> x |]</a:t>
            </a:r>
            <a:r>
              <a:rPr lang="en-US" dirty="0" smtClean="0"/>
              <a:t>, the string inside the brackets is parsed by the Haskell compiler and gives you back the AST (Abstract Syntax Tree)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9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will build a structure to represent HTML documents</a:t>
            </a:r>
          </a:p>
          <a:p>
            <a:r>
              <a:rPr lang="en-US" dirty="0" smtClean="0"/>
              <a:t>For simplicity, we omit attributes, self closing tags, etc.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--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HTML.hs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{-# LANGUAGE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TemplateHaskell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,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QuasiQuotes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 #-}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module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B3005E"/>
                </a:solidFill>
                <a:latin typeface="Inconsolata"/>
                <a:cs typeface="Inconsolata"/>
              </a:rPr>
              <a:t>HTML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where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data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Node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Tag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[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Node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]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-- tag name, children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cs-CZ" sz="2400" dirty="0">
                <a:solidFill>
                  <a:prstClr val="black"/>
                </a:solidFill>
                <a:latin typeface="Inconsolata"/>
                <a:cs typeface="Inconsolata"/>
              </a:rPr>
              <a:t>          | </a:t>
            </a:r>
            <a:r>
              <a:rPr lang="cs-CZ" sz="2400" dirty="0">
                <a:solidFill>
                  <a:srgbClr val="818181"/>
                </a:solidFill>
                <a:latin typeface="Inconsolata"/>
                <a:cs typeface="Inconsolata"/>
              </a:rPr>
              <a:t>Text</a:t>
            </a:r>
            <a:r>
              <a:rPr lang="cs-CZ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cs-CZ" sz="2400" dirty="0">
                <a:solidFill>
                  <a:srgbClr val="818181"/>
                </a:solidFill>
                <a:latin typeface="Inconsolata"/>
                <a:cs typeface="Inconsolata"/>
              </a:rPr>
              <a:t>String</a:t>
            </a:r>
            <a:endParaRPr lang="cs-CZ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       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deriving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 smtClean="0">
                <a:solidFill>
                  <a:srgbClr val="818181"/>
                </a:solidFill>
                <a:latin typeface="Inconsolata"/>
                <a:cs typeface="Inconsolata"/>
              </a:rPr>
              <a:t>Show</a:t>
            </a:r>
          </a:p>
          <a:p>
            <a:pPr marL="0" indent="0">
              <a:buNone/>
            </a:pPr>
            <a:endParaRPr lang="en-US" dirty="0" smtClean="0">
              <a:latin typeface="Inconsolata"/>
              <a:cs typeface="Inconsolata"/>
            </a:endParaRPr>
          </a:p>
          <a:p>
            <a:r>
              <a:rPr lang="en-US" dirty="0" smtClean="0"/>
              <a:t>Our target is to use quasi quotes to build a document tree: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--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HTMLTest.hs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import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 smtClean="0">
                <a:solidFill>
                  <a:srgbClr val="B3005E"/>
                </a:solidFill>
                <a:latin typeface="Inconsolata"/>
                <a:cs typeface="Inconsolata"/>
              </a:rPr>
              <a:t>HTML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C5BB6"/>
                </a:solidFill>
                <a:latin typeface="Inconsolata"/>
                <a:cs typeface="Inconsolata"/>
              </a:rPr>
              <a:t>doc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::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Node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C5BB6"/>
                </a:solidFill>
                <a:latin typeface="Inconsolata"/>
                <a:cs typeface="Inconsolata"/>
              </a:rPr>
              <a:t>doc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[html|&lt;html&gt;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Hello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, &lt;strong&gt;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TH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&lt;/strong&gt; world!&lt;/html&gt;]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-- Node "html" [Text "Hello, </a:t>
            </a:r>
            <a:r>
              <a:rPr lang="en-US" sz="2400" dirty="0" smtClean="0">
                <a:solidFill>
                  <a:srgbClr val="818181"/>
                </a:solidFill>
                <a:latin typeface="Inconsolata"/>
                <a:cs typeface="Inconsolata"/>
              </a:rPr>
              <a:t>”,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 </a:t>
            </a:r>
            <a:r>
              <a:rPr lang="en-US" sz="2400" dirty="0" smtClean="0">
                <a:solidFill>
                  <a:srgbClr val="818181"/>
                </a:solidFill>
                <a:latin typeface="Inconsolata"/>
                <a:cs typeface="Inconsolata"/>
              </a:rPr>
              <a:t>                  Tag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"strong" [Text "TH"]</a:t>
            </a:r>
            <a:r>
              <a:rPr lang="en-US" sz="2400" dirty="0" smtClean="0">
                <a:solidFill>
                  <a:srgbClr val="818181"/>
                </a:solidFill>
                <a:latin typeface="Inconsolata"/>
                <a:cs typeface="Inconsolata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 </a:t>
            </a:r>
            <a:r>
              <a:rPr lang="en-US" sz="2400" dirty="0" smtClean="0">
                <a:solidFill>
                  <a:srgbClr val="818181"/>
                </a:solidFill>
                <a:latin typeface="Inconsolata"/>
                <a:cs typeface="Inconsolata"/>
              </a:rPr>
              <a:t>                  Text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" world!"]</a:t>
            </a:r>
            <a:endParaRPr lang="en-US" dirty="0">
              <a:latin typeface="Inconsolata"/>
              <a:cs typeface="Inconsolat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a simple HTML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We’ll sidetrack a bit and make a dead simple HTML parser using Parsec</a:t>
            </a:r>
          </a:p>
          <a:p>
            <a:r>
              <a:rPr lang="en-US" dirty="0" smtClean="0"/>
              <a:t>Our focus here isn’t Parsec so we can just skim over this function that does the right thing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818181"/>
                </a:solidFill>
                <a:latin typeface="Inconsolata"/>
                <a:cs typeface="Inconsolata"/>
              </a:rPr>
              <a:t>-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- </a:t>
            </a:r>
            <a:r>
              <a:rPr lang="en-US" sz="2800" dirty="0" err="1">
                <a:solidFill>
                  <a:srgbClr val="818181"/>
                </a:solidFill>
                <a:latin typeface="Inconsolata"/>
                <a:cs typeface="Inconsolata"/>
              </a:rPr>
              <a:t>HTML.hs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C5BB6"/>
                </a:solidFill>
                <a:latin typeface="Inconsolata"/>
                <a:cs typeface="Inconsolata"/>
              </a:rPr>
              <a:t>textNode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::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Parser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Node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C5BB6"/>
                </a:solidFill>
                <a:latin typeface="Inconsolata"/>
                <a:cs typeface="Inconsolata"/>
              </a:rPr>
              <a:t>textNode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Inconsolata"/>
                <a:cs typeface="Inconsolata"/>
              </a:rPr>
              <a:t>fmap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Text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$ many1 $ satisfy (/=</a:t>
            </a:r>
            <a:r>
              <a:rPr lang="en-US" sz="2800" dirty="0">
                <a:solidFill>
                  <a:srgbClr val="D70F06"/>
                </a:solidFill>
                <a:latin typeface="Inconsolata"/>
                <a:cs typeface="Inconsolata"/>
              </a:rPr>
              <a:t>'&lt;'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)</a:t>
            </a:r>
          </a:p>
          <a:p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C5BB6"/>
                </a:solidFill>
                <a:latin typeface="Inconsolata"/>
                <a:cs typeface="Inconsolata"/>
              </a:rPr>
              <a:t>tagNode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::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Parser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Node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C5BB6"/>
                </a:solidFill>
                <a:latin typeface="Inconsolata"/>
                <a:cs typeface="Inconsolata"/>
              </a:rPr>
              <a:t>tagNode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do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   </a:t>
            </a:r>
            <a:r>
              <a:rPr lang="en-US" sz="2800" dirty="0" err="1">
                <a:solidFill>
                  <a:prstClr val="black"/>
                </a:solidFill>
                <a:latin typeface="Inconsolata"/>
                <a:cs typeface="Inconsolata"/>
              </a:rPr>
              <a:t>tagName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&lt;-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char </a:t>
            </a:r>
            <a:r>
              <a:rPr lang="en-US" sz="2800" dirty="0">
                <a:solidFill>
                  <a:srgbClr val="D70F06"/>
                </a:solidFill>
                <a:latin typeface="Inconsolata"/>
                <a:cs typeface="Inconsolata"/>
              </a:rPr>
              <a:t>'&lt;'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*&gt; many1 letter &lt;* char </a:t>
            </a:r>
            <a:r>
              <a:rPr lang="en-US" sz="2800" dirty="0">
                <a:solidFill>
                  <a:srgbClr val="D70F06"/>
                </a:solidFill>
                <a:latin typeface="Inconsolata"/>
                <a:cs typeface="Inconsolata"/>
              </a:rPr>
              <a:t>'&gt;'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   children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&lt;-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many $ try </a:t>
            </a:r>
            <a:r>
              <a:rPr lang="en-US" sz="2800" dirty="0" err="1">
                <a:solidFill>
                  <a:prstClr val="black"/>
                </a:solidFill>
                <a:latin typeface="Inconsolata"/>
                <a:cs typeface="Inconsolata"/>
              </a:rPr>
              <a:t>tagNode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&lt;|&gt; </a:t>
            </a:r>
            <a:r>
              <a:rPr lang="en-US" sz="2800" dirty="0" err="1">
                <a:solidFill>
                  <a:prstClr val="black"/>
                </a:solidFill>
                <a:latin typeface="Inconsolata"/>
                <a:cs typeface="Inconsolata"/>
              </a:rPr>
              <a:t>textNode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   string </a:t>
            </a:r>
            <a:r>
              <a:rPr lang="en-US" sz="2800" dirty="0">
                <a:solidFill>
                  <a:srgbClr val="D70F06"/>
                </a:solidFill>
                <a:latin typeface="Inconsolata"/>
                <a:cs typeface="Inconsolata"/>
              </a:rPr>
              <a:t>"&lt;/"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&gt;&gt; string </a:t>
            </a:r>
            <a:r>
              <a:rPr lang="en-US" sz="2800" dirty="0" err="1">
                <a:solidFill>
                  <a:prstClr val="black"/>
                </a:solidFill>
                <a:latin typeface="Inconsolata"/>
                <a:cs typeface="Inconsolata"/>
              </a:rPr>
              <a:t>tagName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&gt;&gt; char </a:t>
            </a:r>
            <a:r>
              <a:rPr lang="en-US" sz="2800" dirty="0">
                <a:solidFill>
                  <a:srgbClr val="D70F06"/>
                </a:solidFill>
                <a:latin typeface="Inconsolata"/>
                <a:cs typeface="Inconsolata"/>
              </a:rPr>
              <a:t>'&gt;'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   return $ 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Tag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Inconsolata"/>
                <a:cs typeface="Inconsolata"/>
              </a:rPr>
              <a:t>tagName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Inconsolata"/>
                <a:cs typeface="Inconsolata"/>
              </a:rPr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141543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test for our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Inconsolata"/>
                <a:cs typeface="Inconsolata"/>
              </a:rPr>
              <a:t>$ </a:t>
            </a:r>
            <a:r>
              <a:rPr lang="en-US" sz="2000" dirty="0" err="1">
                <a:latin typeface="Inconsolata"/>
                <a:cs typeface="Inconsolata"/>
              </a:rPr>
              <a:t>ghci</a:t>
            </a:r>
            <a:r>
              <a:rPr lang="en-US" sz="2000" dirty="0">
                <a:latin typeface="Inconsolata"/>
                <a:cs typeface="Inconsolata"/>
              </a:rPr>
              <a:t> </a:t>
            </a:r>
            <a:r>
              <a:rPr lang="en-US" sz="2000" dirty="0" err="1">
                <a:latin typeface="Inconsolata"/>
                <a:cs typeface="Inconsolata"/>
              </a:rPr>
              <a:t>HTML.hs</a:t>
            </a:r>
            <a:endParaRPr lang="en-US" sz="2000" dirty="0"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1800" dirty="0" smtClean="0">
                <a:latin typeface="Inconsolata"/>
                <a:cs typeface="Inconsolata"/>
              </a:rPr>
              <a:t>&gt;</a:t>
            </a:r>
            <a:r>
              <a:rPr lang="en-US" sz="1800" dirty="0" smtClean="0">
                <a:solidFill>
                  <a:srgbClr val="0C5BB6"/>
                </a:solidFill>
                <a:latin typeface="Inconsolata"/>
                <a:cs typeface="Inconsolata"/>
              </a:rPr>
              <a:t> </a:t>
            </a:r>
            <a:r>
              <a:rPr lang="en-US" sz="1800" dirty="0" err="1" smtClean="0">
                <a:solidFill>
                  <a:srgbClr val="0C5BB6"/>
                </a:solidFill>
                <a:latin typeface="Inconsolata"/>
                <a:cs typeface="Inconsolata"/>
              </a:rPr>
              <a:t>parseTest</a:t>
            </a:r>
            <a:r>
              <a:rPr lang="en-US" sz="1800" dirty="0" smtClean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Inconsolata"/>
                <a:cs typeface="Inconsolata"/>
              </a:rPr>
              <a:t>tagNode</a:t>
            </a:r>
            <a:r>
              <a:rPr lang="en-US" sz="1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1800" dirty="0">
                <a:solidFill>
                  <a:srgbClr val="D70F06"/>
                </a:solidFill>
                <a:latin typeface="Inconsolata"/>
                <a:cs typeface="Inconsolata"/>
              </a:rPr>
              <a:t>"&lt;html&gt;Hello, &lt;strong&gt;TH&lt;/strong&gt; world!&lt;/html&gt;"</a:t>
            </a:r>
            <a:endParaRPr lang="en-US" sz="1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18181"/>
                </a:solidFill>
                <a:latin typeface="Inconsolata"/>
                <a:cs typeface="Inconsolata"/>
              </a:rPr>
              <a:t>Tag</a:t>
            </a:r>
            <a:r>
              <a:rPr lang="en-US" sz="1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1800" dirty="0">
                <a:solidFill>
                  <a:srgbClr val="D70F06"/>
                </a:solidFill>
                <a:latin typeface="Inconsolata"/>
                <a:cs typeface="Inconsolata"/>
              </a:rPr>
              <a:t>"html"</a:t>
            </a:r>
            <a:r>
              <a:rPr lang="en-US" sz="1800" dirty="0">
                <a:solidFill>
                  <a:prstClr val="black"/>
                </a:solidFill>
                <a:latin typeface="Inconsolata"/>
                <a:cs typeface="Inconsolata"/>
              </a:rPr>
              <a:t> [</a:t>
            </a:r>
            <a:r>
              <a:rPr lang="en-US" sz="1800" dirty="0">
                <a:solidFill>
                  <a:srgbClr val="818181"/>
                </a:solidFill>
                <a:latin typeface="Inconsolata"/>
                <a:cs typeface="Inconsolata"/>
              </a:rPr>
              <a:t>Text</a:t>
            </a:r>
            <a:r>
              <a:rPr lang="en-US" sz="1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1800" dirty="0">
                <a:solidFill>
                  <a:srgbClr val="D70F06"/>
                </a:solidFill>
                <a:latin typeface="Inconsolata"/>
                <a:cs typeface="Inconsolata"/>
              </a:rPr>
              <a:t>"Hello, "</a:t>
            </a:r>
            <a:r>
              <a:rPr lang="en-US" sz="1800" dirty="0">
                <a:solidFill>
                  <a:prstClr val="black"/>
                </a:solidFill>
                <a:latin typeface="Inconsolata"/>
                <a:cs typeface="Inconsolata"/>
              </a:rPr>
              <a:t>,</a:t>
            </a:r>
            <a:r>
              <a:rPr lang="en-US" sz="1800" dirty="0">
                <a:solidFill>
                  <a:srgbClr val="818181"/>
                </a:solidFill>
                <a:latin typeface="Inconsolata"/>
                <a:cs typeface="Inconsolata"/>
              </a:rPr>
              <a:t>Tag</a:t>
            </a:r>
            <a:r>
              <a:rPr lang="en-US" sz="1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1800" dirty="0">
                <a:solidFill>
                  <a:srgbClr val="D70F06"/>
                </a:solidFill>
                <a:latin typeface="Inconsolata"/>
                <a:cs typeface="Inconsolata"/>
              </a:rPr>
              <a:t>"strong"</a:t>
            </a:r>
            <a:r>
              <a:rPr lang="en-US" sz="1800" dirty="0">
                <a:solidFill>
                  <a:prstClr val="black"/>
                </a:solidFill>
                <a:latin typeface="Inconsolata"/>
                <a:cs typeface="Inconsolata"/>
              </a:rPr>
              <a:t> [</a:t>
            </a:r>
            <a:r>
              <a:rPr lang="en-US" sz="1800" dirty="0">
                <a:solidFill>
                  <a:srgbClr val="818181"/>
                </a:solidFill>
                <a:latin typeface="Inconsolata"/>
                <a:cs typeface="Inconsolata"/>
              </a:rPr>
              <a:t>Text</a:t>
            </a:r>
            <a:r>
              <a:rPr lang="en-US" sz="1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1800" dirty="0">
                <a:solidFill>
                  <a:srgbClr val="D70F06"/>
                </a:solidFill>
                <a:latin typeface="Inconsolata"/>
                <a:cs typeface="Inconsolata"/>
              </a:rPr>
              <a:t>"TH"</a:t>
            </a:r>
            <a:r>
              <a:rPr lang="en-US" sz="1800" dirty="0">
                <a:solidFill>
                  <a:prstClr val="black"/>
                </a:solidFill>
                <a:latin typeface="Inconsolata"/>
                <a:cs typeface="Inconsolata"/>
              </a:rPr>
              <a:t>],</a:t>
            </a:r>
            <a:r>
              <a:rPr lang="en-US" sz="1800" dirty="0">
                <a:solidFill>
                  <a:srgbClr val="818181"/>
                </a:solidFill>
                <a:latin typeface="Inconsolata"/>
                <a:cs typeface="Inconsolata"/>
              </a:rPr>
              <a:t>Text</a:t>
            </a:r>
            <a:r>
              <a:rPr lang="en-US" sz="1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1800" dirty="0">
                <a:solidFill>
                  <a:srgbClr val="D70F06"/>
                </a:solidFill>
                <a:latin typeface="Inconsolata"/>
                <a:cs typeface="Inconsolata"/>
              </a:rPr>
              <a:t>" world</a:t>
            </a:r>
            <a:r>
              <a:rPr lang="en-US" sz="1800" dirty="0" smtClean="0">
                <a:solidFill>
                  <a:srgbClr val="D70F06"/>
                </a:solidFill>
                <a:latin typeface="Inconsolata"/>
                <a:cs typeface="Inconsolata"/>
              </a:rPr>
              <a:t>!”</a:t>
            </a:r>
            <a:r>
              <a:rPr lang="en-US" sz="1800" dirty="0" smtClean="0">
                <a:solidFill>
                  <a:prstClr val="black"/>
                </a:solidFill>
                <a:latin typeface="Inconsolata"/>
                <a:cs typeface="Inconsolata"/>
              </a:rPr>
              <a:t>]</a:t>
            </a: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Inconsolata"/>
              <a:cs typeface="Inconsolata"/>
            </a:endParaRPr>
          </a:p>
          <a:p>
            <a:r>
              <a:rPr lang="en-US" dirty="0" smtClean="0"/>
              <a:t>It works!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32061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can write our </a:t>
            </a:r>
            <a:r>
              <a:rPr lang="en-US" dirty="0" err="1" smtClean="0"/>
              <a:t>QuasiQuoter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-- </a:t>
            </a:r>
            <a:r>
              <a:rPr lang="en-US" sz="2800" dirty="0" err="1">
                <a:solidFill>
                  <a:srgbClr val="818181"/>
                </a:solidFill>
                <a:latin typeface="Inconsolata"/>
                <a:cs typeface="Inconsolata"/>
              </a:rPr>
              <a:t>HTML.hs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Html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::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srgbClr val="818181"/>
                </a:solidFill>
                <a:latin typeface="Inconsolata"/>
                <a:cs typeface="Inconsolata"/>
              </a:rPr>
              <a:t>QuasiQuoter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Html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 smtClean="0">
                <a:solidFill>
                  <a:srgbClr val="818181"/>
                </a:solidFill>
                <a:latin typeface="Inconsolata"/>
                <a:cs typeface="Inconsolata"/>
              </a:rPr>
              <a:t>QuasiQuoter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Inconsolata"/>
                <a:cs typeface="Inconsolata"/>
              </a:rPr>
              <a:t>   </a:t>
            </a:r>
            <a:r>
              <a:rPr lang="en-US" sz="2800" dirty="0" err="1" smtClean="0">
                <a:solidFill>
                  <a:prstClr val="black"/>
                </a:solidFill>
                <a:latin typeface="Inconsolata"/>
                <a:cs typeface="Inconsolata"/>
              </a:rPr>
              <a:t>htmlExpr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Inconsolata"/>
                <a:cs typeface="Inconsolata"/>
              </a:rPr>
              <a:t>    undefined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Inconsolata"/>
                <a:cs typeface="Inconsolata"/>
              </a:rPr>
              <a:t>   </a:t>
            </a:r>
            <a:r>
              <a:rPr lang="en-US" sz="2800" dirty="0" smtClean="0">
                <a:solidFill>
                  <a:prstClr val="black"/>
                </a:solidFill>
                <a:latin typeface="Inconsolata"/>
                <a:cs typeface="Inconsolata"/>
              </a:rPr>
              <a:t>undefined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Inconsolata"/>
                <a:cs typeface="Inconsolata"/>
              </a:rPr>
              <a:t>   </a:t>
            </a:r>
            <a:r>
              <a:rPr lang="en-US" sz="2800" dirty="0" smtClean="0">
                <a:solidFill>
                  <a:prstClr val="black"/>
                </a:solidFill>
                <a:latin typeface="Inconsolata"/>
                <a:cs typeface="Inconsolata"/>
              </a:rPr>
              <a:t>undefined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C5BB6"/>
                </a:solidFill>
                <a:latin typeface="Inconsolata"/>
                <a:cs typeface="Inconsolata"/>
              </a:rPr>
              <a:t>htmlExpr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::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String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-&gt;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Q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srgbClr val="818181"/>
                </a:solidFill>
                <a:latin typeface="Inconsolata"/>
                <a:cs typeface="Inconsolata"/>
              </a:rPr>
              <a:t>Exp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C5BB6"/>
                </a:solidFill>
                <a:latin typeface="Inconsolata"/>
                <a:cs typeface="Inconsolata"/>
              </a:rPr>
              <a:t>htmlExpr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Inconsolata"/>
                <a:cs typeface="Inconsolata"/>
              </a:rPr>
              <a:t>undefined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QuasiQuoter</a:t>
            </a:r>
            <a:r>
              <a:rPr lang="en-US" dirty="0"/>
              <a:t> takes 4 parameters. Each will be called when the quasi quote is being invoked to create:</a:t>
            </a:r>
          </a:p>
          <a:p>
            <a:pPr lvl="1"/>
            <a:r>
              <a:rPr lang="en-US" dirty="0"/>
              <a:t>An expression</a:t>
            </a:r>
          </a:p>
          <a:p>
            <a:pPr lvl="2"/>
            <a:r>
              <a:rPr lang="nl-NL" sz="2200" dirty="0">
                <a:solidFill>
                  <a:srgbClr val="0C5BB6"/>
                </a:solidFill>
                <a:latin typeface="Inconsolata"/>
                <a:cs typeface="Inconsolata"/>
              </a:rPr>
              <a:t>foo</a:t>
            </a:r>
            <a:r>
              <a:rPr lang="nl-NL" sz="22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nl-NL" sz="22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nl-NL" sz="2200" dirty="0">
                <a:solidFill>
                  <a:prstClr val="black"/>
                </a:solidFill>
                <a:latin typeface="Inconsolata"/>
                <a:cs typeface="Inconsolata"/>
              </a:rPr>
              <a:t> [html| ... |]</a:t>
            </a:r>
          </a:p>
          <a:p>
            <a:pPr lvl="1"/>
            <a:r>
              <a:rPr lang="en-US" dirty="0"/>
              <a:t>A pattern (for pattern matching)</a:t>
            </a:r>
          </a:p>
          <a:p>
            <a:pPr lvl="2"/>
            <a:r>
              <a:rPr lang="nl-NL" sz="2200" dirty="0">
                <a:solidFill>
                  <a:srgbClr val="0C5BB6"/>
                </a:solidFill>
                <a:latin typeface="Inconsolata"/>
                <a:cs typeface="Inconsolata"/>
              </a:rPr>
              <a:t>bar</a:t>
            </a:r>
            <a:r>
              <a:rPr lang="nl-NL" sz="2200" dirty="0">
                <a:solidFill>
                  <a:prstClr val="black"/>
                </a:solidFill>
                <a:latin typeface="Inconsolata"/>
                <a:cs typeface="Inconsolata"/>
              </a:rPr>
              <a:t> [html| ... |] </a:t>
            </a:r>
            <a:r>
              <a:rPr lang="nl-NL" sz="22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nl-NL" sz="22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nl-NL" sz="2200" dirty="0">
                <a:solidFill>
                  <a:srgbClr val="0000DA"/>
                </a:solidFill>
                <a:latin typeface="Inconsolata"/>
                <a:cs typeface="Inconsolata"/>
              </a:rPr>
              <a:t>3</a:t>
            </a:r>
            <a:endParaRPr lang="en-US" dirty="0">
              <a:latin typeface="Inconsolata"/>
              <a:cs typeface="Inconsolata"/>
            </a:endParaRPr>
          </a:p>
          <a:p>
            <a:pPr lvl="1"/>
            <a:r>
              <a:rPr lang="en-US" dirty="0"/>
              <a:t>A type</a:t>
            </a:r>
          </a:p>
          <a:p>
            <a:pPr lvl="1"/>
            <a:r>
              <a:rPr lang="en-US" dirty="0"/>
              <a:t>A top-level declaration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do </a:t>
            </a:r>
            <a:r>
              <a:rPr lang="en-US" i="1" dirty="0"/>
              <a:t>expression</a:t>
            </a:r>
            <a:r>
              <a:rPr lang="en-US" dirty="0"/>
              <a:t> and </a:t>
            </a:r>
            <a:r>
              <a:rPr lang="en-US" i="1" dirty="0"/>
              <a:t>pattern</a:t>
            </a:r>
            <a:r>
              <a:rPr lang="en-US" dirty="0"/>
              <a:t> in this example</a:t>
            </a:r>
          </a:p>
          <a:p>
            <a:r>
              <a:rPr lang="en-US" dirty="0"/>
              <a:t>For more information consult GHC’s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7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 smtClean="0">
                <a:solidFill>
                  <a:srgbClr val="0C5BB6"/>
                </a:solidFill>
                <a:latin typeface="Inconsolata"/>
                <a:cs typeface="Inconsolata"/>
              </a:rPr>
              <a:t>htmlExpr</a:t>
            </a:r>
            <a:r>
              <a:rPr lang="en-US" dirty="0"/>
              <a:t> </a:t>
            </a:r>
            <a:r>
              <a:rPr lang="en-US" dirty="0" smtClean="0"/>
              <a:t>is supposed to parse the contents within </a:t>
            </a:r>
            <a:r>
              <a:rPr lang="en-US" dirty="0" smtClean="0">
                <a:latin typeface="Inconsolata"/>
                <a:cs typeface="Inconsolata"/>
              </a:rPr>
              <a:t>[html| … |]</a:t>
            </a:r>
            <a:r>
              <a:rPr lang="en-US" dirty="0" smtClean="0"/>
              <a:t> and give back an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Exp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 err="1">
                <a:solidFill>
                  <a:srgbClr val="0C5BB6"/>
                </a:solidFill>
                <a:latin typeface="Inconsolata"/>
                <a:cs typeface="Inconsolata"/>
              </a:rPr>
              <a:t>htmlExpr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::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String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-&gt;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Q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srgbClr val="818181"/>
                </a:solidFill>
                <a:latin typeface="Inconsolata"/>
                <a:cs typeface="Inconsolata"/>
              </a:rPr>
              <a:t>Exp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C5BB6"/>
                </a:solidFill>
                <a:latin typeface="Inconsolata"/>
                <a:cs typeface="Inconsolata"/>
              </a:rPr>
              <a:t>htmlExpr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Inconsolata"/>
                <a:cs typeface="Inconsolata"/>
              </a:rPr>
              <a:t>str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do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  filename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&lt;-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Inconsolata"/>
                <a:cs typeface="Inconsolata"/>
              </a:rPr>
              <a:t>loc_filename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`</a:t>
            </a:r>
            <a:r>
              <a:rPr lang="en-US" sz="2800" dirty="0" err="1">
                <a:solidFill>
                  <a:prstClr val="black"/>
                </a:solidFill>
                <a:latin typeface="Inconsolata"/>
                <a:cs typeface="Inconsolata"/>
              </a:rPr>
              <a:t>fmap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` location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  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case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parse </a:t>
            </a:r>
            <a:r>
              <a:rPr lang="en-US" sz="2800" dirty="0" err="1">
                <a:solidFill>
                  <a:prstClr val="black"/>
                </a:solidFill>
                <a:latin typeface="Inconsolata"/>
                <a:cs typeface="Inconsolata"/>
              </a:rPr>
              <a:t>tagNode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filename </a:t>
            </a:r>
            <a:r>
              <a:rPr lang="en-US" sz="2800" dirty="0" err="1">
                <a:solidFill>
                  <a:prstClr val="black"/>
                </a:solidFill>
                <a:latin typeface="Inconsolata"/>
                <a:cs typeface="Inconsolata"/>
              </a:rPr>
              <a:t>str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of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       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Left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err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-&gt;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undefined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       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Right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tag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-&gt;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[| tag |</a:t>
            </a:r>
            <a:r>
              <a:rPr lang="en-US" sz="2800" dirty="0" smtClean="0">
                <a:solidFill>
                  <a:prstClr val="black"/>
                </a:solidFill>
                <a:latin typeface="Inconsolata"/>
                <a:cs typeface="Inconsolata"/>
              </a:rPr>
              <a:t>]</a:t>
            </a:r>
          </a:p>
          <a:p>
            <a:pPr marL="0" indent="0">
              <a:buNone/>
            </a:pPr>
            <a:endParaRPr lang="en-US" dirty="0">
              <a:latin typeface="Inconsolata"/>
              <a:cs typeface="Inconsolata"/>
            </a:endParaRPr>
          </a:p>
          <a:p>
            <a:r>
              <a:rPr lang="en-US" dirty="0" smtClean="0"/>
              <a:t>As easy as that, </a:t>
            </a:r>
            <a:r>
              <a:rPr lang="en-US" sz="2400" dirty="0" err="1">
                <a:solidFill>
                  <a:prstClr val="black"/>
                </a:solidFill>
                <a:latin typeface="Inconsolata" pitchFamily="49" charset="0"/>
              </a:rPr>
              <a:t>loc_filename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sz="2400" dirty="0" smtClean="0">
                <a:solidFill>
                  <a:prstClr val="black"/>
                </a:solidFill>
                <a:latin typeface="Inconsolata" pitchFamily="49" charset="0"/>
              </a:rPr>
              <a:t>location</a:t>
            </a:r>
            <a:r>
              <a:rPr lang="en-US" dirty="0"/>
              <a:t> </a:t>
            </a:r>
            <a:r>
              <a:rPr lang="en-US" dirty="0" smtClean="0"/>
              <a:t>will give us the filename of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5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compile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Inconsolata"/>
                <a:cs typeface="Inconsolata"/>
              </a:rPr>
              <a:t>$ </a:t>
            </a:r>
            <a:r>
              <a:rPr lang="en-US" dirty="0" err="1" smtClean="0">
                <a:latin typeface="Inconsolata"/>
                <a:cs typeface="Inconsolata"/>
              </a:rPr>
              <a:t>ghc</a:t>
            </a:r>
            <a:r>
              <a:rPr lang="en-US" dirty="0" smtClean="0">
                <a:latin typeface="Inconsolata"/>
                <a:cs typeface="Inconsolata"/>
              </a:rPr>
              <a:t> </a:t>
            </a:r>
            <a:r>
              <a:rPr lang="en-US" dirty="0" err="1" smtClean="0">
                <a:latin typeface="Inconsolata"/>
                <a:cs typeface="Inconsolata"/>
              </a:rPr>
              <a:t>HTML.hs</a:t>
            </a:r>
            <a:endParaRPr lang="en-US" dirty="0" smtClean="0"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dirty="0" smtClean="0">
                <a:latin typeface="Inconsolata"/>
                <a:cs typeface="Inconsolata"/>
              </a:rPr>
              <a:t>Error: No instance for (Lift Node) arising from arising of `tag’…</a:t>
            </a:r>
          </a:p>
          <a:p>
            <a:endParaRPr lang="en-US" dirty="0"/>
          </a:p>
          <a:p>
            <a:r>
              <a:rPr lang="en-US" dirty="0" smtClean="0"/>
              <a:t>What is that? Well maybe we can satisfy it by implementing the Lift instance for Node, as instructed: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118503"/>
                </a:solidFill>
                <a:latin typeface="Inconsolata"/>
                <a:cs typeface="Inconsolata"/>
              </a:rPr>
              <a:t>instance</a:t>
            </a:r>
            <a:r>
              <a:rPr lang="en-US" sz="2000" dirty="0" smtClean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000" dirty="0" smtClean="0">
                <a:solidFill>
                  <a:srgbClr val="818181"/>
                </a:solidFill>
                <a:latin typeface="Inconsolata"/>
                <a:cs typeface="Inconsolata"/>
              </a:rPr>
              <a:t>Lift</a:t>
            </a:r>
            <a:r>
              <a:rPr lang="en-US" sz="2000" dirty="0" smtClean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000" dirty="0" smtClean="0">
                <a:solidFill>
                  <a:srgbClr val="818181"/>
                </a:solidFill>
                <a:latin typeface="Inconsolata"/>
                <a:cs typeface="Inconsolata"/>
              </a:rPr>
              <a:t>Node</a:t>
            </a:r>
            <a:r>
              <a:rPr lang="en-US" sz="2000" dirty="0" smtClean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000" dirty="0" smtClean="0">
                <a:solidFill>
                  <a:srgbClr val="118503"/>
                </a:solidFill>
                <a:latin typeface="Inconsolata"/>
                <a:cs typeface="Inconsolata"/>
              </a:rPr>
              <a:t>where</a:t>
            </a:r>
            <a:endParaRPr lang="en-US" sz="2000" dirty="0" smtClean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Inconsolata"/>
                <a:cs typeface="Inconsolata"/>
              </a:rPr>
              <a:t>    lift (</a:t>
            </a:r>
            <a:r>
              <a:rPr lang="en-US" sz="2000" dirty="0" smtClean="0">
                <a:solidFill>
                  <a:srgbClr val="818181"/>
                </a:solidFill>
                <a:latin typeface="Inconsolata"/>
                <a:cs typeface="Inconsolata"/>
              </a:rPr>
              <a:t>Text</a:t>
            </a:r>
            <a:r>
              <a:rPr lang="en-US" sz="2000" dirty="0" smtClean="0">
                <a:solidFill>
                  <a:prstClr val="black"/>
                </a:solidFill>
                <a:latin typeface="Inconsolata"/>
                <a:cs typeface="Inconsolata"/>
              </a:rPr>
              <a:t> t) </a:t>
            </a:r>
            <a:r>
              <a:rPr lang="en-US" sz="2000" dirty="0" smtClean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000" dirty="0" smtClean="0">
                <a:solidFill>
                  <a:prstClr val="black"/>
                </a:solidFill>
                <a:latin typeface="Inconsolata"/>
                <a:cs typeface="Inconsolata"/>
              </a:rPr>
              <a:t> [| </a:t>
            </a:r>
            <a:r>
              <a:rPr lang="en-US" sz="2000" dirty="0" smtClean="0">
                <a:solidFill>
                  <a:srgbClr val="818181"/>
                </a:solidFill>
                <a:latin typeface="Inconsolata"/>
                <a:cs typeface="Inconsolata"/>
              </a:rPr>
              <a:t>Text</a:t>
            </a:r>
            <a:r>
              <a:rPr lang="en-US" sz="2000" dirty="0" smtClean="0">
                <a:solidFill>
                  <a:prstClr val="black"/>
                </a:solidFill>
                <a:latin typeface="Inconsolata"/>
                <a:cs typeface="Inconsolata"/>
              </a:rPr>
              <a:t> t |]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Inconsolata"/>
                <a:cs typeface="Inconsolata"/>
              </a:rPr>
              <a:t>    lift (</a:t>
            </a:r>
            <a:r>
              <a:rPr lang="en-US" sz="2000" dirty="0" smtClean="0">
                <a:solidFill>
                  <a:srgbClr val="818181"/>
                </a:solidFill>
                <a:latin typeface="Inconsolata"/>
                <a:cs typeface="Inconsolata"/>
              </a:rPr>
              <a:t>Tag</a:t>
            </a:r>
            <a:r>
              <a:rPr lang="en-US" sz="2000" dirty="0" smtClean="0">
                <a:solidFill>
                  <a:prstClr val="black"/>
                </a:solidFill>
                <a:latin typeface="Inconsolata"/>
                <a:cs typeface="Inconsolata"/>
              </a:rPr>
              <a:t> name children) </a:t>
            </a:r>
            <a:r>
              <a:rPr lang="en-US" sz="2000" dirty="0" smtClean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000" dirty="0" smtClean="0">
                <a:solidFill>
                  <a:prstClr val="black"/>
                </a:solidFill>
                <a:latin typeface="Inconsolata"/>
                <a:cs typeface="Inconsolata"/>
              </a:rPr>
              <a:t> [| </a:t>
            </a:r>
            <a:r>
              <a:rPr lang="en-US" sz="2000" dirty="0" smtClean="0">
                <a:solidFill>
                  <a:srgbClr val="818181"/>
                </a:solidFill>
                <a:latin typeface="Inconsolata"/>
                <a:cs typeface="Inconsolata"/>
              </a:rPr>
              <a:t>Tag</a:t>
            </a:r>
            <a:r>
              <a:rPr lang="en-US" sz="2000" dirty="0" smtClean="0">
                <a:solidFill>
                  <a:prstClr val="black"/>
                </a:solidFill>
                <a:latin typeface="Inconsolata"/>
                <a:cs typeface="Inconsolata"/>
              </a:rPr>
              <a:t> name children |]</a:t>
            </a:r>
          </a:p>
        </p:txBody>
      </p:sp>
    </p:spTree>
    <p:extLst>
      <p:ext uri="{BB962C8B-B14F-4D97-AF65-F5344CB8AC3E}">
        <p14:creationId xmlns:p14="http://schemas.microsoft.com/office/powerpoint/2010/main" val="128480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--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HTMLTest.hs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{-# LANGUAGE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TemplateHaskell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 ,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QuasiQuotes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 #-}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import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B3005E"/>
                </a:solidFill>
                <a:latin typeface="Inconsolata"/>
                <a:cs typeface="Inconsolata"/>
              </a:rPr>
              <a:t>HTML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C5BB6"/>
                </a:solidFill>
                <a:latin typeface="Inconsolata"/>
                <a:cs typeface="Inconsolata"/>
              </a:rPr>
              <a:t>main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print [html|&lt;html&gt;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Hello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, &lt;strong&gt;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TH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&lt;/strong&gt; world!&lt;/html&gt;|</a:t>
            </a:r>
            <a:r>
              <a:rPr lang="en-US" sz="2400" dirty="0" smtClean="0">
                <a:solidFill>
                  <a:prstClr val="black"/>
                </a:solidFill>
                <a:latin typeface="Inconsolata"/>
                <a:cs typeface="Inconsolata"/>
              </a:rPr>
              <a:t>]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endParaRPr lang="en-US" dirty="0" smtClean="0"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dirty="0" smtClean="0">
                <a:latin typeface="Inconsolata"/>
                <a:cs typeface="Inconsolata"/>
              </a:rPr>
              <a:t>$ </a:t>
            </a:r>
            <a:r>
              <a:rPr lang="en-US" dirty="0" err="1">
                <a:latin typeface="Inconsolata"/>
                <a:cs typeface="Inconsolata"/>
              </a:rPr>
              <a:t>g</a:t>
            </a:r>
            <a:r>
              <a:rPr lang="en-US" dirty="0" err="1" smtClean="0">
                <a:latin typeface="Inconsolata"/>
                <a:cs typeface="Inconsolata"/>
              </a:rPr>
              <a:t>hci</a:t>
            </a:r>
            <a:r>
              <a:rPr lang="en-US" dirty="0" smtClean="0">
                <a:latin typeface="Inconsolata"/>
                <a:cs typeface="Inconsolata"/>
              </a:rPr>
              <a:t> </a:t>
            </a:r>
            <a:r>
              <a:rPr lang="en-US" dirty="0" err="1" smtClean="0">
                <a:latin typeface="Inconsolata"/>
                <a:cs typeface="Inconsolata"/>
              </a:rPr>
              <a:t>HTMLTest.hs</a:t>
            </a:r>
            <a:endParaRPr lang="en-US" dirty="0" smtClean="0"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dirty="0" smtClean="0">
                <a:latin typeface="Inconsolata"/>
                <a:cs typeface="Inconsolata"/>
              </a:rPr>
              <a:t>&gt; main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Tag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D70F06"/>
                </a:solidFill>
                <a:latin typeface="Inconsolata"/>
                <a:cs typeface="Inconsolata"/>
              </a:rPr>
              <a:t>"html"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[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Text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D70F06"/>
                </a:solidFill>
                <a:latin typeface="Inconsolata"/>
                <a:cs typeface="Inconsolata"/>
              </a:rPr>
              <a:t>"Hello, "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,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Tag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D70F06"/>
                </a:solidFill>
                <a:latin typeface="Inconsolata"/>
                <a:cs typeface="Inconsolata"/>
              </a:rPr>
              <a:t>"strong"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[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Text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D70F06"/>
                </a:solidFill>
                <a:latin typeface="Inconsolata"/>
                <a:cs typeface="Inconsolata"/>
              </a:rPr>
              <a:t>"TH"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],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Text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D70F06"/>
                </a:solidFill>
                <a:latin typeface="Inconsolata"/>
                <a:cs typeface="Inconsolata"/>
              </a:rPr>
              <a:t>" world!"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]</a:t>
            </a:r>
            <a:endParaRPr lang="en-US" dirty="0">
              <a:latin typeface="Inconsolata"/>
              <a:cs typeface="Inconsolata"/>
            </a:endParaRPr>
          </a:p>
          <a:p>
            <a:endParaRPr lang="en-US" dirty="0"/>
          </a:p>
          <a:p>
            <a:r>
              <a:rPr lang="en-US" dirty="0" smtClean="0"/>
              <a:t>It works!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71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Quasi quoting for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Now let’s try to do some operations on our HTML structure</a:t>
            </a:r>
          </a:p>
          <a:p>
            <a:r>
              <a:rPr lang="en-US" dirty="0" smtClean="0"/>
              <a:t>In this example we will convert an HTML tree into Markdown</a:t>
            </a:r>
          </a:p>
          <a:p>
            <a:r>
              <a:rPr lang="en-US" dirty="0" smtClean="0"/>
              <a:t>Markdown is a simple wiki syntax</a:t>
            </a:r>
          </a:p>
          <a:p>
            <a:endParaRPr lang="en-US" dirty="0"/>
          </a:p>
          <a:p>
            <a:r>
              <a:rPr lang="en-US" dirty="0" smtClean="0"/>
              <a:t>Example Markdown:</a:t>
            </a:r>
          </a:p>
          <a:p>
            <a:pPr marL="0" indent="0">
              <a:buNone/>
            </a:pPr>
            <a:r>
              <a:rPr lang="en-US" dirty="0" smtClean="0">
                <a:latin typeface="Inconsolata"/>
                <a:cs typeface="Inconsolata"/>
              </a:rPr>
              <a:t>Let’s **rock** and _roll_!</a:t>
            </a:r>
          </a:p>
          <a:p>
            <a:r>
              <a:rPr lang="en-US" dirty="0" smtClean="0"/>
              <a:t>Corresponding HTML: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B3005E"/>
                </a:solidFill>
                <a:latin typeface="Inconsolata"/>
                <a:cs typeface="Inconsolata"/>
              </a:rPr>
              <a:t>&lt;html&gt;</a:t>
            </a:r>
            <a:r>
              <a:rPr lang="en-US" sz="2200" dirty="0">
                <a:solidFill>
                  <a:prstClr val="black"/>
                </a:solidFill>
                <a:latin typeface="Inconsolata"/>
                <a:cs typeface="Inconsolata"/>
              </a:rPr>
              <a:t>Let's </a:t>
            </a:r>
            <a:r>
              <a:rPr lang="en-US" sz="2200" dirty="0">
                <a:solidFill>
                  <a:srgbClr val="B3005E"/>
                </a:solidFill>
                <a:latin typeface="Inconsolata"/>
                <a:cs typeface="Inconsolata"/>
              </a:rPr>
              <a:t>&lt;strong&gt;</a:t>
            </a:r>
            <a:r>
              <a:rPr lang="en-US" sz="2200" dirty="0">
                <a:solidFill>
                  <a:prstClr val="black"/>
                </a:solidFill>
                <a:latin typeface="Inconsolata"/>
                <a:cs typeface="Inconsolata"/>
              </a:rPr>
              <a:t>rock</a:t>
            </a:r>
            <a:r>
              <a:rPr lang="en-US" sz="2200" dirty="0">
                <a:solidFill>
                  <a:srgbClr val="B3005E"/>
                </a:solidFill>
                <a:latin typeface="Inconsolata"/>
                <a:cs typeface="Inconsolata"/>
              </a:rPr>
              <a:t>&lt;/strong&gt;</a:t>
            </a:r>
            <a:r>
              <a:rPr lang="en-US" sz="2200" dirty="0">
                <a:solidFill>
                  <a:prstClr val="black"/>
                </a:solidFill>
                <a:latin typeface="Inconsolata"/>
                <a:cs typeface="Inconsolata"/>
              </a:rPr>
              <a:t> and </a:t>
            </a:r>
            <a:r>
              <a:rPr lang="en-US" sz="2200" dirty="0">
                <a:solidFill>
                  <a:srgbClr val="B3005E"/>
                </a:solidFill>
                <a:latin typeface="Inconsolata"/>
                <a:cs typeface="Inconsolata"/>
              </a:rPr>
              <a:t>&lt;</a:t>
            </a:r>
            <a:r>
              <a:rPr lang="en-US" sz="2200" dirty="0" err="1">
                <a:solidFill>
                  <a:srgbClr val="B3005E"/>
                </a:solidFill>
                <a:latin typeface="Inconsolata"/>
                <a:cs typeface="Inconsolata"/>
              </a:rPr>
              <a:t>em</a:t>
            </a:r>
            <a:r>
              <a:rPr lang="en-US" sz="2200" dirty="0">
                <a:solidFill>
                  <a:srgbClr val="B3005E"/>
                </a:solidFill>
                <a:latin typeface="Inconsolata"/>
                <a:cs typeface="Inconsolata"/>
              </a:rPr>
              <a:t>&gt;</a:t>
            </a:r>
            <a:r>
              <a:rPr lang="en-US" sz="2200" dirty="0">
                <a:solidFill>
                  <a:prstClr val="black"/>
                </a:solidFill>
                <a:latin typeface="Inconsolata"/>
                <a:cs typeface="Inconsolata"/>
              </a:rPr>
              <a:t>roll</a:t>
            </a:r>
            <a:r>
              <a:rPr lang="en-US" sz="2200" dirty="0">
                <a:solidFill>
                  <a:srgbClr val="B3005E"/>
                </a:solidFill>
                <a:latin typeface="Inconsolata"/>
                <a:cs typeface="Inconsolata"/>
              </a:rPr>
              <a:t>&lt;/</a:t>
            </a:r>
            <a:r>
              <a:rPr lang="en-US" sz="2200" dirty="0" err="1">
                <a:solidFill>
                  <a:srgbClr val="B3005E"/>
                </a:solidFill>
                <a:latin typeface="Inconsolata"/>
                <a:cs typeface="Inconsolata"/>
              </a:rPr>
              <a:t>em</a:t>
            </a:r>
            <a:r>
              <a:rPr lang="en-US" sz="2200" dirty="0">
                <a:solidFill>
                  <a:srgbClr val="B3005E"/>
                </a:solidFill>
                <a:latin typeface="Inconsolata"/>
                <a:cs typeface="Inconsolata"/>
              </a:rPr>
              <a:t>&gt;&lt;/html</a:t>
            </a:r>
            <a:r>
              <a:rPr lang="en-US" sz="2200" dirty="0" smtClean="0">
                <a:solidFill>
                  <a:srgbClr val="B3005E"/>
                </a:solidFill>
                <a:latin typeface="Inconsolata"/>
                <a:cs typeface="Inconsolata"/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Usually people convert Markdown to HTML. We will do it the other way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txBody>
          <a:bodyPr>
            <a:normAutofit/>
          </a:bodyPr>
          <a:lstStyle/>
          <a:p>
            <a:r>
              <a:rPr lang="da-DK" sz="2800" dirty="0">
                <a:solidFill>
                  <a:srgbClr val="0C5BB6"/>
                </a:solidFill>
                <a:latin typeface="Inconsolata"/>
                <a:cs typeface="Inconsolata"/>
              </a:rPr>
              <a:t>fst</a:t>
            </a:r>
            <a:r>
              <a:rPr lang="da-DK" sz="2800" dirty="0">
                <a:solidFill>
                  <a:prstClr val="black"/>
                </a:solidFill>
                <a:latin typeface="Inconsolata"/>
                <a:cs typeface="Inconsolata"/>
              </a:rPr>
              <a:t>(x,</a:t>
            </a:r>
            <a:r>
              <a:rPr lang="da-DK" sz="2800" dirty="0">
                <a:solidFill>
                  <a:srgbClr val="118503"/>
                </a:solidFill>
                <a:latin typeface="Inconsolata"/>
                <a:cs typeface="Inconsolata"/>
              </a:rPr>
              <a:t>_</a:t>
            </a:r>
            <a:r>
              <a:rPr lang="da-DK" sz="2800" dirty="0">
                <a:solidFill>
                  <a:prstClr val="black"/>
                </a:solidFill>
                <a:latin typeface="Inconsolata"/>
                <a:cs typeface="Inconsolata"/>
              </a:rPr>
              <a:t>)  </a:t>
            </a:r>
            <a:r>
              <a:rPr lang="da-DK" sz="2800" dirty="0" smtClean="0">
                <a:solidFill>
                  <a:prstClr val="black"/>
                </a:solidFill>
                <a:latin typeface="Inconsolata"/>
                <a:cs typeface="Inconsolata"/>
              </a:rPr>
              <a:t>    </a:t>
            </a:r>
            <a:r>
              <a:rPr lang="da-DK" sz="2800" dirty="0" smtClean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da-DK" sz="2800" dirty="0" smtClean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da-DK" sz="2800" dirty="0">
                <a:solidFill>
                  <a:prstClr val="black"/>
                </a:solidFill>
                <a:latin typeface="Inconsolata"/>
                <a:cs typeface="Inconsolata"/>
              </a:rPr>
              <a:t>x</a:t>
            </a:r>
          </a:p>
          <a:p>
            <a:r>
              <a:rPr lang="da-DK" sz="2800" dirty="0">
                <a:solidFill>
                  <a:srgbClr val="0C5BB6"/>
                </a:solidFill>
                <a:latin typeface="Inconsolata"/>
                <a:cs typeface="Inconsolata"/>
              </a:rPr>
              <a:t>fst3</a:t>
            </a:r>
            <a:r>
              <a:rPr lang="da-DK" sz="2800" dirty="0">
                <a:solidFill>
                  <a:prstClr val="black"/>
                </a:solidFill>
                <a:latin typeface="Inconsolata"/>
                <a:cs typeface="Inconsolata"/>
              </a:rPr>
              <a:t>(x,</a:t>
            </a:r>
            <a:r>
              <a:rPr lang="da-DK" sz="2800" dirty="0" smtClean="0">
                <a:solidFill>
                  <a:srgbClr val="118503"/>
                </a:solidFill>
                <a:latin typeface="Inconsolata"/>
                <a:cs typeface="Inconsolata"/>
              </a:rPr>
              <a:t>_,_</a:t>
            </a:r>
            <a:r>
              <a:rPr lang="da-DK" sz="2800" dirty="0" smtClean="0">
                <a:solidFill>
                  <a:prstClr val="black"/>
                </a:solidFill>
                <a:latin typeface="Inconsolata"/>
                <a:cs typeface="Inconsolata"/>
              </a:rPr>
              <a:t>)   </a:t>
            </a:r>
            <a:r>
              <a:rPr lang="da-DK" sz="2800" dirty="0" smtClean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da-DK" sz="2800" dirty="0" smtClean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da-DK" sz="2800" dirty="0">
                <a:solidFill>
                  <a:prstClr val="black"/>
                </a:solidFill>
                <a:latin typeface="Inconsolata"/>
                <a:cs typeface="Inconsolata"/>
              </a:rPr>
              <a:t>x</a:t>
            </a:r>
          </a:p>
          <a:p>
            <a:r>
              <a:rPr lang="da-DK" sz="2800" dirty="0">
                <a:solidFill>
                  <a:srgbClr val="0C5BB6"/>
                </a:solidFill>
                <a:latin typeface="Inconsolata"/>
                <a:cs typeface="Inconsolata"/>
              </a:rPr>
              <a:t>fst4</a:t>
            </a:r>
            <a:r>
              <a:rPr lang="da-DK" sz="2800" dirty="0">
                <a:solidFill>
                  <a:prstClr val="black"/>
                </a:solidFill>
                <a:latin typeface="Inconsolata"/>
                <a:cs typeface="Inconsolata"/>
              </a:rPr>
              <a:t>(x,</a:t>
            </a:r>
            <a:r>
              <a:rPr lang="da-DK" sz="2800" dirty="0" smtClean="0">
                <a:solidFill>
                  <a:srgbClr val="118503"/>
                </a:solidFill>
                <a:latin typeface="Inconsolata"/>
                <a:cs typeface="Inconsolata"/>
              </a:rPr>
              <a:t>_,_,_</a:t>
            </a:r>
            <a:r>
              <a:rPr lang="da-DK" sz="2800" dirty="0" smtClean="0">
                <a:solidFill>
                  <a:prstClr val="black"/>
                </a:solidFill>
                <a:latin typeface="Inconsolata"/>
                <a:cs typeface="Inconsolata"/>
              </a:rPr>
              <a:t>) </a:t>
            </a:r>
            <a:r>
              <a:rPr lang="da-DK" sz="28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da-DK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da-DK" sz="2800" dirty="0" smtClean="0">
                <a:solidFill>
                  <a:prstClr val="black"/>
                </a:solidFill>
                <a:latin typeface="Inconsolata"/>
                <a:cs typeface="Inconsolata"/>
              </a:rPr>
              <a:t>x</a:t>
            </a:r>
          </a:p>
          <a:p>
            <a:r>
              <a:rPr lang="en-US" sz="2800" dirty="0">
                <a:latin typeface="Inconsolata"/>
                <a:ea typeface="DejaVu Sans Mono" pitchFamily="49" charset="0"/>
                <a:cs typeface="Inconsolata"/>
              </a:rPr>
              <a:t>…</a:t>
            </a:r>
          </a:p>
          <a:p>
            <a:pPr marL="0" indent="0">
              <a:buNone/>
            </a:pPr>
            <a:endParaRPr lang="da-DK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r>
              <a:rPr lang="da-DK" sz="2800" dirty="0">
                <a:solidFill>
                  <a:srgbClr val="0C5BB6"/>
                </a:solidFill>
                <a:latin typeface="Inconsolata"/>
                <a:cs typeface="Inconsolata"/>
              </a:rPr>
              <a:t>print</a:t>
            </a:r>
            <a:r>
              <a:rPr lang="da-DK" sz="2800" dirty="0">
                <a:solidFill>
                  <a:prstClr val="black"/>
                </a:solidFill>
                <a:latin typeface="Inconsolata"/>
                <a:cs typeface="Inconsolata"/>
              </a:rPr>
              <a:t> $ fst3 (</a:t>
            </a:r>
            <a:r>
              <a:rPr lang="da-DK" sz="2800" dirty="0">
                <a:solidFill>
                  <a:srgbClr val="D70F06"/>
                </a:solidFill>
                <a:latin typeface="Inconsolata"/>
                <a:cs typeface="Inconsolata"/>
              </a:rPr>
              <a:t>"hello world"</a:t>
            </a:r>
            <a:r>
              <a:rPr lang="da-DK" sz="2800" dirty="0">
                <a:solidFill>
                  <a:prstClr val="black"/>
                </a:solidFill>
                <a:latin typeface="Inconsolata"/>
                <a:cs typeface="Inconsolata"/>
              </a:rPr>
              <a:t>, </a:t>
            </a:r>
            <a:r>
              <a:rPr lang="da-DK" sz="2800" dirty="0">
                <a:solidFill>
                  <a:srgbClr val="0000DA"/>
                </a:solidFill>
                <a:latin typeface="Inconsolata"/>
                <a:cs typeface="Inconsolata"/>
              </a:rPr>
              <a:t>1</a:t>
            </a:r>
            <a:r>
              <a:rPr lang="da-DK" sz="2800" dirty="0">
                <a:solidFill>
                  <a:prstClr val="black"/>
                </a:solidFill>
                <a:latin typeface="Inconsolata"/>
                <a:cs typeface="Inconsolata"/>
              </a:rPr>
              <a:t>, </a:t>
            </a:r>
            <a:r>
              <a:rPr lang="da-DK" sz="2800" dirty="0">
                <a:solidFill>
                  <a:srgbClr val="0000DA"/>
                </a:solidFill>
                <a:latin typeface="Inconsolata"/>
                <a:cs typeface="Inconsolata"/>
              </a:rPr>
              <a:t>2</a:t>
            </a:r>
            <a:r>
              <a:rPr lang="da-DK" sz="2800" dirty="0">
                <a:solidFill>
                  <a:prstClr val="black"/>
                </a:solidFill>
                <a:latin typeface="Inconsolata"/>
                <a:cs typeface="Inconsolata"/>
              </a:rPr>
              <a:t>)</a:t>
            </a:r>
          </a:p>
          <a:p>
            <a:r>
              <a:rPr lang="en-US" sz="2800" dirty="0">
                <a:solidFill>
                  <a:srgbClr val="0C5BB6"/>
                </a:solidFill>
                <a:latin typeface="Inconsolata"/>
                <a:cs typeface="Inconsolata"/>
              </a:rPr>
              <a:t>print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$ fst4 (</a:t>
            </a:r>
            <a:r>
              <a:rPr lang="en-US" sz="2800" dirty="0">
                <a:solidFill>
                  <a:srgbClr val="D70F06"/>
                </a:solidFill>
                <a:latin typeface="Inconsolata"/>
                <a:cs typeface="Inconsolata"/>
              </a:rPr>
              <a:t>"hello world"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, </a:t>
            </a:r>
            <a:r>
              <a:rPr lang="en-US" sz="2800" dirty="0">
                <a:solidFill>
                  <a:srgbClr val="0000DA"/>
                </a:solidFill>
                <a:latin typeface="Inconsolata"/>
                <a:cs typeface="Inconsolata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, </a:t>
            </a:r>
            <a:r>
              <a:rPr lang="en-US" sz="2800" dirty="0">
                <a:solidFill>
                  <a:srgbClr val="0000DA"/>
                </a:solidFill>
                <a:latin typeface="Inconsolata"/>
                <a:cs typeface="Inconsolata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, </a:t>
            </a:r>
            <a:r>
              <a:rPr lang="en-US" sz="2800" dirty="0">
                <a:solidFill>
                  <a:srgbClr val="0000DA"/>
                </a:solidFill>
                <a:latin typeface="Inconsolata"/>
                <a:cs typeface="Inconsolata"/>
              </a:rPr>
              <a:t>3</a:t>
            </a:r>
            <a:r>
              <a:rPr lang="en-US" sz="2800" dirty="0" smtClean="0">
                <a:solidFill>
                  <a:prstClr val="black"/>
                </a:solidFill>
                <a:latin typeface="Inconsolata"/>
                <a:cs typeface="Inconsolata"/>
              </a:rPr>
              <a:t>)</a:t>
            </a:r>
          </a:p>
          <a:p>
            <a:pPr marL="0" indent="0">
              <a:buNone/>
            </a:pPr>
            <a:endParaRPr lang="en-US" dirty="0">
              <a:latin typeface="Inconsolata" pitchFamily="49" charset="0"/>
              <a:ea typeface="DejaVu Sans Mono" pitchFamily="49" charset="0"/>
              <a:cs typeface="DejaVu Sans Mono" pitchFamily="49" charset="0"/>
            </a:endParaRPr>
          </a:p>
          <a:p>
            <a:pPr marL="0" indent="0">
              <a:buNone/>
            </a:pPr>
            <a:r>
              <a:rPr lang="en-US" dirty="0" smtClean="0">
                <a:ea typeface="DejaVu Sans Mono" pitchFamily="49" charset="0"/>
              </a:rPr>
              <a:t>So repetitive!</a:t>
            </a:r>
          </a:p>
        </p:txBody>
      </p:sp>
    </p:spTree>
    <p:extLst>
      <p:ext uri="{BB962C8B-B14F-4D97-AF65-F5344CB8AC3E}">
        <p14:creationId xmlns:p14="http://schemas.microsoft.com/office/powerpoint/2010/main" val="13463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make a simple 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dirty="0">
                <a:solidFill>
                  <a:srgbClr val="818181"/>
                </a:solidFill>
                <a:latin typeface="Inconsolata"/>
                <a:cs typeface="Inconsolata"/>
              </a:rPr>
              <a:t>-- </a:t>
            </a:r>
            <a:r>
              <a:rPr lang="en-US" sz="2300" dirty="0" err="1">
                <a:solidFill>
                  <a:srgbClr val="818181"/>
                </a:solidFill>
                <a:latin typeface="Inconsolata"/>
                <a:cs typeface="Inconsolata"/>
              </a:rPr>
              <a:t>HTMLTest.hs</a:t>
            </a:r>
            <a:endParaRPr lang="en-US" sz="23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C5BB6"/>
                </a:solidFill>
                <a:latin typeface="Inconsolata"/>
                <a:cs typeface="Inconsolata"/>
              </a:rPr>
              <a:t>markdown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(</a:t>
            </a:r>
            <a:r>
              <a:rPr lang="en-US" sz="2300" dirty="0">
                <a:solidFill>
                  <a:srgbClr val="818181"/>
                </a:solidFill>
                <a:latin typeface="Inconsolata"/>
                <a:cs typeface="Inconsolata"/>
              </a:rPr>
              <a:t>Tag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300" dirty="0">
                <a:solidFill>
                  <a:srgbClr val="D70F06"/>
                </a:solidFill>
                <a:latin typeface="Inconsolata"/>
                <a:cs typeface="Inconsolata"/>
              </a:rPr>
              <a:t>"strong"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children) </a:t>
            </a:r>
            <a:r>
              <a:rPr lang="en-US" sz="23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300" dirty="0">
                <a:solidFill>
                  <a:srgbClr val="D70F06"/>
                </a:solidFill>
                <a:latin typeface="Inconsolata"/>
                <a:cs typeface="Inconsolata"/>
              </a:rPr>
              <a:t>"**"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++ </a:t>
            </a:r>
            <a:r>
              <a:rPr lang="en-US" sz="2300" dirty="0" err="1">
                <a:solidFill>
                  <a:prstClr val="black"/>
                </a:solidFill>
                <a:latin typeface="Inconsolata"/>
                <a:cs typeface="Inconsolata"/>
              </a:rPr>
              <a:t>concatMap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markdown children </a:t>
            </a:r>
            <a:r>
              <a:rPr lang="en-US" sz="2300" dirty="0" smtClean="0">
                <a:solidFill>
                  <a:prstClr val="black"/>
                </a:solidFill>
                <a:latin typeface="Inconsolata"/>
                <a:cs typeface="Inconsolata"/>
              </a:rPr>
              <a:t>++ </a:t>
            </a:r>
            <a:r>
              <a:rPr lang="en-US" sz="2300" dirty="0">
                <a:solidFill>
                  <a:srgbClr val="D70F06"/>
                </a:solidFill>
                <a:latin typeface="Inconsolata"/>
                <a:cs typeface="Inconsolata"/>
              </a:rPr>
              <a:t>"*</a:t>
            </a:r>
            <a:r>
              <a:rPr lang="en-US" sz="2300" dirty="0" smtClean="0">
                <a:solidFill>
                  <a:srgbClr val="D70F06"/>
                </a:solidFill>
                <a:latin typeface="Inconsolata"/>
                <a:cs typeface="Inconsolata"/>
              </a:rPr>
              <a:t>*"</a:t>
            </a:r>
            <a:endParaRPr lang="en-US" sz="23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C5BB6"/>
                </a:solidFill>
                <a:latin typeface="Inconsolata"/>
                <a:cs typeface="Inconsolata"/>
              </a:rPr>
              <a:t>markdown</a:t>
            </a:r>
            <a:r>
              <a:rPr lang="en-US" sz="2300" dirty="0" smtClean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(</a:t>
            </a:r>
            <a:r>
              <a:rPr lang="en-US" sz="2300" dirty="0">
                <a:solidFill>
                  <a:srgbClr val="818181"/>
                </a:solidFill>
                <a:latin typeface="Inconsolata"/>
                <a:cs typeface="Inconsolata"/>
              </a:rPr>
              <a:t>Tag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300" dirty="0">
                <a:solidFill>
                  <a:srgbClr val="D70F06"/>
                </a:solidFill>
                <a:latin typeface="Inconsolata"/>
                <a:cs typeface="Inconsolata"/>
              </a:rPr>
              <a:t>"</a:t>
            </a:r>
            <a:r>
              <a:rPr lang="en-US" sz="2300" dirty="0" err="1">
                <a:solidFill>
                  <a:srgbClr val="D70F06"/>
                </a:solidFill>
                <a:latin typeface="Inconsolata"/>
                <a:cs typeface="Inconsolata"/>
              </a:rPr>
              <a:t>em</a:t>
            </a:r>
            <a:r>
              <a:rPr lang="en-US" sz="2300" dirty="0">
                <a:solidFill>
                  <a:srgbClr val="D70F06"/>
                </a:solidFill>
                <a:latin typeface="Inconsolata"/>
                <a:cs typeface="Inconsolata"/>
              </a:rPr>
              <a:t>"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children)     </a:t>
            </a:r>
            <a:r>
              <a:rPr lang="en-US" sz="23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300" dirty="0">
                <a:solidFill>
                  <a:srgbClr val="D70F06"/>
                </a:solidFill>
                <a:latin typeface="Inconsolata"/>
                <a:cs typeface="Inconsolata"/>
              </a:rPr>
              <a:t>"_"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++ </a:t>
            </a:r>
            <a:r>
              <a:rPr lang="en-US" sz="2300" dirty="0" err="1">
                <a:solidFill>
                  <a:prstClr val="black"/>
                </a:solidFill>
                <a:latin typeface="Inconsolata"/>
                <a:cs typeface="Inconsolata"/>
              </a:rPr>
              <a:t>concatMap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markdown children +</a:t>
            </a:r>
            <a:r>
              <a:rPr lang="en-US" sz="2300" dirty="0" smtClean="0">
                <a:solidFill>
                  <a:prstClr val="black"/>
                </a:solidFill>
                <a:latin typeface="Inconsolata"/>
                <a:cs typeface="Inconsolata"/>
              </a:rPr>
              <a:t>+ </a:t>
            </a:r>
            <a:r>
              <a:rPr lang="en-US" sz="2300" dirty="0" smtClean="0">
                <a:solidFill>
                  <a:srgbClr val="D70F06"/>
                </a:solidFill>
                <a:latin typeface="Inconsolata"/>
                <a:cs typeface="Inconsolata"/>
              </a:rPr>
              <a:t>"</a:t>
            </a:r>
            <a:r>
              <a:rPr lang="en-US" sz="2300" dirty="0">
                <a:solidFill>
                  <a:srgbClr val="D70F06"/>
                </a:solidFill>
                <a:latin typeface="Inconsolata"/>
                <a:cs typeface="Inconsolata"/>
              </a:rPr>
              <a:t>_"</a:t>
            </a:r>
            <a:endParaRPr lang="en-US" sz="23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C5BB6"/>
                </a:solidFill>
                <a:latin typeface="Inconsolata"/>
                <a:cs typeface="Inconsolata"/>
              </a:rPr>
              <a:t>markdown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(</a:t>
            </a:r>
            <a:r>
              <a:rPr lang="en-US" sz="2300" dirty="0">
                <a:solidFill>
                  <a:srgbClr val="818181"/>
                </a:solidFill>
                <a:latin typeface="Inconsolata"/>
                <a:cs typeface="Inconsolata"/>
              </a:rPr>
              <a:t>Tag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300" dirty="0">
                <a:solidFill>
                  <a:srgbClr val="118503"/>
                </a:solidFill>
                <a:latin typeface="Inconsolata"/>
                <a:cs typeface="Inconsolata"/>
              </a:rPr>
              <a:t>_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children)        </a:t>
            </a:r>
            <a:r>
              <a:rPr lang="en-US" sz="23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300" dirty="0" err="1">
                <a:solidFill>
                  <a:prstClr val="black"/>
                </a:solidFill>
                <a:latin typeface="Inconsolata"/>
                <a:cs typeface="Inconsolata"/>
              </a:rPr>
              <a:t>concatMap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markdown children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C5BB6"/>
                </a:solidFill>
                <a:latin typeface="Inconsolata"/>
                <a:cs typeface="Inconsolata"/>
              </a:rPr>
              <a:t>markdown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(</a:t>
            </a:r>
            <a:r>
              <a:rPr lang="en-US" sz="2300" dirty="0">
                <a:solidFill>
                  <a:srgbClr val="818181"/>
                </a:solidFill>
                <a:latin typeface="Inconsolata"/>
                <a:cs typeface="Inconsolata"/>
              </a:rPr>
              <a:t>Text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t)                </a:t>
            </a:r>
            <a:r>
              <a:rPr lang="en-US" sz="23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t</a:t>
            </a:r>
          </a:p>
          <a:p>
            <a:endParaRPr lang="en-US" dirty="0"/>
          </a:p>
          <a:p>
            <a:r>
              <a:rPr lang="en-US" dirty="0" smtClean="0"/>
              <a:t>That’s some normal Haskell. For fun, we’re going to turn it into:</a:t>
            </a:r>
            <a:endParaRPr lang="en-US" dirty="0"/>
          </a:p>
          <a:p>
            <a:pPr marL="0" indent="0">
              <a:buNone/>
            </a:pPr>
            <a:r>
              <a:rPr lang="en-US" sz="2300" dirty="0">
                <a:solidFill>
                  <a:srgbClr val="818181"/>
                </a:solidFill>
                <a:latin typeface="Inconsolata"/>
                <a:cs typeface="Inconsolata"/>
              </a:rPr>
              <a:t>-- </a:t>
            </a:r>
            <a:r>
              <a:rPr lang="en-US" sz="2300" dirty="0" err="1">
                <a:solidFill>
                  <a:srgbClr val="818181"/>
                </a:solidFill>
                <a:latin typeface="Inconsolata"/>
                <a:cs typeface="Inconsolata"/>
              </a:rPr>
              <a:t>HTMLTest.hs</a:t>
            </a:r>
            <a:endParaRPr lang="en-US" sz="23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C5BB6"/>
                </a:solidFill>
                <a:latin typeface="Inconsolata"/>
                <a:cs typeface="Inconsolata"/>
              </a:rPr>
              <a:t>markdown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[html|&lt;strong&gt;|] </a:t>
            </a:r>
            <a:r>
              <a:rPr lang="en-US" sz="23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300" dirty="0">
                <a:solidFill>
                  <a:srgbClr val="D70F06"/>
                </a:solidFill>
                <a:latin typeface="Inconsolata"/>
                <a:cs typeface="Inconsolata"/>
              </a:rPr>
              <a:t>"**"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++ </a:t>
            </a:r>
            <a:r>
              <a:rPr lang="en-US" sz="2300" dirty="0" err="1">
                <a:solidFill>
                  <a:prstClr val="black"/>
                </a:solidFill>
                <a:latin typeface="Inconsolata"/>
                <a:cs typeface="Inconsolata"/>
              </a:rPr>
              <a:t>concatMap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markdown children ++ </a:t>
            </a:r>
            <a:r>
              <a:rPr lang="en-US" sz="2300" dirty="0">
                <a:solidFill>
                  <a:srgbClr val="D70F06"/>
                </a:solidFill>
                <a:latin typeface="Inconsolata"/>
                <a:cs typeface="Inconsolata"/>
              </a:rPr>
              <a:t>"**"</a:t>
            </a:r>
            <a:endParaRPr lang="en-US" sz="23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C5BB6"/>
                </a:solidFill>
                <a:latin typeface="Inconsolata"/>
                <a:cs typeface="Inconsolata"/>
              </a:rPr>
              <a:t>markdown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[html|&lt;</a:t>
            </a:r>
            <a:r>
              <a:rPr lang="en-US" sz="2300" dirty="0" err="1">
                <a:solidFill>
                  <a:prstClr val="black"/>
                </a:solidFill>
                <a:latin typeface="Inconsolata"/>
                <a:cs typeface="Inconsolata"/>
              </a:rPr>
              <a:t>em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&gt;|]     </a:t>
            </a:r>
            <a:r>
              <a:rPr lang="en-US" sz="23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300" dirty="0">
                <a:solidFill>
                  <a:srgbClr val="D70F06"/>
                </a:solidFill>
                <a:latin typeface="Inconsolata"/>
                <a:cs typeface="Inconsolata"/>
              </a:rPr>
              <a:t>"_"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++ </a:t>
            </a:r>
            <a:r>
              <a:rPr lang="en-US" sz="2300" dirty="0" err="1">
                <a:solidFill>
                  <a:prstClr val="black"/>
                </a:solidFill>
                <a:latin typeface="Inconsolata"/>
                <a:cs typeface="Inconsolata"/>
              </a:rPr>
              <a:t>concatMap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markdown children ++ </a:t>
            </a:r>
            <a:r>
              <a:rPr lang="en-US" sz="2300" dirty="0">
                <a:solidFill>
                  <a:srgbClr val="D70F06"/>
                </a:solidFill>
                <a:latin typeface="Inconsolata"/>
                <a:cs typeface="Inconsolata"/>
              </a:rPr>
              <a:t>"_"</a:t>
            </a:r>
            <a:endParaRPr lang="en-US" sz="23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C5BB6"/>
                </a:solidFill>
                <a:latin typeface="Inconsolata"/>
                <a:cs typeface="Inconsolata"/>
              </a:rPr>
              <a:t>markdown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[html|&lt;</a:t>
            </a:r>
            <a:r>
              <a:rPr lang="en-US" sz="2300" dirty="0">
                <a:solidFill>
                  <a:srgbClr val="118503"/>
                </a:solidFill>
                <a:latin typeface="Inconsolata"/>
                <a:cs typeface="Inconsolata"/>
              </a:rPr>
              <a:t>_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&gt;|]      </a:t>
            </a:r>
            <a:r>
              <a:rPr lang="en-US" sz="23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300" dirty="0" err="1">
                <a:solidFill>
                  <a:prstClr val="black"/>
                </a:solidFill>
                <a:latin typeface="Inconsolata"/>
                <a:cs typeface="Inconsolata"/>
              </a:rPr>
              <a:t>concatMap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markdown children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C5BB6"/>
                </a:solidFill>
                <a:latin typeface="Inconsolata"/>
                <a:cs typeface="Inconsolata"/>
              </a:rPr>
              <a:t>markdown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[html|#text|]    </a:t>
            </a:r>
            <a:r>
              <a:rPr lang="en-US" sz="23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300" dirty="0">
                <a:solidFill>
                  <a:prstClr val="black"/>
                </a:solidFill>
                <a:latin typeface="Inconsolata"/>
                <a:cs typeface="Inconsolata"/>
              </a:rPr>
              <a:t> text</a:t>
            </a:r>
            <a:endParaRPr lang="en-US" sz="2300" dirty="0">
              <a:latin typeface="Inconsolata"/>
              <a:cs typeface="Inconsolata"/>
            </a:endParaRPr>
          </a:p>
          <a:p>
            <a:endParaRPr lang="en-US" dirty="0"/>
          </a:p>
          <a:p>
            <a:r>
              <a:rPr lang="en-US" dirty="0" smtClean="0"/>
              <a:t>Are we gaining anything? Honestly not much. But we’ll do it for the sake of an TH example.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dd a pattern parser to our </a:t>
            </a:r>
            <a:r>
              <a:rPr lang="en-US" dirty="0" err="1">
                <a:solidFill>
                  <a:srgbClr val="818181"/>
                </a:solidFill>
                <a:latin typeface="Inconsolata"/>
                <a:cs typeface="Inconsolata"/>
              </a:rPr>
              <a:t>QuasiQuoter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-- </a:t>
            </a:r>
            <a:r>
              <a:rPr lang="en-US" sz="2800" dirty="0" err="1">
                <a:solidFill>
                  <a:srgbClr val="818181"/>
                </a:solidFill>
                <a:latin typeface="Inconsolata"/>
                <a:cs typeface="Inconsolata"/>
              </a:rPr>
              <a:t>HTML.hs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rgbClr val="818181"/>
                </a:solidFill>
                <a:latin typeface="Inconsolata"/>
                <a:cs typeface="Inconsolata"/>
              </a:rPr>
              <a:t>html</a:t>
            </a:r>
            <a:r>
              <a:rPr lang="en-US" sz="2800" dirty="0" smtClean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::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srgbClr val="818181"/>
                </a:solidFill>
                <a:latin typeface="Inconsolata"/>
                <a:cs typeface="Inconsolata"/>
              </a:rPr>
              <a:t>QuasiQuoter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rgbClr val="818181"/>
                </a:solidFill>
                <a:latin typeface="Inconsolata"/>
                <a:cs typeface="Inconsolata"/>
              </a:rPr>
              <a:t>html</a:t>
            </a:r>
            <a:r>
              <a:rPr lang="en-US" sz="2800" dirty="0" smtClean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srgbClr val="818181"/>
                </a:solidFill>
                <a:latin typeface="Inconsolata"/>
                <a:cs typeface="Inconsolata"/>
              </a:rPr>
              <a:t>QuasiQuoter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Inconsolata"/>
                <a:cs typeface="Inconsolata"/>
              </a:rPr>
              <a:t>htmlExpr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Inconsolata"/>
                <a:cs typeface="Inconsolata"/>
              </a:rPr>
              <a:t>htmlPat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undefined undefined</a:t>
            </a:r>
          </a:p>
          <a:p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r>
              <a:rPr lang="en-US" sz="2800" dirty="0" err="1">
                <a:solidFill>
                  <a:srgbClr val="0C5BB6"/>
                </a:solidFill>
                <a:latin typeface="Inconsolata"/>
                <a:cs typeface="Inconsolata"/>
              </a:rPr>
              <a:t>htmlPat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::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String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-&gt;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Q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Pat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r>
              <a:rPr lang="de-DE" sz="2800" dirty="0">
                <a:solidFill>
                  <a:srgbClr val="0C5BB6"/>
                </a:solidFill>
                <a:latin typeface="Inconsolata"/>
                <a:cs typeface="Inconsolata"/>
              </a:rPr>
              <a:t>htmlPat</a:t>
            </a:r>
            <a:r>
              <a:rPr lang="de-DE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de-DE" sz="2800" dirty="0">
                <a:solidFill>
                  <a:srgbClr val="D70F06"/>
                </a:solidFill>
                <a:latin typeface="Inconsolata"/>
                <a:cs typeface="Inconsolata"/>
              </a:rPr>
              <a:t>"&lt;_&gt;"</a:t>
            </a:r>
            <a:r>
              <a:rPr lang="de-DE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de-DE" sz="2800" dirty="0" smtClean="0">
                <a:solidFill>
                  <a:prstClr val="black"/>
                </a:solidFill>
                <a:latin typeface="Inconsolata"/>
                <a:cs typeface="Inconsolata"/>
              </a:rPr>
              <a:t>     </a:t>
            </a:r>
            <a:r>
              <a:rPr lang="de-DE" sz="2800" dirty="0" smtClean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de-DE" sz="2800" dirty="0" smtClean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de-DE" sz="2800" dirty="0">
                <a:solidFill>
                  <a:prstClr val="black"/>
                </a:solidFill>
                <a:latin typeface="Inconsolata"/>
                <a:cs typeface="Inconsolata"/>
              </a:rPr>
              <a:t>[p| </a:t>
            </a:r>
            <a:r>
              <a:rPr lang="de-DE" sz="2800" dirty="0">
                <a:solidFill>
                  <a:srgbClr val="818181"/>
                </a:solidFill>
                <a:latin typeface="Inconsolata"/>
                <a:cs typeface="Inconsolata"/>
              </a:rPr>
              <a:t>Tag</a:t>
            </a:r>
            <a:r>
              <a:rPr lang="de-DE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de-DE" sz="2800" dirty="0">
                <a:solidFill>
                  <a:srgbClr val="118503"/>
                </a:solidFill>
                <a:latin typeface="Inconsolata"/>
                <a:cs typeface="Inconsolata"/>
              </a:rPr>
              <a:t>_</a:t>
            </a:r>
            <a:r>
              <a:rPr lang="de-DE" sz="2800" dirty="0">
                <a:solidFill>
                  <a:prstClr val="black"/>
                </a:solidFill>
                <a:latin typeface="Inconsolata"/>
                <a:cs typeface="Inconsolata"/>
              </a:rPr>
              <a:t> children |]</a:t>
            </a:r>
          </a:p>
          <a:p>
            <a:r>
              <a:rPr lang="de-DE" sz="2800" dirty="0">
                <a:solidFill>
                  <a:srgbClr val="0C5BB6"/>
                </a:solidFill>
                <a:latin typeface="Inconsolata"/>
                <a:cs typeface="Inconsolata"/>
              </a:rPr>
              <a:t>htmlPat</a:t>
            </a:r>
            <a:r>
              <a:rPr lang="de-DE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de-DE" sz="2800" dirty="0">
                <a:solidFill>
                  <a:srgbClr val="D70F06"/>
                </a:solidFill>
                <a:latin typeface="Inconsolata"/>
                <a:cs typeface="Inconsolata"/>
              </a:rPr>
              <a:t>"#text"</a:t>
            </a:r>
            <a:r>
              <a:rPr lang="de-DE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de-DE" sz="2800" dirty="0" smtClean="0">
                <a:solidFill>
                  <a:prstClr val="black"/>
                </a:solidFill>
                <a:latin typeface="Inconsolata"/>
                <a:cs typeface="Inconsolata"/>
              </a:rPr>
              <a:t>   </a:t>
            </a:r>
            <a:r>
              <a:rPr lang="de-DE" sz="2800" dirty="0" smtClean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de-DE" sz="2800" dirty="0" smtClean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de-DE" sz="2800" dirty="0">
                <a:solidFill>
                  <a:prstClr val="black"/>
                </a:solidFill>
                <a:latin typeface="Inconsolata"/>
                <a:cs typeface="Inconsolata"/>
              </a:rPr>
              <a:t>[p| </a:t>
            </a:r>
            <a:r>
              <a:rPr lang="de-DE" sz="2800" dirty="0">
                <a:solidFill>
                  <a:srgbClr val="818181"/>
                </a:solidFill>
                <a:latin typeface="Inconsolata"/>
                <a:cs typeface="Inconsolata"/>
              </a:rPr>
              <a:t>Text</a:t>
            </a:r>
            <a:r>
              <a:rPr lang="de-DE" sz="2800" dirty="0">
                <a:solidFill>
                  <a:prstClr val="black"/>
                </a:solidFill>
                <a:latin typeface="Inconsolata"/>
                <a:cs typeface="Inconsolata"/>
              </a:rPr>
              <a:t> text |]</a:t>
            </a:r>
          </a:p>
          <a:p>
            <a:r>
              <a:rPr lang="de-DE" sz="2800" dirty="0">
                <a:solidFill>
                  <a:srgbClr val="0C5BB6"/>
                </a:solidFill>
                <a:latin typeface="Inconsolata"/>
                <a:cs typeface="Inconsolata"/>
              </a:rPr>
              <a:t>htmlPat</a:t>
            </a:r>
            <a:r>
              <a:rPr lang="de-DE" sz="2800" dirty="0">
                <a:solidFill>
                  <a:prstClr val="black"/>
                </a:solidFill>
                <a:latin typeface="Inconsolata"/>
                <a:cs typeface="Inconsolata"/>
              </a:rPr>
              <a:t> (</a:t>
            </a:r>
            <a:r>
              <a:rPr lang="de-DE" sz="2800" dirty="0">
                <a:solidFill>
                  <a:srgbClr val="D70F06"/>
                </a:solidFill>
                <a:latin typeface="Inconsolata"/>
                <a:cs typeface="Inconsolata"/>
              </a:rPr>
              <a:t>'&lt;'</a:t>
            </a:r>
            <a:r>
              <a:rPr lang="de-DE" sz="2800" dirty="0">
                <a:solidFill>
                  <a:srgbClr val="818181"/>
                </a:solidFill>
                <a:latin typeface="Inconsolata"/>
                <a:cs typeface="Inconsolata"/>
              </a:rPr>
              <a:t>:</a:t>
            </a:r>
            <a:r>
              <a:rPr lang="de-DE" sz="2800" dirty="0">
                <a:solidFill>
                  <a:prstClr val="black"/>
                </a:solidFill>
                <a:latin typeface="Inconsolata"/>
                <a:cs typeface="Inconsolata"/>
              </a:rPr>
              <a:t>rest) </a:t>
            </a:r>
            <a:r>
              <a:rPr lang="de-DE" sz="28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de-DE" sz="2800" dirty="0">
                <a:solidFill>
                  <a:prstClr val="black"/>
                </a:solidFill>
                <a:latin typeface="Inconsolata"/>
                <a:cs typeface="Inconsolata"/>
              </a:rPr>
              <a:t> undefined </a:t>
            </a:r>
            <a:r>
              <a:rPr lang="de-DE" sz="2800" dirty="0">
                <a:solidFill>
                  <a:srgbClr val="818181"/>
                </a:solidFill>
                <a:latin typeface="Inconsolata"/>
                <a:cs typeface="Inconsolata"/>
              </a:rPr>
              <a:t>-- ...</a:t>
            </a:r>
            <a:endParaRPr lang="en-US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1365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GHC again…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Now how do we write the “rest” case? Let’s ask GHC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Inconsolata"/>
                <a:cs typeface="Inconsolata"/>
              </a:rPr>
              <a:t>&gt; </a:t>
            </a:r>
            <a:r>
              <a:rPr lang="en-US" sz="2400" dirty="0" err="1">
                <a:solidFill>
                  <a:srgbClr val="0C5BB6"/>
                </a:solidFill>
                <a:latin typeface="Inconsolata"/>
                <a:cs typeface="Inconsolata"/>
              </a:rPr>
              <a:t>runQ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[p|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Tag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D70F06"/>
                </a:solidFill>
                <a:latin typeface="Inconsolata"/>
                <a:cs typeface="Inconsolata"/>
              </a:rPr>
              <a:t>"strong"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Inconsolata"/>
                <a:cs typeface="Inconsolata"/>
              </a:rPr>
              <a:t>chlidren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|]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ConP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HTML</a:t>
            </a:r>
            <a:r>
              <a:rPr lang="en-US" sz="2400" dirty="0" err="1">
                <a:solidFill>
                  <a:prstClr val="black"/>
                </a:solidFill>
                <a:latin typeface="Inconsolata"/>
                <a:cs typeface="Inconsolata"/>
              </a:rPr>
              <a:t>.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Tag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Inconsolata"/>
                <a:cs typeface="Inconsolata"/>
              </a:rPr>
              <a:t>[ </a:t>
            </a:r>
            <a:r>
              <a:rPr lang="en-US" sz="2400" dirty="0" err="1" smtClean="0">
                <a:solidFill>
                  <a:srgbClr val="818181"/>
                </a:solidFill>
                <a:latin typeface="Inconsolata"/>
                <a:cs typeface="Inconsolata"/>
              </a:rPr>
              <a:t>LitP</a:t>
            </a:r>
            <a:r>
              <a:rPr lang="en-US" sz="2400" dirty="0" smtClean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(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StringL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D70F06"/>
                </a:solidFill>
                <a:latin typeface="Inconsolata"/>
                <a:cs typeface="Inconsolata"/>
              </a:rPr>
              <a:t>"strong"</a:t>
            </a:r>
            <a:r>
              <a:rPr lang="en-US" sz="2400" dirty="0" smtClean="0">
                <a:solidFill>
                  <a:prstClr val="black"/>
                </a:solidFill>
                <a:latin typeface="Inconsolata"/>
                <a:cs typeface="Inconsolata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Inconsolata"/>
                <a:cs typeface="Inconsolata"/>
              </a:rPr>
              <a:t>             , </a:t>
            </a:r>
            <a:r>
              <a:rPr lang="en-US" sz="2400" dirty="0" err="1" smtClean="0">
                <a:solidFill>
                  <a:srgbClr val="818181"/>
                </a:solidFill>
                <a:latin typeface="Inconsolata"/>
                <a:cs typeface="Inconsolata"/>
              </a:rPr>
              <a:t>VarP</a:t>
            </a:r>
            <a:r>
              <a:rPr lang="en-US" sz="2400" dirty="0" smtClean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Inconsolata"/>
                <a:cs typeface="Inconsolata"/>
              </a:rPr>
              <a:t>chlidren</a:t>
            </a:r>
            <a:r>
              <a:rPr lang="en-US" sz="2400" dirty="0" smtClean="0">
                <a:solidFill>
                  <a:prstClr val="black"/>
                </a:solidFill>
                <a:latin typeface="Inconsolata"/>
                <a:cs typeface="Inconsolata"/>
              </a:rPr>
              <a:t>]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So there we have almost had it.</a:t>
            </a:r>
          </a:p>
          <a:p>
            <a:r>
              <a:rPr lang="en-US" dirty="0" smtClean="0"/>
              <a:t>We just need to use </a:t>
            </a:r>
            <a:r>
              <a:rPr lang="en-US" sz="2800" dirty="0" smtClean="0">
                <a:solidFill>
                  <a:prstClr val="black"/>
                </a:solidFill>
                <a:latin typeface="Inconsolata"/>
                <a:cs typeface="Inconsolata"/>
              </a:rPr>
              <a:t>Name</a:t>
            </a:r>
            <a:r>
              <a:rPr lang="en-US" dirty="0" smtClean="0"/>
              <a:t> at appropriate places and follow the types: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C5BB6"/>
                </a:solidFill>
                <a:latin typeface="Inconsolata"/>
                <a:cs typeface="Inconsolata"/>
              </a:rPr>
              <a:t>htmlPat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(</a:t>
            </a:r>
            <a:r>
              <a:rPr lang="en-US" sz="2400" dirty="0">
                <a:solidFill>
                  <a:srgbClr val="D70F06"/>
                </a:solidFill>
                <a:latin typeface="Inconsolata"/>
                <a:cs typeface="Inconsolata"/>
              </a:rPr>
              <a:t>'&lt;'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: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rest)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return $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 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ConP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(</a:t>
            </a:r>
            <a:r>
              <a:rPr lang="en-US" sz="2400" dirty="0" err="1">
                <a:solidFill>
                  <a:prstClr val="black"/>
                </a:solidFill>
                <a:latin typeface="Inconsolata"/>
                <a:cs typeface="Inconsolata"/>
              </a:rPr>
              <a:t>mkName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D70F06"/>
                </a:solidFill>
                <a:latin typeface="Inconsolata"/>
                <a:cs typeface="Inconsolata"/>
              </a:rPr>
              <a:t>"</a:t>
            </a:r>
            <a:r>
              <a:rPr lang="en-US" sz="2400" dirty="0" err="1" smtClean="0">
                <a:solidFill>
                  <a:srgbClr val="D70F06"/>
                </a:solidFill>
                <a:latin typeface="Inconsolata"/>
                <a:cs typeface="Inconsolata"/>
              </a:rPr>
              <a:t>HTML.Tag</a:t>
            </a:r>
            <a:r>
              <a:rPr lang="en-US" sz="2400" dirty="0" smtClean="0">
                <a:solidFill>
                  <a:srgbClr val="D70F06"/>
                </a:solidFill>
                <a:latin typeface="Inconsolata"/>
                <a:cs typeface="Inconsolata"/>
              </a:rPr>
              <a:t>”</a:t>
            </a:r>
            <a:r>
              <a:rPr lang="en-US" sz="2400" dirty="0" smtClean="0">
                <a:solidFill>
                  <a:prstClr val="black"/>
                </a:solidFill>
                <a:latin typeface="Inconsolata"/>
                <a:cs typeface="Inconsolata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Inconsolata"/>
                <a:cs typeface="Inconsolata"/>
              </a:rPr>
              <a:t>       [ </a:t>
            </a:r>
            <a:r>
              <a:rPr lang="en-US" sz="2400" dirty="0" err="1" smtClean="0">
                <a:solidFill>
                  <a:srgbClr val="818181"/>
                </a:solidFill>
                <a:latin typeface="Inconsolata"/>
                <a:cs typeface="Inconsolata"/>
              </a:rPr>
              <a:t>LitP</a:t>
            </a:r>
            <a:r>
              <a:rPr lang="en-US" sz="2400" dirty="0" smtClean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(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StringL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(</a:t>
            </a:r>
            <a:r>
              <a:rPr lang="en-US" sz="2400" dirty="0" err="1">
                <a:solidFill>
                  <a:prstClr val="black"/>
                </a:solidFill>
                <a:latin typeface="Inconsolata"/>
                <a:cs typeface="Inconsolata"/>
              </a:rPr>
              <a:t>init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rest)</a:t>
            </a:r>
            <a:r>
              <a:rPr lang="en-US" sz="2400" dirty="0" smtClean="0">
                <a:solidFill>
                  <a:prstClr val="black"/>
                </a:solidFill>
                <a:latin typeface="Inconsolata"/>
                <a:cs typeface="Inconsolata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Inconsolata"/>
                <a:cs typeface="Inconsolata"/>
              </a:rPr>
              <a:t>       ,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VarP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(</a:t>
            </a:r>
            <a:r>
              <a:rPr lang="en-US" sz="2400" dirty="0" err="1">
                <a:solidFill>
                  <a:prstClr val="black"/>
                </a:solidFill>
                <a:latin typeface="Inconsolata"/>
                <a:cs typeface="Inconsolata"/>
              </a:rPr>
              <a:t>mkName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D70F06"/>
                </a:solidFill>
                <a:latin typeface="Inconsolata"/>
                <a:cs typeface="Inconsolata"/>
              </a:rPr>
              <a:t>"children"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)]</a:t>
            </a:r>
            <a:endParaRPr lang="en-US" sz="2800" dirty="0">
              <a:latin typeface="Inconsolata"/>
              <a:cs typeface="Inconsolata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explanations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C5BB6"/>
                </a:solidFill>
                <a:latin typeface="Inconsolata"/>
                <a:cs typeface="Inconsolata"/>
              </a:rPr>
              <a:t>htmlPat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(</a:t>
            </a:r>
            <a:r>
              <a:rPr lang="en-US" sz="2400" dirty="0">
                <a:solidFill>
                  <a:srgbClr val="D70F06"/>
                </a:solidFill>
                <a:latin typeface="Inconsolata"/>
                <a:cs typeface="Inconsolata"/>
              </a:rPr>
              <a:t>'&lt;'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: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rest)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return $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 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ConP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(</a:t>
            </a:r>
            <a:r>
              <a:rPr lang="en-US" sz="2400" dirty="0" err="1">
                <a:solidFill>
                  <a:prstClr val="black"/>
                </a:solidFill>
                <a:latin typeface="Inconsolata"/>
                <a:cs typeface="Inconsolata"/>
              </a:rPr>
              <a:t>mkName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D70F06"/>
                </a:solidFill>
                <a:latin typeface="Inconsolata"/>
                <a:cs typeface="Inconsolata"/>
              </a:rPr>
              <a:t>"</a:t>
            </a:r>
            <a:r>
              <a:rPr lang="en-US" sz="2400" dirty="0" err="1">
                <a:solidFill>
                  <a:srgbClr val="D70F06"/>
                </a:solidFill>
                <a:latin typeface="Inconsolata"/>
                <a:cs typeface="Inconsolata"/>
              </a:rPr>
              <a:t>HTML.Tag</a:t>
            </a:r>
            <a:r>
              <a:rPr lang="en-US" sz="2400" dirty="0">
                <a:solidFill>
                  <a:srgbClr val="D70F06"/>
                </a:solidFill>
                <a:latin typeface="Inconsolata"/>
                <a:cs typeface="Inconsolata"/>
              </a:rPr>
              <a:t>”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      [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LitP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(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StringL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(</a:t>
            </a:r>
            <a:r>
              <a:rPr lang="en-US" sz="2400" dirty="0" err="1">
                <a:solidFill>
                  <a:prstClr val="black"/>
                </a:solidFill>
                <a:latin typeface="Inconsolata"/>
                <a:cs typeface="Inconsolata"/>
              </a:rPr>
              <a:t>init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rest))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      ,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VarP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(</a:t>
            </a:r>
            <a:r>
              <a:rPr lang="en-US" sz="2400" dirty="0" err="1">
                <a:solidFill>
                  <a:prstClr val="black"/>
                </a:solidFill>
                <a:latin typeface="Inconsolata"/>
                <a:cs typeface="Inconsolata"/>
              </a:rPr>
              <a:t>mkName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D70F06"/>
                </a:solidFill>
                <a:latin typeface="Inconsolata"/>
                <a:cs typeface="Inconsolata"/>
              </a:rPr>
              <a:t>"children"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)]</a:t>
            </a:r>
            <a:endParaRPr lang="en-US" sz="2800" dirty="0">
              <a:latin typeface="Inconsolata"/>
              <a:cs typeface="Inconsolata"/>
            </a:endParaRPr>
          </a:p>
          <a:p>
            <a:endParaRPr lang="en-US" dirty="0" smtClean="0"/>
          </a:p>
          <a:p>
            <a:r>
              <a:rPr lang="en-US" dirty="0" smtClean="0"/>
              <a:t>Here we see </a:t>
            </a:r>
            <a:r>
              <a:rPr lang="en-US" sz="2800" dirty="0" err="1">
                <a:solidFill>
                  <a:prstClr val="black"/>
                </a:solidFill>
                <a:latin typeface="Inconsolata"/>
                <a:cs typeface="Inconsolata"/>
              </a:rPr>
              <a:t>mkName</a:t>
            </a:r>
            <a:r>
              <a:rPr lang="en-US" dirty="0" smtClean="0"/>
              <a:t> </a:t>
            </a:r>
            <a:r>
              <a:rPr lang="en-US" dirty="0" err="1" smtClean="0"/>
              <a:t>intead</a:t>
            </a:r>
            <a:r>
              <a:rPr lang="en-US" dirty="0" smtClean="0"/>
              <a:t> of </a:t>
            </a:r>
            <a:r>
              <a:rPr lang="en-US" sz="2800" dirty="0" err="1" smtClean="0">
                <a:solidFill>
                  <a:prstClr val="black"/>
                </a:solidFill>
                <a:latin typeface="Inconsolata"/>
                <a:cs typeface="Inconsolata"/>
              </a:rPr>
              <a:t>newName</a:t>
            </a:r>
            <a:endParaRPr lang="en-US" dirty="0" smtClean="0"/>
          </a:p>
          <a:p>
            <a:r>
              <a:rPr lang="en-US" sz="2800" dirty="0" err="1">
                <a:solidFill>
                  <a:prstClr val="black"/>
                </a:solidFill>
                <a:latin typeface="Inconsolata"/>
                <a:cs typeface="Inconsolata"/>
              </a:rPr>
              <a:t>mkName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D70F06"/>
                </a:solidFill>
                <a:latin typeface="Inconsolata"/>
                <a:cs typeface="Inconsolata"/>
              </a:rPr>
              <a:t>"foo"</a:t>
            </a:r>
            <a:r>
              <a:rPr lang="en-US" dirty="0" smtClean="0"/>
              <a:t> will translate into an identifier </a:t>
            </a:r>
            <a:r>
              <a:rPr lang="en-US" sz="2400" dirty="0">
                <a:solidFill>
                  <a:srgbClr val="D70F06"/>
                </a:solidFill>
                <a:latin typeface="Inconsolata"/>
                <a:cs typeface="Inconsolata"/>
              </a:rPr>
              <a:t>"foo"</a:t>
            </a:r>
            <a:r>
              <a:rPr lang="en-US" dirty="0" smtClean="0"/>
              <a:t> literally</a:t>
            </a:r>
          </a:p>
          <a:p>
            <a:r>
              <a:rPr lang="en-US" sz="2400" dirty="0" err="1">
                <a:solidFill>
                  <a:prstClr val="black"/>
                </a:solidFill>
                <a:latin typeface="Inconsolata"/>
                <a:cs typeface="Inconsolata"/>
              </a:rPr>
              <a:t>mkName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D70F06"/>
                </a:solidFill>
                <a:latin typeface="Inconsolata"/>
                <a:cs typeface="Inconsolata"/>
              </a:rPr>
              <a:t>"foo"</a:t>
            </a:r>
            <a:r>
              <a:rPr lang="en-US" dirty="0" smtClean="0"/>
              <a:t> will become something like </a:t>
            </a:r>
            <a:r>
              <a:rPr lang="en-US" sz="2400" dirty="0">
                <a:solidFill>
                  <a:srgbClr val="D70F06"/>
                </a:solidFill>
                <a:latin typeface="Inconsolata"/>
                <a:cs typeface="Inconsolata"/>
              </a:rPr>
              <a:t>"</a:t>
            </a:r>
            <a:r>
              <a:rPr lang="en-US" sz="2400" dirty="0" smtClean="0">
                <a:solidFill>
                  <a:srgbClr val="D70F06"/>
                </a:solidFill>
                <a:latin typeface="Inconsolata"/>
                <a:cs typeface="Inconsolata"/>
              </a:rPr>
              <a:t>foo_1"</a:t>
            </a:r>
            <a:r>
              <a:rPr lang="en-US" dirty="0" smtClean="0"/>
              <a:t>. </a:t>
            </a:r>
          </a:p>
          <a:p>
            <a:r>
              <a:rPr lang="en-US" dirty="0" smtClean="0"/>
              <a:t>You’ll use this when you want to avoid name collisions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4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test it out!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-- </a:t>
            </a:r>
            <a:r>
              <a:rPr lang="en-US" sz="2800" dirty="0" err="1">
                <a:solidFill>
                  <a:srgbClr val="818181"/>
                </a:solidFill>
                <a:latin typeface="Inconsolata"/>
                <a:cs typeface="Inconsolata"/>
              </a:rPr>
              <a:t>HTMLTest.hs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{-# LANGUAGE </a:t>
            </a:r>
            <a:r>
              <a:rPr lang="en-US" sz="2800" dirty="0" err="1">
                <a:solidFill>
                  <a:srgbClr val="818181"/>
                </a:solidFill>
                <a:latin typeface="Inconsolata"/>
                <a:cs typeface="Inconsolata"/>
              </a:rPr>
              <a:t>TemplateHaskell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 , </a:t>
            </a:r>
            <a:r>
              <a:rPr lang="en-US" sz="2800" dirty="0" err="1">
                <a:solidFill>
                  <a:srgbClr val="818181"/>
                </a:solidFill>
                <a:latin typeface="Inconsolata"/>
                <a:cs typeface="Inconsolata"/>
              </a:rPr>
              <a:t>QuasiQuotes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 #-}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import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B3005E"/>
                </a:solidFill>
                <a:latin typeface="Inconsolata"/>
                <a:cs typeface="Inconsolata"/>
              </a:rPr>
              <a:t>HTML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C5BB6"/>
                </a:solidFill>
                <a:latin typeface="Inconsolata"/>
                <a:cs typeface="Inconsolata"/>
              </a:rPr>
              <a:t>doc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[html|&lt;html&gt;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Hello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, &lt;strong&gt;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TH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&lt;/strong&gt; world!&lt;/html&gt;|</a:t>
            </a:r>
            <a:r>
              <a:rPr lang="en-US" sz="2800" dirty="0" smtClean="0">
                <a:solidFill>
                  <a:prstClr val="black"/>
                </a:solidFill>
                <a:latin typeface="Inconsolata"/>
                <a:cs typeface="Inconsolata"/>
              </a:rPr>
              <a:t>]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C5BB6"/>
                </a:solidFill>
                <a:latin typeface="Inconsolata"/>
                <a:cs typeface="Inconsolata"/>
              </a:rPr>
              <a:t>markdown</a:t>
            </a:r>
            <a:r>
              <a:rPr lang="en-US" sz="2800" dirty="0" smtClean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[html|&lt;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_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&gt;|] </a:t>
            </a:r>
            <a:r>
              <a:rPr lang="en-US" sz="2800" dirty="0" smtClean="0">
                <a:solidFill>
                  <a:prstClr val="black"/>
                </a:solidFill>
                <a:latin typeface="Inconsolata"/>
                <a:cs typeface="Inconsolata"/>
              </a:rPr>
              <a:t>     </a:t>
            </a:r>
            <a:r>
              <a:rPr lang="en-US" sz="2800" dirty="0" smtClean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800" dirty="0" smtClean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Inconsolata"/>
                <a:cs typeface="Inconsolata"/>
              </a:rPr>
              <a:t>concatMap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markdown children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C5BB6"/>
                </a:solidFill>
                <a:latin typeface="Inconsolata"/>
                <a:cs typeface="Inconsolata"/>
              </a:rPr>
              <a:t>markdown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[html|#text|] </a:t>
            </a:r>
            <a:r>
              <a:rPr lang="en-US" sz="2800" dirty="0" smtClean="0">
                <a:solidFill>
                  <a:prstClr val="black"/>
                </a:solidFill>
                <a:latin typeface="Inconsolata"/>
                <a:cs typeface="Inconsolata"/>
              </a:rPr>
              <a:t>   </a:t>
            </a:r>
            <a:r>
              <a:rPr lang="en-US" sz="2800" dirty="0" smtClean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800" dirty="0" smtClean="0">
                <a:solidFill>
                  <a:prstClr val="black"/>
                </a:solidFill>
                <a:latin typeface="Inconsolata"/>
                <a:cs typeface="Inconsolata"/>
              </a:rPr>
              <a:t> text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C5BB6"/>
                </a:solidFill>
                <a:latin typeface="Inconsolata"/>
                <a:cs typeface="Inconsolata"/>
              </a:rPr>
              <a:t>markdown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[html|&lt;strong&gt;|]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   </a:t>
            </a:r>
            <a:r>
              <a:rPr lang="en-US" sz="2800" dirty="0">
                <a:solidFill>
                  <a:srgbClr val="D70F06"/>
                </a:solidFill>
                <a:latin typeface="Inconsolata"/>
                <a:cs typeface="Inconsolata"/>
              </a:rPr>
              <a:t>"**"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++ </a:t>
            </a:r>
            <a:r>
              <a:rPr lang="en-US" sz="2800" dirty="0" err="1">
                <a:solidFill>
                  <a:prstClr val="black"/>
                </a:solidFill>
                <a:latin typeface="Inconsolata"/>
                <a:cs typeface="Inconsolata"/>
              </a:rPr>
              <a:t>concatMap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markdown children ++ </a:t>
            </a:r>
            <a:r>
              <a:rPr lang="en-US" sz="2800" dirty="0">
                <a:solidFill>
                  <a:srgbClr val="D70F06"/>
                </a:solidFill>
                <a:latin typeface="Inconsolata"/>
                <a:cs typeface="Inconsolata"/>
              </a:rPr>
              <a:t>"*</a:t>
            </a:r>
            <a:r>
              <a:rPr lang="en-US" sz="2800" dirty="0" smtClean="0">
                <a:solidFill>
                  <a:srgbClr val="D70F06"/>
                </a:solidFill>
                <a:latin typeface="Inconsolata"/>
                <a:cs typeface="Inconsolata"/>
              </a:rPr>
              <a:t>*”</a:t>
            </a:r>
            <a:endParaRPr lang="en-US" sz="2800" dirty="0" smtClean="0">
              <a:solidFill>
                <a:prstClr val="black"/>
              </a:solidFill>
              <a:latin typeface="Inconsolata"/>
              <a:cs typeface="Inconsolata"/>
            </a:endParaRPr>
          </a:p>
          <a:p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C5BB6"/>
                </a:solidFill>
                <a:latin typeface="Inconsolata"/>
                <a:cs typeface="Inconsolata"/>
              </a:rPr>
              <a:t>main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print . markdown $ doc</a:t>
            </a:r>
          </a:p>
          <a:p>
            <a:pPr marL="0" indent="0">
              <a:buNone/>
            </a:pPr>
            <a:endParaRPr lang="en-US" dirty="0" smtClean="0">
              <a:latin typeface="Inconsolata"/>
              <a:cs typeface="Inconsolata"/>
            </a:endParaRPr>
          </a:p>
          <a:p>
            <a:r>
              <a:rPr lang="en-US" dirty="0" smtClean="0">
                <a:latin typeface="Inconsolata"/>
                <a:cs typeface="Inconsolata"/>
              </a:rPr>
              <a:t>$ </a:t>
            </a:r>
            <a:r>
              <a:rPr lang="en-US" dirty="0" err="1" smtClean="0">
                <a:latin typeface="Inconsolata"/>
                <a:cs typeface="Inconsolata"/>
              </a:rPr>
              <a:t>runhaskell</a:t>
            </a:r>
            <a:r>
              <a:rPr lang="en-US" dirty="0" smtClean="0">
                <a:latin typeface="Inconsolata"/>
                <a:cs typeface="Inconsolata"/>
              </a:rPr>
              <a:t> </a:t>
            </a:r>
            <a:r>
              <a:rPr lang="en-US" dirty="0" err="1" smtClean="0">
                <a:latin typeface="Inconsolata"/>
                <a:cs typeface="Inconsolata"/>
              </a:rPr>
              <a:t>HTMLTest.hs</a:t>
            </a:r>
            <a:endParaRPr lang="en-US" dirty="0" smtClean="0">
              <a:latin typeface="Inconsolata"/>
              <a:cs typeface="Inconsolata"/>
            </a:endParaRPr>
          </a:p>
          <a:p>
            <a:r>
              <a:rPr lang="en-US" dirty="0">
                <a:latin typeface="Inconsolata"/>
                <a:cs typeface="Inconsolata"/>
              </a:rPr>
              <a:t>"Hello, **TH** world</a:t>
            </a:r>
            <a:r>
              <a:rPr lang="en-US" dirty="0" smtClean="0">
                <a:latin typeface="Inconsolata"/>
                <a:cs typeface="Inconsolata"/>
              </a:rPr>
              <a:t>!"</a:t>
            </a:r>
            <a:endParaRPr lang="en-US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13303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Inconsolata" pitchFamily="49" charset="0"/>
              </a:rPr>
              <a:t>runQ</a:t>
            </a:r>
            <a:r>
              <a:rPr lang="en-US" dirty="0" smtClean="0"/>
              <a:t> to have GHC write the splice for you</a:t>
            </a:r>
          </a:p>
          <a:p>
            <a:r>
              <a:rPr lang="en-US" dirty="0" smtClean="0"/>
              <a:t>Then just fix it up by following </a:t>
            </a:r>
            <a:r>
              <a:rPr lang="en-US" smtClean="0"/>
              <a:t>the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3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Haskell to the rescue!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Delius"/>
                <a:cs typeface="Delius"/>
              </a:rPr>
              <a:t>Usage:</a:t>
            </a:r>
          </a:p>
          <a:p>
            <a:endParaRPr lang="en-US" dirty="0" smtClean="0">
              <a:latin typeface="Inconsolata" pitchFamily="49" charset="0"/>
            </a:endParaRPr>
          </a:p>
          <a:p>
            <a:r>
              <a:rPr lang="en-US" sz="2800" dirty="0" smtClean="0">
                <a:solidFill>
                  <a:srgbClr val="818181"/>
                </a:solidFill>
                <a:latin typeface="Inconsolata"/>
                <a:cs typeface="Inconsolata"/>
              </a:rPr>
              <a:t>{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-# LANGUAGE </a:t>
            </a:r>
            <a:r>
              <a:rPr lang="en-US" sz="2800" dirty="0" err="1">
                <a:solidFill>
                  <a:srgbClr val="818181"/>
                </a:solidFill>
                <a:latin typeface="Inconsolata"/>
                <a:cs typeface="Inconsolata"/>
              </a:rPr>
              <a:t>TemplateHaskell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 #-}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r>
              <a:rPr lang="en-US" sz="2800" dirty="0">
                <a:solidFill>
                  <a:srgbClr val="0C5BB6"/>
                </a:solidFill>
                <a:latin typeface="Inconsolata"/>
                <a:cs typeface="Inconsolata"/>
              </a:rPr>
              <a:t>print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$ $(</a:t>
            </a:r>
            <a:r>
              <a:rPr lang="en-US" sz="2800" dirty="0" err="1">
                <a:solidFill>
                  <a:prstClr val="black"/>
                </a:solidFill>
                <a:latin typeface="Inconsolata"/>
                <a:cs typeface="Inconsolata"/>
              </a:rPr>
              <a:t>fstN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0000DA"/>
                </a:solidFill>
                <a:latin typeface="Inconsolata"/>
                <a:cs typeface="Inconsolata"/>
              </a:rPr>
              <a:t>3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) (</a:t>
            </a:r>
            <a:r>
              <a:rPr lang="en-US" sz="2800" dirty="0">
                <a:solidFill>
                  <a:srgbClr val="D70F06"/>
                </a:solidFill>
                <a:latin typeface="Inconsolata"/>
                <a:cs typeface="Inconsolata"/>
              </a:rPr>
              <a:t>"hello world"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, </a:t>
            </a:r>
            <a:r>
              <a:rPr lang="en-US" sz="2800" dirty="0">
                <a:solidFill>
                  <a:srgbClr val="0000DA"/>
                </a:solidFill>
                <a:latin typeface="Inconsolata"/>
                <a:cs typeface="Inconsolata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, </a:t>
            </a:r>
            <a:r>
              <a:rPr lang="en-US" sz="2800" dirty="0">
                <a:solidFill>
                  <a:srgbClr val="0000DA"/>
                </a:solidFill>
                <a:latin typeface="Inconsolata"/>
                <a:cs typeface="Inconsolata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)</a:t>
            </a:r>
          </a:p>
          <a:p>
            <a:r>
              <a:rPr lang="en-US" sz="2800" dirty="0">
                <a:solidFill>
                  <a:srgbClr val="0C5BB6"/>
                </a:solidFill>
                <a:latin typeface="Inconsolata"/>
                <a:cs typeface="Inconsolata"/>
              </a:rPr>
              <a:t>print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$ $(</a:t>
            </a:r>
            <a:r>
              <a:rPr lang="en-US" sz="2800" dirty="0" err="1">
                <a:solidFill>
                  <a:prstClr val="black"/>
                </a:solidFill>
                <a:latin typeface="Inconsolata"/>
                <a:cs typeface="Inconsolata"/>
              </a:rPr>
              <a:t>fstN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0000DA"/>
                </a:solidFill>
                <a:latin typeface="Inconsolata"/>
                <a:cs typeface="Inconsolata"/>
              </a:rPr>
              <a:t>4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) (</a:t>
            </a:r>
            <a:r>
              <a:rPr lang="en-US" sz="2800" dirty="0">
                <a:solidFill>
                  <a:srgbClr val="D70F06"/>
                </a:solidFill>
                <a:latin typeface="Inconsolata"/>
                <a:cs typeface="Inconsolata"/>
              </a:rPr>
              <a:t>"hello world"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, </a:t>
            </a:r>
            <a:r>
              <a:rPr lang="en-US" sz="2800" dirty="0">
                <a:solidFill>
                  <a:srgbClr val="0000DA"/>
                </a:solidFill>
                <a:latin typeface="Inconsolata"/>
                <a:cs typeface="Inconsolata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, </a:t>
            </a:r>
            <a:r>
              <a:rPr lang="en-US" sz="2800" dirty="0">
                <a:solidFill>
                  <a:srgbClr val="0000DA"/>
                </a:solidFill>
                <a:latin typeface="Inconsolata"/>
                <a:cs typeface="Inconsolata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, </a:t>
            </a:r>
            <a:r>
              <a:rPr lang="en-US" sz="2800" dirty="0">
                <a:solidFill>
                  <a:srgbClr val="0000DA"/>
                </a:solidFill>
                <a:latin typeface="Inconsolata"/>
                <a:cs typeface="Inconsolata"/>
              </a:rPr>
              <a:t>3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)</a:t>
            </a:r>
            <a:endParaRPr lang="en-US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354522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58240"/>
            <a:ext cx="8229600" cy="4937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--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FstN.hs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{-# LANGUAGE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TemplateHaskell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 #-</a:t>
            </a:r>
            <a:r>
              <a:rPr lang="en-US" sz="2400" dirty="0" smtClean="0">
                <a:solidFill>
                  <a:srgbClr val="818181"/>
                </a:solidFill>
                <a:latin typeface="Inconsolata"/>
                <a:cs typeface="Inconsolata"/>
              </a:rPr>
              <a:t>}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module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 err="1">
                <a:solidFill>
                  <a:srgbClr val="B3005E"/>
                </a:solidFill>
                <a:latin typeface="Inconsolata"/>
                <a:cs typeface="Inconsolata"/>
              </a:rPr>
              <a:t>FstN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 smtClean="0">
                <a:solidFill>
                  <a:srgbClr val="118503"/>
                </a:solidFill>
                <a:latin typeface="Inconsolata"/>
                <a:cs typeface="Inconsolata"/>
              </a:rPr>
              <a:t>where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import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 err="1">
                <a:solidFill>
                  <a:srgbClr val="B3005E"/>
                </a:solidFill>
                <a:latin typeface="Inconsolata"/>
                <a:cs typeface="Inconsolata"/>
              </a:rPr>
              <a:t>Language.Haskell.TH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C5BB6"/>
                </a:solidFill>
                <a:latin typeface="Inconsolata"/>
                <a:cs typeface="Inconsolata"/>
              </a:rPr>
              <a:t>fstN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::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Q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Exp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C5BB6"/>
                </a:solidFill>
                <a:latin typeface="Inconsolata"/>
                <a:cs typeface="Inconsolata"/>
              </a:rPr>
              <a:t>fstN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n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do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  x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&lt;-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Inconsolata"/>
                <a:cs typeface="Inconsolata"/>
              </a:rPr>
              <a:t>newName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D70F06"/>
                </a:solidFill>
                <a:latin typeface="Inconsolata"/>
                <a:cs typeface="Inconsolata"/>
              </a:rPr>
              <a:t>"</a:t>
            </a:r>
            <a:r>
              <a:rPr lang="en-US" sz="2400" dirty="0" smtClean="0">
                <a:solidFill>
                  <a:srgbClr val="D70F06"/>
                </a:solidFill>
                <a:latin typeface="Inconsolata"/>
                <a:cs typeface="Inconsolata"/>
              </a:rPr>
              <a:t>x”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Inconsolata"/>
                <a:cs typeface="Inconsolata"/>
              </a:rPr>
              <a:t>    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return $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LamE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[</a:t>
            </a:r>
            <a:r>
              <a:rPr lang="en-US" sz="2400" dirty="0" err="1" smtClean="0">
                <a:solidFill>
                  <a:srgbClr val="818181"/>
                </a:solidFill>
                <a:latin typeface="Inconsolata"/>
                <a:cs typeface="Inconsolata"/>
              </a:rPr>
              <a:t>TupP</a:t>
            </a:r>
            <a:r>
              <a:rPr lang="en-US" sz="2400" dirty="0" smtClean="0">
                <a:solidFill>
                  <a:prstClr val="black"/>
                </a:solidFill>
                <a:latin typeface="Inconsolata"/>
                <a:cs typeface="Inconsolata"/>
              </a:rPr>
              <a:t> $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818181"/>
                </a:solidFill>
                <a:latin typeface="Inconsolata"/>
                <a:cs typeface="Inconsolata"/>
              </a:rPr>
              <a:t>        </a:t>
            </a:r>
            <a:r>
              <a:rPr lang="en-US" sz="2400" dirty="0" err="1" smtClean="0">
                <a:solidFill>
                  <a:srgbClr val="818181"/>
                </a:solidFill>
                <a:latin typeface="Inconsolata"/>
                <a:cs typeface="Inconsolata"/>
              </a:rPr>
              <a:t>VarP</a:t>
            </a:r>
            <a:r>
              <a:rPr lang="en-US" sz="2400" dirty="0" smtClean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x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: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replicate (n-</a:t>
            </a:r>
            <a:r>
              <a:rPr lang="en-US" sz="2400" dirty="0">
                <a:solidFill>
                  <a:srgbClr val="0000DA"/>
                </a:solidFill>
                <a:latin typeface="Inconsolata"/>
                <a:cs typeface="Inconsolata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) </a:t>
            </a:r>
            <a:r>
              <a:rPr lang="en-US" sz="2400" dirty="0" err="1" smtClean="0">
                <a:solidFill>
                  <a:srgbClr val="818181"/>
                </a:solidFill>
                <a:latin typeface="Inconsolata"/>
                <a:cs typeface="Inconsolata"/>
              </a:rPr>
              <a:t>WildP</a:t>
            </a:r>
            <a:r>
              <a:rPr lang="en-US" sz="2400" dirty="0" smtClean="0">
                <a:solidFill>
                  <a:prstClr val="black"/>
                </a:solidFill>
                <a:latin typeface="Inconsolata"/>
                <a:cs typeface="Inconsolata"/>
              </a:rPr>
              <a:t>] 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(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VarE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x)</a:t>
            </a:r>
            <a:endParaRPr lang="en-US" sz="2400" dirty="0" smtClean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53891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how about explaining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Every time you want to write something in TH, you start with: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C5BB6"/>
                </a:solidFill>
                <a:latin typeface="Inconsolata"/>
                <a:cs typeface="Inconsolata"/>
              </a:rPr>
              <a:t>runQ</a:t>
            </a:r>
            <a:r>
              <a:rPr lang="en-US" dirty="0" smtClean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dirty="0">
                <a:solidFill>
                  <a:prstClr val="black"/>
                </a:solidFill>
                <a:latin typeface="Inconsolata"/>
                <a:cs typeface="Inconsolata"/>
              </a:rPr>
              <a:t>[| ... |</a:t>
            </a:r>
            <a:r>
              <a:rPr lang="en-US" dirty="0" smtClean="0">
                <a:solidFill>
                  <a:prstClr val="black"/>
                </a:solidFill>
                <a:latin typeface="Inconsolata"/>
                <a:cs typeface="Inconsolata"/>
              </a:rPr>
              <a:t>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GHC will tell you how to write it. For example, if we wanted to write a splice that will produce </a:t>
            </a:r>
            <a:r>
              <a:rPr lang="fr-FR" b="1" dirty="0">
                <a:solidFill>
                  <a:srgbClr val="0C5BB6"/>
                </a:solidFill>
                <a:latin typeface="Inconsolata"/>
                <a:cs typeface="Inconsolata"/>
              </a:rPr>
              <a:t>\</a:t>
            </a:r>
            <a:r>
              <a:rPr lang="fr-FR" dirty="0">
                <a:solidFill>
                  <a:prstClr val="black"/>
                </a:solidFill>
                <a:latin typeface="Inconsolata"/>
                <a:cs typeface="Inconsolata"/>
              </a:rPr>
              <a:t>(x,</a:t>
            </a:r>
            <a:r>
              <a:rPr lang="fr-FR" b="1" dirty="0">
                <a:solidFill>
                  <a:srgbClr val="118503"/>
                </a:solidFill>
                <a:latin typeface="Inconsolata"/>
                <a:cs typeface="Inconsolata"/>
              </a:rPr>
              <a:t>_</a:t>
            </a:r>
            <a:r>
              <a:rPr lang="fr-FR" dirty="0">
                <a:solidFill>
                  <a:prstClr val="black"/>
                </a:solidFill>
                <a:latin typeface="Inconsolata"/>
                <a:cs typeface="Inconsolata"/>
              </a:rPr>
              <a:t>,</a:t>
            </a:r>
            <a:r>
              <a:rPr lang="fr-FR" b="1" dirty="0">
                <a:solidFill>
                  <a:srgbClr val="118503"/>
                </a:solidFill>
                <a:latin typeface="Inconsolata"/>
                <a:cs typeface="Inconsolata"/>
              </a:rPr>
              <a:t>_</a:t>
            </a:r>
            <a:r>
              <a:rPr lang="fr-FR" dirty="0">
                <a:solidFill>
                  <a:prstClr val="black"/>
                </a:solidFill>
                <a:latin typeface="Inconsolata"/>
                <a:cs typeface="Inconsolata"/>
              </a:rPr>
              <a:t>) </a:t>
            </a:r>
            <a:r>
              <a:rPr lang="fr-FR" dirty="0">
                <a:solidFill>
                  <a:srgbClr val="118503"/>
                </a:solidFill>
                <a:latin typeface="Inconsolata"/>
                <a:cs typeface="Inconsolata"/>
              </a:rPr>
              <a:t>-&gt;</a:t>
            </a:r>
            <a:r>
              <a:rPr lang="fr-FR" dirty="0">
                <a:solidFill>
                  <a:prstClr val="black"/>
                </a:solidFill>
                <a:latin typeface="Inconsolata"/>
                <a:cs typeface="Inconsolata"/>
              </a:rPr>
              <a:t> x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Inconsolata"/>
                <a:cs typeface="Inconsolata"/>
              </a:rPr>
              <a:t>$ </a:t>
            </a:r>
            <a:r>
              <a:rPr lang="en-US" dirty="0" err="1" smtClean="0">
                <a:latin typeface="Inconsolata"/>
                <a:cs typeface="Inconsolata"/>
              </a:rPr>
              <a:t>ghci</a:t>
            </a:r>
            <a:r>
              <a:rPr lang="en-US" dirty="0" smtClean="0">
                <a:latin typeface="Inconsolata"/>
                <a:cs typeface="Inconsolata"/>
              </a:rPr>
              <a:t> –</a:t>
            </a:r>
            <a:r>
              <a:rPr lang="en-US" dirty="0" err="1" smtClean="0">
                <a:latin typeface="Inconsolata"/>
                <a:cs typeface="Inconsolata"/>
              </a:rPr>
              <a:t>fth</a:t>
            </a:r>
            <a:endParaRPr lang="en-US" dirty="0"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dirty="0" smtClean="0">
                <a:latin typeface="Inconsolata"/>
                <a:cs typeface="Inconsolata"/>
              </a:rPr>
              <a:t>&gt; :m +Language.Haskell.TH</a:t>
            </a:r>
          </a:p>
          <a:p>
            <a:pPr marL="0" indent="0">
              <a:buNone/>
            </a:pPr>
            <a:r>
              <a:rPr lang="en-US" dirty="0" smtClean="0">
                <a:latin typeface="Inconsolata"/>
                <a:cs typeface="Inconsolata"/>
              </a:rPr>
              <a:t>&gt; </a:t>
            </a:r>
            <a:r>
              <a:rPr lang="fr-FR" sz="2400" dirty="0">
                <a:solidFill>
                  <a:srgbClr val="0C5BB6"/>
                </a:solidFill>
                <a:latin typeface="Inconsolata"/>
                <a:cs typeface="Inconsolata"/>
              </a:rPr>
              <a:t>runQ</a:t>
            </a:r>
            <a:r>
              <a:rPr lang="fr-FR" sz="2400" dirty="0">
                <a:solidFill>
                  <a:prstClr val="black"/>
                </a:solidFill>
                <a:latin typeface="Inconsolata"/>
                <a:cs typeface="Inconsolata"/>
              </a:rPr>
              <a:t> [| </a:t>
            </a:r>
            <a:r>
              <a:rPr lang="fr-FR" sz="2400" dirty="0">
                <a:solidFill>
                  <a:srgbClr val="0C5BB6"/>
                </a:solidFill>
                <a:latin typeface="Inconsolata"/>
                <a:cs typeface="Inconsolata"/>
              </a:rPr>
              <a:t>\</a:t>
            </a:r>
            <a:r>
              <a:rPr lang="fr-FR" sz="2400" dirty="0">
                <a:solidFill>
                  <a:prstClr val="black"/>
                </a:solidFill>
                <a:latin typeface="Inconsolata"/>
                <a:cs typeface="Inconsolata"/>
              </a:rPr>
              <a:t>(x,</a:t>
            </a:r>
            <a:r>
              <a:rPr lang="fr-FR" sz="2400" dirty="0">
                <a:solidFill>
                  <a:srgbClr val="118503"/>
                </a:solidFill>
                <a:latin typeface="Inconsolata"/>
                <a:cs typeface="Inconsolata"/>
              </a:rPr>
              <a:t>_</a:t>
            </a:r>
            <a:r>
              <a:rPr lang="fr-FR" sz="2400" dirty="0">
                <a:solidFill>
                  <a:prstClr val="black"/>
                </a:solidFill>
                <a:latin typeface="Inconsolata"/>
                <a:cs typeface="Inconsolata"/>
              </a:rPr>
              <a:t>,</a:t>
            </a:r>
            <a:r>
              <a:rPr lang="fr-FR" sz="2400" dirty="0">
                <a:solidFill>
                  <a:srgbClr val="118503"/>
                </a:solidFill>
                <a:latin typeface="Inconsolata"/>
                <a:cs typeface="Inconsolata"/>
              </a:rPr>
              <a:t>_</a:t>
            </a:r>
            <a:r>
              <a:rPr lang="fr-FR" sz="2400" dirty="0">
                <a:solidFill>
                  <a:prstClr val="black"/>
                </a:solidFill>
                <a:latin typeface="Inconsolata"/>
                <a:cs typeface="Inconsolata"/>
              </a:rPr>
              <a:t>) </a:t>
            </a:r>
            <a:r>
              <a:rPr lang="fr-FR" sz="2400" dirty="0">
                <a:solidFill>
                  <a:srgbClr val="118503"/>
                </a:solidFill>
                <a:latin typeface="Inconsolata"/>
                <a:cs typeface="Inconsolata"/>
              </a:rPr>
              <a:t>-&gt;</a:t>
            </a:r>
            <a:r>
              <a:rPr lang="fr-FR" sz="2400" dirty="0">
                <a:solidFill>
                  <a:prstClr val="black"/>
                </a:solidFill>
                <a:latin typeface="Inconsolata"/>
                <a:cs typeface="Inconsolata"/>
              </a:rPr>
              <a:t> x |]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rgbClr val="818181"/>
                </a:solidFill>
                <a:latin typeface="Inconsolata"/>
                <a:cs typeface="Inconsolata"/>
              </a:rPr>
              <a:t>LamE</a:t>
            </a:r>
            <a:r>
              <a:rPr lang="fr-FR" sz="2400" dirty="0" smtClean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fr-FR" sz="2400" dirty="0">
                <a:solidFill>
                  <a:prstClr val="black"/>
                </a:solidFill>
                <a:latin typeface="Inconsolata"/>
                <a:cs typeface="Inconsolata"/>
              </a:rPr>
              <a:t>[</a:t>
            </a:r>
            <a:r>
              <a:rPr lang="fr-FR" sz="2400" dirty="0">
                <a:solidFill>
                  <a:srgbClr val="818181"/>
                </a:solidFill>
                <a:latin typeface="Inconsolata"/>
                <a:cs typeface="Inconsolata"/>
              </a:rPr>
              <a:t>TupP</a:t>
            </a:r>
            <a:r>
              <a:rPr lang="fr-FR" sz="2400" dirty="0">
                <a:solidFill>
                  <a:prstClr val="black"/>
                </a:solidFill>
                <a:latin typeface="Inconsolata"/>
                <a:cs typeface="Inconsolata"/>
              </a:rPr>
              <a:t> [</a:t>
            </a:r>
            <a:r>
              <a:rPr lang="fr-FR" sz="2400" dirty="0">
                <a:solidFill>
                  <a:srgbClr val="818181"/>
                </a:solidFill>
                <a:latin typeface="Inconsolata"/>
                <a:cs typeface="Inconsolata"/>
              </a:rPr>
              <a:t>VarP</a:t>
            </a:r>
            <a:r>
              <a:rPr lang="fr-FR" sz="2400" dirty="0">
                <a:solidFill>
                  <a:prstClr val="black"/>
                </a:solidFill>
                <a:latin typeface="Inconsolata"/>
                <a:cs typeface="Inconsolata"/>
              </a:rPr>
              <a:t> x_1,</a:t>
            </a:r>
            <a:r>
              <a:rPr lang="fr-FR" sz="2400" dirty="0">
                <a:solidFill>
                  <a:srgbClr val="818181"/>
                </a:solidFill>
                <a:latin typeface="Inconsolata"/>
                <a:cs typeface="Inconsolata"/>
              </a:rPr>
              <a:t>WildP</a:t>
            </a:r>
            <a:r>
              <a:rPr lang="fr-FR" sz="2400" dirty="0">
                <a:solidFill>
                  <a:prstClr val="black"/>
                </a:solidFill>
                <a:latin typeface="Inconsolata"/>
                <a:cs typeface="Inconsolata"/>
              </a:rPr>
              <a:t>,</a:t>
            </a:r>
            <a:r>
              <a:rPr lang="fr-FR" sz="2400" dirty="0">
                <a:solidFill>
                  <a:srgbClr val="818181"/>
                </a:solidFill>
                <a:latin typeface="Inconsolata"/>
                <a:cs typeface="Inconsolata"/>
              </a:rPr>
              <a:t>WildP</a:t>
            </a:r>
            <a:r>
              <a:rPr lang="fr-FR" sz="2400" dirty="0">
                <a:solidFill>
                  <a:prstClr val="black"/>
                </a:solidFill>
                <a:latin typeface="Inconsolata"/>
                <a:cs typeface="Inconsolata"/>
              </a:rPr>
              <a:t>]] (</a:t>
            </a:r>
            <a:r>
              <a:rPr lang="fr-FR" sz="2400" dirty="0">
                <a:solidFill>
                  <a:srgbClr val="818181"/>
                </a:solidFill>
                <a:latin typeface="Inconsolata"/>
                <a:cs typeface="Inconsolata"/>
              </a:rPr>
              <a:t>VarE</a:t>
            </a:r>
            <a:r>
              <a:rPr lang="fr-FR" sz="2400" dirty="0">
                <a:solidFill>
                  <a:prstClr val="black"/>
                </a:solidFill>
                <a:latin typeface="Inconsolata"/>
                <a:cs typeface="Inconsolata"/>
              </a:rPr>
              <a:t> x_1)</a:t>
            </a:r>
          </a:p>
          <a:p>
            <a:pPr marL="0" indent="0">
              <a:buNone/>
            </a:pPr>
            <a:r>
              <a:rPr lang="nl-NL" dirty="0" smtClean="0">
                <a:latin typeface="Inconsolata"/>
                <a:cs typeface="Inconsolata"/>
              </a:rPr>
              <a:t>&gt; :t it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C5BB6"/>
                </a:solidFill>
                <a:latin typeface="Inconsolata"/>
                <a:cs typeface="Inconsolata"/>
              </a:rPr>
              <a:t>it</a:t>
            </a:r>
            <a:r>
              <a:rPr lang="fr-FR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fr-FR" sz="2400" dirty="0">
                <a:solidFill>
                  <a:srgbClr val="118503"/>
                </a:solidFill>
                <a:latin typeface="Inconsolata"/>
                <a:cs typeface="Inconsolata"/>
              </a:rPr>
              <a:t>::</a:t>
            </a:r>
            <a:r>
              <a:rPr lang="fr-FR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fr-FR" sz="2400" dirty="0">
                <a:solidFill>
                  <a:srgbClr val="818181"/>
                </a:solidFill>
                <a:latin typeface="Inconsolata"/>
                <a:cs typeface="Inconsolata"/>
              </a:rPr>
              <a:t>Exp</a:t>
            </a:r>
            <a:endParaRPr lang="en-US" dirty="0">
              <a:latin typeface="Inconsolata"/>
              <a:cs typeface="Inconsolata"/>
            </a:endParaRPr>
          </a:p>
          <a:p>
            <a:endParaRPr lang="en-US" dirty="0"/>
          </a:p>
          <a:p>
            <a:r>
              <a:rPr lang="en-US" dirty="0" smtClean="0"/>
              <a:t>That’s it, </a:t>
            </a:r>
            <a:r>
              <a:rPr lang="en-US" dirty="0"/>
              <a:t>n</a:t>
            </a:r>
            <a:r>
              <a:rPr lang="en-US" dirty="0" smtClean="0"/>
              <a:t>o need to remember anything! Just ask GHC!</a:t>
            </a:r>
          </a:p>
        </p:txBody>
      </p:sp>
    </p:spTree>
    <p:extLst>
      <p:ext uri="{BB962C8B-B14F-4D97-AF65-F5344CB8AC3E}">
        <p14:creationId xmlns:p14="http://schemas.microsoft.com/office/powerpoint/2010/main" val="33258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da-DK" dirty="0">
                <a:solidFill>
                  <a:srgbClr val="0C5BB6"/>
                </a:solidFill>
                <a:latin typeface="Inconsolata"/>
                <a:cs typeface="Inconsolata"/>
              </a:rPr>
              <a:t>fst3</a:t>
            </a:r>
            <a:r>
              <a:rPr lang="en-US" dirty="0" smtClean="0"/>
              <a:t> in 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So we already have an </a:t>
            </a:r>
            <a:r>
              <a:rPr lang="fr-FR" sz="2800" dirty="0">
                <a:solidFill>
                  <a:srgbClr val="818181"/>
                </a:solidFill>
                <a:latin typeface="Inconsolata"/>
                <a:cs typeface="Inconsolata"/>
              </a:rPr>
              <a:t>Exp</a:t>
            </a:r>
            <a:r>
              <a:rPr lang="en-US" dirty="0" smtClean="0"/>
              <a:t>, how about those 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x_1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LamE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[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TupP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[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VarP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x_1,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WildP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,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WildP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]] (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VarE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x_1)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Inconsolata"/>
                <a:cs typeface="Inconsolata"/>
              </a:rPr>
              <a:t>&gt; :t (</a:t>
            </a:r>
            <a:r>
              <a:rPr lang="en-US" dirty="0" err="1" smtClean="0">
                <a:latin typeface="Inconsolata"/>
                <a:cs typeface="Inconsolata"/>
              </a:rPr>
              <a:t>VarP</a:t>
            </a:r>
            <a:r>
              <a:rPr lang="en-US" dirty="0" smtClean="0">
                <a:latin typeface="Inconsolata"/>
                <a:cs typeface="Inconsolata"/>
              </a:rPr>
              <a:t>, </a:t>
            </a:r>
            <a:r>
              <a:rPr lang="en-US" dirty="0" err="1" smtClean="0">
                <a:latin typeface="Inconsolata"/>
                <a:cs typeface="Inconsolata"/>
              </a:rPr>
              <a:t>VarE</a:t>
            </a:r>
            <a:r>
              <a:rPr lang="en-US" dirty="0" smtClean="0">
                <a:latin typeface="Inconsolata"/>
                <a:cs typeface="Inconsolata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(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VarP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,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VarE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)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::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(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Name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-&gt;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Pat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,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Name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-&gt;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Exp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)</a:t>
            </a:r>
            <a:endParaRPr lang="en-US" dirty="0">
              <a:latin typeface="Inconsolata"/>
              <a:cs typeface="Inconsolata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So, </a:t>
            </a:r>
            <a:r>
              <a:rPr lang="en-US" sz="2800" dirty="0" err="1" smtClean="0">
                <a:solidFill>
                  <a:srgbClr val="818181"/>
                </a:solidFill>
                <a:latin typeface="Inconsolata"/>
                <a:cs typeface="Inconsolata"/>
              </a:rPr>
              <a:t>VarP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sz="2800" dirty="0" err="1" smtClean="0">
                <a:solidFill>
                  <a:srgbClr val="818181"/>
                </a:solidFill>
                <a:latin typeface="Inconsolata"/>
                <a:cs typeface="Inconsolata"/>
              </a:rPr>
              <a:t>VarE</a:t>
            </a:r>
            <a:r>
              <a:rPr lang="en-US" dirty="0"/>
              <a:t> </a:t>
            </a:r>
            <a:r>
              <a:rPr lang="en-US" dirty="0" smtClean="0"/>
              <a:t>takes a Name. Let’s see how we can satisfy them: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Inconsolata"/>
                <a:cs typeface="Inconsolata"/>
              </a:rPr>
              <a:t>&gt; :t </a:t>
            </a:r>
            <a:r>
              <a:rPr lang="en-US" dirty="0" err="1" smtClean="0">
                <a:latin typeface="Inconsolata"/>
                <a:cs typeface="Inconsolata"/>
              </a:rPr>
              <a:t>newName</a:t>
            </a:r>
            <a:endParaRPr lang="en-US" dirty="0" smtClean="0"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C5BB6"/>
                </a:solidFill>
                <a:latin typeface="Inconsolata"/>
                <a:cs typeface="Inconsolata"/>
              </a:rPr>
              <a:t>newName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::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String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-&gt;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818181"/>
                </a:solidFill>
                <a:latin typeface="Inconsolata"/>
                <a:cs typeface="Inconsolata"/>
              </a:rPr>
              <a:t>Q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818181"/>
                </a:solidFill>
                <a:latin typeface="Inconsolata"/>
                <a:cs typeface="Inconsolata"/>
              </a:rPr>
              <a:t>Name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ha! So we can just plug it into the expression GHC gave us:</a:t>
            </a:r>
            <a:endParaRPr lang="en-US" dirty="0"/>
          </a:p>
          <a:p>
            <a:pPr marL="0" indent="0">
              <a:buNone/>
            </a:pPr>
            <a:r>
              <a:rPr lang="da-DK" sz="2800" dirty="0">
                <a:solidFill>
                  <a:srgbClr val="0C5BB6"/>
                </a:solidFill>
                <a:latin typeface="Inconsolata"/>
                <a:cs typeface="Inconsolata"/>
              </a:rPr>
              <a:t>fst3</a:t>
            </a:r>
            <a:r>
              <a:rPr lang="da-DK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da-DK" sz="28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da-DK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da-DK" sz="2800" dirty="0">
                <a:solidFill>
                  <a:srgbClr val="118503"/>
                </a:solidFill>
                <a:latin typeface="Inconsolata"/>
                <a:cs typeface="Inconsolata"/>
              </a:rPr>
              <a:t>do</a:t>
            </a:r>
            <a:endParaRPr lang="da-DK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   x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&lt;-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Inconsolata"/>
                <a:cs typeface="Inconsolata"/>
              </a:rPr>
              <a:t>newName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>
                <a:solidFill>
                  <a:srgbClr val="D70F06"/>
                </a:solidFill>
                <a:latin typeface="Inconsolata"/>
                <a:cs typeface="Inconsolata"/>
              </a:rPr>
              <a:t>"x"</a:t>
            </a:r>
            <a:endParaRPr lang="en-US" sz="28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   </a:t>
            </a:r>
            <a:r>
              <a:rPr lang="en-US" sz="2800" dirty="0" err="1">
                <a:solidFill>
                  <a:srgbClr val="818181"/>
                </a:solidFill>
                <a:latin typeface="Inconsolata"/>
                <a:cs typeface="Inconsolata"/>
              </a:rPr>
              <a:t>LamE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[</a:t>
            </a:r>
            <a:r>
              <a:rPr lang="en-US" sz="2800" dirty="0" err="1">
                <a:solidFill>
                  <a:srgbClr val="818181"/>
                </a:solidFill>
                <a:latin typeface="Inconsolata"/>
                <a:cs typeface="Inconsolata"/>
              </a:rPr>
              <a:t>TupP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[</a:t>
            </a:r>
            <a:r>
              <a:rPr lang="en-US" sz="2800" dirty="0" err="1">
                <a:solidFill>
                  <a:srgbClr val="818181"/>
                </a:solidFill>
                <a:latin typeface="Inconsolata"/>
                <a:cs typeface="Inconsolata"/>
              </a:rPr>
              <a:t>VarP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Inconsolata"/>
                <a:cs typeface="Inconsolata"/>
              </a:rPr>
              <a:t>x,</a:t>
            </a:r>
            <a:r>
              <a:rPr lang="en-US" sz="2800" dirty="0" err="1">
                <a:solidFill>
                  <a:srgbClr val="818181"/>
                </a:solidFill>
                <a:latin typeface="Inconsolata"/>
                <a:cs typeface="Inconsolata"/>
              </a:rPr>
              <a:t>WildP</a:t>
            </a:r>
            <a:r>
              <a:rPr lang="en-US" sz="2800" dirty="0" err="1">
                <a:solidFill>
                  <a:prstClr val="black"/>
                </a:solidFill>
                <a:latin typeface="Inconsolata"/>
                <a:cs typeface="Inconsolata"/>
              </a:rPr>
              <a:t>,</a:t>
            </a:r>
            <a:r>
              <a:rPr lang="en-US" sz="2800" dirty="0" err="1">
                <a:solidFill>
                  <a:srgbClr val="818181"/>
                </a:solidFill>
                <a:latin typeface="Inconsolata"/>
                <a:cs typeface="Inconsolata"/>
              </a:rPr>
              <a:t>WildP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]] (</a:t>
            </a:r>
            <a:r>
              <a:rPr lang="en-US" sz="2800" dirty="0" err="1">
                <a:solidFill>
                  <a:srgbClr val="818181"/>
                </a:solidFill>
                <a:latin typeface="Inconsolata"/>
                <a:cs typeface="Inconsolata"/>
              </a:rPr>
              <a:t>VarE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x)</a:t>
            </a:r>
            <a:endParaRPr lang="en-US" dirty="0" smtClean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22453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Evolving </a:t>
            </a:r>
            <a:r>
              <a:rPr lang="da-DK" dirty="0">
                <a:solidFill>
                  <a:srgbClr val="0C5BB6"/>
                </a:solidFill>
                <a:latin typeface="Inconsolata"/>
                <a:cs typeface="Inconsolata"/>
              </a:rPr>
              <a:t>fst3</a:t>
            </a:r>
            <a:r>
              <a:rPr lang="en-US" dirty="0" smtClean="0"/>
              <a:t> into </a:t>
            </a:r>
            <a:r>
              <a:rPr lang="en-US" dirty="0" err="1">
                <a:solidFill>
                  <a:srgbClr val="0C5BB6"/>
                </a:solidFill>
                <a:latin typeface="Inconsolata"/>
                <a:cs typeface="Inconsolata"/>
              </a:rPr>
              <a:t>fstN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following corresponds to the expression </a:t>
            </a:r>
            <a:r>
              <a:rPr lang="en-US" sz="2800" dirty="0">
                <a:solidFill>
                  <a:srgbClr val="0C5BB6"/>
                </a:solidFill>
                <a:latin typeface="Inconsolata"/>
                <a:cs typeface="Inconsolata"/>
              </a:rPr>
              <a:t>\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(x,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_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,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_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) </a:t>
            </a:r>
            <a:r>
              <a:rPr lang="en-US" sz="2800" dirty="0">
                <a:solidFill>
                  <a:srgbClr val="118503"/>
                </a:solidFill>
                <a:latin typeface="Inconsolata"/>
                <a:cs typeface="Inconsolata"/>
              </a:rPr>
              <a:t>-&gt;</a:t>
            </a:r>
            <a:r>
              <a:rPr lang="en-US" sz="2800" dirty="0">
                <a:solidFill>
                  <a:prstClr val="black"/>
                </a:solidFill>
                <a:latin typeface="Inconsolata"/>
                <a:cs typeface="Inconsolata"/>
              </a:rPr>
              <a:t> x</a:t>
            </a:r>
            <a:endParaRPr lang="en-US" dirty="0" smtClean="0"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da-DK" sz="2400" dirty="0">
                <a:solidFill>
                  <a:srgbClr val="0C5BB6"/>
                </a:solidFill>
                <a:latin typeface="Inconsolata"/>
                <a:cs typeface="Inconsolata"/>
              </a:rPr>
              <a:t>fst3</a:t>
            </a:r>
            <a:r>
              <a:rPr lang="da-DK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da-DK" sz="24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da-DK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da-DK" sz="2400" dirty="0">
                <a:solidFill>
                  <a:srgbClr val="118503"/>
                </a:solidFill>
                <a:latin typeface="Inconsolata"/>
                <a:cs typeface="Inconsolata"/>
              </a:rPr>
              <a:t>do</a:t>
            </a:r>
            <a:endParaRPr lang="da-DK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  x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&lt;-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Inconsolata"/>
                <a:cs typeface="Inconsolata"/>
              </a:rPr>
              <a:t>newName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D70F06"/>
                </a:solidFill>
                <a:latin typeface="Inconsolata"/>
                <a:cs typeface="Inconsolata"/>
              </a:rPr>
              <a:t>"x"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 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LamE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[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TupP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[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VarP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Inconsolata"/>
                <a:cs typeface="Inconsolata"/>
              </a:rPr>
              <a:t>x,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WildP</a:t>
            </a:r>
            <a:r>
              <a:rPr lang="en-US" sz="2400" dirty="0" err="1">
                <a:solidFill>
                  <a:prstClr val="black"/>
                </a:solidFill>
                <a:latin typeface="Inconsolata"/>
                <a:cs typeface="Inconsolata"/>
              </a:rPr>
              <a:t>,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WildP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]] (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VarE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x)</a:t>
            </a:r>
          </a:p>
          <a:p>
            <a:endParaRPr lang="en-US" dirty="0" smtClean="0"/>
          </a:p>
          <a:p>
            <a:r>
              <a:rPr lang="en-US" dirty="0" smtClean="0"/>
              <a:t>Not surprisingly, to make </a:t>
            </a:r>
            <a:r>
              <a:rPr lang="da-DK" sz="2800" dirty="0">
                <a:solidFill>
                  <a:srgbClr val="0C5BB6"/>
                </a:solidFill>
                <a:latin typeface="Inconsolata"/>
                <a:cs typeface="Inconsolata"/>
              </a:rPr>
              <a:t>fst4</a:t>
            </a:r>
            <a:r>
              <a:rPr lang="en-US" dirty="0" smtClean="0"/>
              <a:t>, we just need to make 3 </a:t>
            </a:r>
            <a:r>
              <a:rPr lang="en-US" sz="2800" dirty="0" err="1">
                <a:solidFill>
                  <a:srgbClr val="818181"/>
                </a:solidFill>
                <a:latin typeface="Inconsolata"/>
                <a:cs typeface="Inconsolata"/>
              </a:rPr>
              <a:t>WildP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0C5BB6"/>
                </a:solidFill>
                <a:latin typeface="Inconsolata"/>
                <a:cs typeface="Inconsolata"/>
              </a:rPr>
              <a:t>fst4</a:t>
            </a:r>
            <a:r>
              <a:rPr lang="da-DK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da-DK" sz="24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da-DK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da-DK" sz="2400" dirty="0">
                <a:solidFill>
                  <a:srgbClr val="118503"/>
                </a:solidFill>
                <a:latin typeface="Inconsolata"/>
                <a:cs typeface="Inconsolata"/>
              </a:rPr>
              <a:t>do</a:t>
            </a:r>
            <a:endParaRPr lang="da-DK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  x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&lt;-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Inconsolata"/>
                <a:cs typeface="Inconsolata"/>
              </a:rPr>
              <a:t>newName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D70F06"/>
                </a:solidFill>
                <a:latin typeface="Inconsolata"/>
                <a:cs typeface="Inconsolata"/>
              </a:rPr>
              <a:t>"x"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 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LamE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[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TupP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[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VarP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Inconsolata"/>
                <a:cs typeface="Inconsolata"/>
              </a:rPr>
              <a:t>x,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WildP</a:t>
            </a:r>
            <a:r>
              <a:rPr lang="en-US" sz="2400" dirty="0" err="1">
                <a:solidFill>
                  <a:prstClr val="black"/>
                </a:solidFill>
                <a:latin typeface="Inconsolata"/>
                <a:cs typeface="Inconsolata"/>
              </a:rPr>
              <a:t>,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WildP</a:t>
            </a:r>
            <a:r>
              <a:rPr lang="en-US" sz="2400" dirty="0" err="1">
                <a:solidFill>
                  <a:prstClr val="black"/>
                </a:solidFill>
                <a:latin typeface="Inconsolata"/>
                <a:cs typeface="Inconsolata"/>
              </a:rPr>
              <a:t>,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WildP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]] (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VarE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x)</a:t>
            </a:r>
          </a:p>
          <a:p>
            <a:endParaRPr lang="nl-NL" dirty="0"/>
          </a:p>
          <a:p>
            <a:r>
              <a:rPr lang="nl-NL" dirty="0" smtClean="0"/>
              <a:t>And we can easily generalize it into </a:t>
            </a:r>
            <a:r>
              <a:rPr lang="en-US" sz="2800" dirty="0" err="1">
                <a:solidFill>
                  <a:srgbClr val="0C5BB6"/>
                </a:solidFill>
                <a:latin typeface="Inconsolata"/>
                <a:cs typeface="Inconsolata"/>
              </a:rPr>
              <a:t>fstN</a:t>
            </a:r>
            <a:endParaRPr lang="nl-NL" dirty="0" smtClean="0"/>
          </a:p>
          <a:p>
            <a:pPr marL="0" indent="0">
              <a:buNone/>
            </a:pPr>
            <a:r>
              <a:rPr lang="en-US" sz="2400" dirty="0" err="1">
                <a:solidFill>
                  <a:srgbClr val="0C5BB6"/>
                </a:solidFill>
                <a:latin typeface="Inconsolata"/>
                <a:cs typeface="Inconsolata"/>
              </a:rPr>
              <a:t>fstN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n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do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  x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&lt;-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Inconsolata"/>
                <a:cs typeface="Inconsolata"/>
              </a:rPr>
              <a:t>newName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D70F06"/>
                </a:solidFill>
                <a:latin typeface="Inconsolata"/>
                <a:cs typeface="Inconsolata"/>
              </a:rPr>
              <a:t>"x"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  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LamE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[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TupP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(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VarP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x </a:t>
            </a: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: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replicate (n-</a:t>
            </a:r>
            <a:r>
              <a:rPr lang="en-US" sz="2400" dirty="0">
                <a:solidFill>
                  <a:srgbClr val="0000DA"/>
                </a:solidFill>
                <a:latin typeface="Inconsolata"/>
                <a:cs typeface="Inconsolata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)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WildP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)] (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VarE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x)</a:t>
            </a:r>
            <a:endParaRPr lang="en-US" dirty="0">
              <a:latin typeface="Inconsolata"/>
              <a:cs typeface="Inconsolata"/>
            </a:endParaRPr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>
                <a:solidFill>
                  <a:srgbClr val="0C5BB6"/>
                </a:solidFill>
                <a:latin typeface="Inconsolata"/>
                <a:cs typeface="Inconsolata"/>
              </a:rPr>
              <a:t>fstN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10640"/>
            <a:ext cx="8229600" cy="4937760"/>
          </a:xfrm>
        </p:spPr>
        <p:txBody>
          <a:bodyPr/>
          <a:lstStyle/>
          <a:p>
            <a:r>
              <a:rPr lang="en-US" dirty="0" smtClean="0"/>
              <a:t>For technical reasons, splices must be defined in a separate module.</a:t>
            </a:r>
          </a:p>
          <a:p>
            <a:r>
              <a:rPr lang="en-US" dirty="0" smtClean="0"/>
              <a:t>So we need to create a new module to use the splice we defined: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818181"/>
                </a:solidFill>
                <a:latin typeface="Inconsolata"/>
                <a:cs typeface="Inconsolata"/>
              </a:rPr>
              <a:t>-- </a:t>
            </a:r>
            <a:r>
              <a:rPr lang="en-US" sz="2400" dirty="0" err="1">
                <a:solidFill>
                  <a:srgbClr val="818181"/>
                </a:solidFill>
                <a:latin typeface="Inconsolata"/>
                <a:cs typeface="Inconsolata"/>
              </a:rPr>
              <a:t>TestFstN.hs</a:t>
            </a:r>
            <a:endParaRPr lang="en-US" sz="2400" dirty="0">
              <a:solidFill>
                <a:prstClr val="black"/>
              </a:solidFill>
              <a:latin typeface="Inconsolata"/>
              <a:cs typeface="Inconsolata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C5BB6"/>
                </a:solidFill>
                <a:latin typeface="Inconsolata"/>
                <a:cs typeface="Inconsolata"/>
              </a:rPr>
              <a:t>main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118503"/>
                </a:solidFill>
                <a:latin typeface="Inconsolata"/>
                <a:cs typeface="Inconsolata"/>
              </a:rPr>
              <a:t>=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print $ $(</a:t>
            </a:r>
            <a:r>
              <a:rPr lang="en-US" sz="2400" dirty="0" err="1">
                <a:solidFill>
                  <a:prstClr val="black"/>
                </a:solidFill>
                <a:latin typeface="Inconsolata"/>
                <a:cs typeface="Inconsolata"/>
              </a:rPr>
              <a:t>fstN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 </a:t>
            </a:r>
            <a:r>
              <a:rPr lang="en-US" sz="2400" dirty="0">
                <a:solidFill>
                  <a:srgbClr val="0000DA"/>
                </a:solidFill>
                <a:latin typeface="Inconsolata"/>
                <a:cs typeface="Inconsolata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) (</a:t>
            </a:r>
            <a:r>
              <a:rPr lang="en-US" sz="2400" dirty="0">
                <a:solidFill>
                  <a:srgbClr val="D70F06"/>
                </a:solidFill>
                <a:latin typeface="Inconsolata"/>
                <a:cs typeface="Inconsolata"/>
              </a:rPr>
              <a:t>"hello world"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, </a:t>
            </a:r>
            <a:r>
              <a:rPr lang="en-US" sz="2400" dirty="0">
                <a:solidFill>
                  <a:srgbClr val="0000DA"/>
                </a:solidFill>
                <a:latin typeface="Inconsolata"/>
                <a:cs typeface="Inconsolata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, </a:t>
            </a:r>
            <a:r>
              <a:rPr lang="en-US" sz="2400" dirty="0">
                <a:solidFill>
                  <a:srgbClr val="0000DA"/>
                </a:solidFill>
                <a:latin typeface="Inconsolata"/>
                <a:cs typeface="Inconsolata"/>
              </a:rPr>
              <a:t>3</a:t>
            </a:r>
            <a:r>
              <a:rPr lang="en-US" sz="2400" dirty="0">
                <a:solidFill>
                  <a:prstClr val="black"/>
                </a:solidFill>
                <a:latin typeface="Inconsolata"/>
                <a:cs typeface="Inconsolata"/>
              </a:rPr>
              <a:t>)</a:t>
            </a:r>
            <a:endParaRPr lang="en-US" sz="2400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6373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Quasi Quotes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200</TotalTime>
  <Words>1788</Words>
  <Application>Microsoft Office PowerPoint</Application>
  <PresentationFormat>On-screen Show (4:3)</PresentationFormat>
  <Paragraphs>262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Origin</vt:lpstr>
      <vt:lpstr>Template Haskell Tutorial</vt:lpstr>
      <vt:lpstr>Motivating example</vt:lpstr>
      <vt:lpstr>Template Haskell to the rescue!</vt:lpstr>
      <vt:lpstr>How to write it?</vt:lpstr>
      <vt:lpstr>OK, how about explaining it?</vt:lpstr>
      <vt:lpstr>Writing fst3 in TH</vt:lpstr>
      <vt:lpstr>Evolving fst3 into fstN</vt:lpstr>
      <vt:lpstr>Using fstN</vt:lpstr>
      <vt:lpstr>Quasi Quotes</vt:lpstr>
      <vt:lpstr>Quasi Quotes</vt:lpstr>
      <vt:lpstr>Quasi Quotes</vt:lpstr>
      <vt:lpstr>Let’s do a simple example</vt:lpstr>
      <vt:lpstr>First, a simple HTML parser</vt:lpstr>
      <vt:lpstr>A simple test for our parser</vt:lpstr>
      <vt:lpstr>Now we can write our QuasiQuoter</vt:lpstr>
      <vt:lpstr>PowerPoint Presentation</vt:lpstr>
      <vt:lpstr>Let’s compile it!</vt:lpstr>
      <vt:lpstr>Let’s try it out</vt:lpstr>
      <vt:lpstr>Quasi quoting for patterns</vt:lpstr>
      <vt:lpstr>Let’s make a simple converter</vt:lpstr>
      <vt:lpstr>Add a pattern parser to our QuasiQuoter</vt:lpstr>
      <vt:lpstr>Asking GHC again…</vt:lpstr>
      <vt:lpstr>Some explanations</vt:lpstr>
      <vt:lpstr>Let’s test it out!</vt:lpstr>
      <vt:lpstr>Summary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Haskell Tutorial</dc:title>
  <dc:creator>Chris</dc:creator>
  <cp:lastModifiedBy>Chris</cp:lastModifiedBy>
  <cp:revision>89</cp:revision>
  <dcterms:created xsi:type="dcterms:W3CDTF">2011-09-23T14:55:33Z</dcterms:created>
  <dcterms:modified xsi:type="dcterms:W3CDTF">2011-09-24T04:58:00Z</dcterms:modified>
</cp:coreProperties>
</file>