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</p:sldIdLst>
  <p:sldSz cx="13004800" cy="9753600"/>
  <p:notesSz cx="6858000" cy="9144000"/>
  <p:defaultTextStyle>
    <a:lvl1pPr algn="ctr" defTabSz="584200">
      <a:defRPr sz="2400" b="1">
        <a:latin typeface="Didot"/>
        <a:ea typeface="Didot"/>
        <a:cs typeface="Didot"/>
        <a:sym typeface="Didot"/>
      </a:defRPr>
    </a:lvl1pPr>
    <a:lvl2pPr algn="ctr" defTabSz="584200">
      <a:defRPr sz="2400" b="1">
        <a:latin typeface="Didot"/>
        <a:ea typeface="Didot"/>
        <a:cs typeface="Didot"/>
        <a:sym typeface="Didot"/>
      </a:defRPr>
    </a:lvl2pPr>
    <a:lvl3pPr algn="ctr" defTabSz="584200">
      <a:defRPr sz="2400" b="1">
        <a:latin typeface="Didot"/>
        <a:ea typeface="Didot"/>
        <a:cs typeface="Didot"/>
        <a:sym typeface="Didot"/>
      </a:defRPr>
    </a:lvl3pPr>
    <a:lvl4pPr algn="ctr" defTabSz="584200">
      <a:defRPr sz="2400" b="1">
        <a:latin typeface="Didot"/>
        <a:ea typeface="Didot"/>
        <a:cs typeface="Didot"/>
        <a:sym typeface="Didot"/>
      </a:defRPr>
    </a:lvl4pPr>
    <a:lvl5pPr algn="ctr" defTabSz="584200">
      <a:defRPr sz="2400" b="1">
        <a:latin typeface="Didot"/>
        <a:ea typeface="Didot"/>
        <a:cs typeface="Didot"/>
        <a:sym typeface="Didot"/>
      </a:defRPr>
    </a:lvl5pPr>
    <a:lvl6pPr algn="ctr" defTabSz="584200">
      <a:defRPr sz="2400" b="1">
        <a:latin typeface="Didot"/>
        <a:ea typeface="Didot"/>
        <a:cs typeface="Didot"/>
        <a:sym typeface="Didot"/>
      </a:defRPr>
    </a:lvl6pPr>
    <a:lvl7pPr algn="ctr" defTabSz="584200">
      <a:defRPr sz="2400" b="1">
        <a:latin typeface="Didot"/>
        <a:ea typeface="Didot"/>
        <a:cs typeface="Didot"/>
        <a:sym typeface="Didot"/>
      </a:defRPr>
    </a:lvl7pPr>
    <a:lvl8pPr algn="ctr" defTabSz="584200">
      <a:defRPr sz="2400" b="1">
        <a:latin typeface="Didot"/>
        <a:ea typeface="Didot"/>
        <a:cs typeface="Didot"/>
        <a:sym typeface="Didot"/>
      </a:defRPr>
    </a:lvl8pPr>
    <a:lvl9pPr algn="ctr" defTabSz="584200">
      <a:defRPr sz="2400" b="1">
        <a:latin typeface="Didot"/>
        <a:ea typeface="Didot"/>
        <a:cs typeface="Didot"/>
        <a:sym typeface="Dido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Didot"/>
          <a:ea typeface="Didot"/>
          <a:cs typeface="Did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Didot"/>
          <a:ea typeface="Didot"/>
          <a:cs typeface="Dido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701800"/>
            <a:ext cx="10464800" cy="42672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>
                  <a:outerShdw blurRad="12700" dist="63500" dir="2700000" rotWithShape="0">
                    <a:srgbClr val="FFFFFF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949494"/>
                </a:solidFill>
                <a:effectLst>
                  <a:outerShdw blurRad="12700" dist="63500" dir="2700000" rotWithShape="0">
                    <a:srgbClr val="FFFFFF">
                      <a:alpha val="7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969000"/>
            <a:ext cx="9537700" cy="3784600"/>
          </a:xfrm>
          <a:prstGeom prst="rect">
            <a:avLst/>
          </a:prstGeom>
        </p:spPr>
        <p:txBody>
          <a:bodyPr numCol="1" spcCol="38100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723900" y="302022"/>
            <a:ext cx="11557000" cy="28249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723900" y="302022"/>
            <a:ext cx="11557000" cy="28249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-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23900" y="0"/>
            <a:ext cx="115570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723900" y="3429000"/>
            <a:ext cx="5854700" cy="6324600"/>
          </a:xfrm>
          <a:prstGeom prst="rect">
            <a:avLst/>
          </a:prstGeom>
        </p:spPr>
        <p:txBody>
          <a:bodyPr numCol="1" spcCol="38100"/>
          <a:lstStyle>
            <a:lvl1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1pPr>
            <a:lvl2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2pPr>
            <a:lvl3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3pPr>
            <a:lvl4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4pPr>
            <a:lvl5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-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23900" y="0"/>
            <a:ext cx="115570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6426200" y="3429000"/>
            <a:ext cx="5854700" cy="6324600"/>
          </a:xfrm>
          <a:prstGeom prst="rect">
            <a:avLst/>
          </a:prstGeom>
        </p:spPr>
        <p:txBody>
          <a:bodyPr numCol="1" spcCol="38100"/>
          <a:lstStyle>
            <a:lvl1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1pPr>
            <a:lvl2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2pPr>
            <a:lvl3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3pPr>
            <a:lvl4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4pPr>
            <a:lvl5pPr marL="0" indent="0" algn="ctr">
              <a:lnSpc>
                <a:spcPct val="170000"/>
              </a:lnSpc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723900" y="586493"/>
            <a:ext cx="11557000" cy="22560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723900" y="2842506"/>
            <a:ext cx="5854700" cy="5808488"/>
          </a:xfrm>
          <a:prstGeom prst="rect">
            <a:avLst/>
          </a:prstGeom>
        </p:spPr>
        <p:txBody>
          <a:bodyPr numCol="1" spcCol="38100" anchor="ctr"/>
          <a:lstStyle>
            <a:lvl1pPr>
              <a:spcBef>
                <a:spcPts val="3700"/>
              </a:spcBef>
              <a:buBlip>
                <a:blip r:embed="rId3"/>
              </a:buBlip>
            </a:lvl1pPr>
            <a:lvl2pPr>
              <a:spcBef>
                <a:spcPts val="3700"/>
              </a:spcBef>
              <a:buBlip>
                <a:blip r:embed="rId3"/>
              </a:buBlip>
            </a:lvl2pPr>
            <a:lvl3pPr>
              <a:spcBef>
                <a:spcPts val="3700"/>
              </a:spcBef>
              <a:buBlip>
                <a:blip r:embed="rId3"/>
              </a:buBlip>
            </a:lvl3pPr>
            <a:lvl4pPr>
              <a:spcBef>
                <a:spcPts val="3700"/>
              </a:spcBef>
              <a:buBlip>
                <a:blip r:embed="rId3"/>
              </a:buBlip>
            </a:lvl4pPr>
            <a:lvl5pPr>
              <a:spcBef>
                <a:spcPts val="3700"/>
              </a:spcBef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723900" y="586493"/>
            <a:ext cx="11557000" cy="22560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426200" y="2842506"/>
            <a:ext cx="5854700" cy="5808488"/>
          </a:xfrm>
          <a:prstGeom prst="rect">
            <a:avLst/>
          </a:prstGeom>
        </p:spPr>
        <p:txBody>
          <a:bodyPr numCol="1" spcCol="38100" anchor="ctr"/>
          <a:lstStyle>
            <a:lvl1pPr>
              <a:spcBef>
                <a:spcPts val="3700"/>
              </a:spcBef>
              <a:buBlip>
                <a:blip r:embed="rId2"/>
              </a:buBlip>
            </a:lvl1pPr>
            <a:lvl2pPr>
              <a:spcBef>
                <a:spcPts val="3700"/>
              </a:spcBef>
              <a:buBlip>
                <a:blip r:embed="rId2"/>
              </a:buBlip>
            </a:lvl2pPr>
            <a:lvl3pPr>
              <a:spcBef>
                <a:spcPts val="3700"/>
              </a:spcBef>
              <a:buBlip>
                <a:blip r:embed="rId2"/>
              </a:buBlip>
            </a:lvl3pPr>
            <a:lvl4pPr>
              <a:spcBef>
                <a:spcPts val="3700"/>
              </a:spcBef>
              <a:buBlip>
                <a:blip r:embed="rId2"/>
              </a:buBlip>
            </a:lvl4pPr>
            <a:lvl5pPr>
              <a:spcBef>
                <a:spcPts val="37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Phot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23900" y="582950"/>
            <a:ext cx="11557000" cy="2263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723900" y="2846049"/>
            <a:ext cx="11557000" cy="6068102"/>
          </a:xfrm>
          <a:prstGeom prst="rect">
            <a:avLst/>
          </a:prstGeom>
        </p:spPr>
        <p:txBody>
          <a:bodyPr numCol="1" spcCol="38100" anchor="ctr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  <a:effectLst/>
        </p:spPr>
        <p:txBody>
          <a:bodyPr lIns="0" tIns="0" rIns="0" bIns="0" anchor="b">
            <a:normAutofit/>
          </a:bodyPr>
          <a:lstStyle>
            <a:lvl1pPr>
              <a:defRPr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 numCol="1" spcCol="38100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23900" y="1612900"/>
            <a:ext cx="11557000" cy="5461000"/>
          </a:xfrm>
          <a:prstGeom prst="rect">
            <a:avLst/>
          </a:prstGeom>
        </p:spPr>
        <p:txBody>
          <a:bodyPr numCol="1" spcCol="38100" anchor="ctr"/>
          <a:lstStyle>
            <a:lvl1pPr>
              <a:spcBef>
                <a:spcPts val="4600"/>
              </a:spcBef>
              <a:buBlip>
                <a:blip r:embed="rId3"/>
              </a:buBlip>
            </a:lvl1pPr>
            <a:lvl2pPr>
              <a:spcBef>
                <a:spcPts val="4600"/>
              </a:spcBef>
              <a:buBlip>
                <a:blip r:embed="rId3"/>
              </a:buBlip>
            </a:lvl2pPr>
            <a:lvl3pPr>
              <a:spcBef>
                <a:spcPts val="4600"/>
              </a:spcBef>
              <a:buBlip>
                <a:blip r:embed="rId3"/>
              </a:buBlip>
            </a:lvl3pPr>
            <a:lvl4pPr>
              <a:spcBef>
                <a:spcPts val="4600"/>
              </a:spcBef>
              <a:buBlip>
                <a:blip r:embed="rId3"/>
              </a:buBlip>
            </a:lvl4pPr>
            <a:lvl5pPr>
              <a:spcBef>
                <a:spcPts val="4600"/>
              </a:spcBef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723900" y="635000"/>
            <a:ext cx="115570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3900" y="2247900"/>
            <a:ext cx="115570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23900" y="508000"/>
            <a:ext cx="11557000" cy="2413000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0" tIns="254000" rIns="254000" bIns="254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949494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23900" y="2921000"/>
            <a:ext cx="11557000" cy="683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0" tIns="254000" rIns="254000" bIns="254000" numCol="2" spcCol="577850"/>
          <a:lstStyle>
            <a:lvl1pPr>
              <a:buBlip>
                <a:blip r:embed="rId23"/>
              </a:buBlip>
            </a:lvl1pPr>
            <a:lvl2pPr>
              <a:buBlip>
                <a:blip r:embed="rId23"/>
              </a:buBlip>
            </a:lvl2pPr>
            <a:lvl3pPr>
              <a:buBlip>
                <a:blip r:embed="rId23"/>
              </a:buBlip>
            </a:lvl3pPr>
            <a:lvl4pPr>
              <a:buBlip>
                <a:blip r:embed="rId23"/>
              </a:buBlip>
            </a:lvl4pPr>
            <a:lvl5pPr>
              <a:buBlip>
                <a:blip r:embed="rId2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7777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1pPr>
      <a:lvl2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2pPr>
      <a:lvl3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3pPr>
      <a:lvl4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4pPr>
      <a:lvl5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5pPr>
      <a:lvl6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6pPr>
      <a:lvl7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7pPr>
      <a:lvl8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8pPr>
      <a:lvl9pPr algn="ctr" defTabSz="584200">
        <a:defRPr sz="7600">
          <a:solidFill>
            <a:srgbClr val="949494"/>
          </a:solidFill>
          <a:latin typeface="Didot"/>
          <a:ea typeface="Didot"/>
          <a:cs typeface="Didot"/>
          <a:sym typeface="Didot"/>
        </a:defRPr>
      </a:lvl9pPr>
    </p:titleStyle>
    <p:bodyStyle>
      <a:lvl1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1pPr>
      <a:lvl2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2pPr>
      <a:lvl3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3pPr>
      <a:lvl4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4pPr>
      <a:lvl5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5pPr>
      <a:lvl6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6pPr>
      <a:lvl7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7pPr>
      <a:lvl8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8pPr>
      <a:lvl9pPr marL="508000" indent="-508000" defTabSz="584200">
        <a:spcBef>
          <a:spcPts val="3500"/>
        </a:spcBef>
        <a:buSzPct val="45000"/>
        <a:buBlip>
          <a:blip r:embed="rId23"/>
        </a:buBlip>
        <a:defRPr sz="3600">
          <a:solidFill>
            <a:srgbClr val="777777"/>
          </a:solidFill>
          <a:latin typeface="Cochin"/>
          <a:ea typeface="Cochin"/>
          <a:cs typeface="Cochin"/>
          <a:sym typeface="Cochin"/>
        </a:defRPr>
      </a:lvl9pPr>
    </p:bodyStyle>
    <p:otherStyle>
      <a:lvl1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algn="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392187" y="647625"/>
            <a:ext cx="10220426" cy="31442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6500">
                <a:solidFill>
                  <a:srgbClr val="02519A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>
                <a:solidFill>
                  <a:srgbClr val="02519A"/>
                </a:solidFill>
                <a:effectLst>
                  <a:outerShdw blurRad="12700" dist="63500" dir="2700000" rotWithShape="0">
                    <a:srgbClr val="FFFFFF">
                      <a:alpha val="70000"/>
                    </a:srgbClr>
                  </a:outerShdw>
                </a:effectLst>
              </a:rPr>
              <a:t>Apresentação dos Exercícios Selecionados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371600" y="6438899"/>
            <a:ext cx="9537700" cy="18279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  <a:latin typeface="Eurostile"/>
                <a:ea typeface="Eurostile"/>
                <a:cs typeface="Eurostile"/>
                <a:sym typeface="Eurostile"/>
              </a:rPr>
              <a:t>Alunos: Kizzy Terra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  <a:latin typeface="Eurostile"/>
                <a:ea typeface="Eurostile"/>
                <a:cs typeface="Eurostile"/>
                <a:sym typeface="Eurostile"/>
              </a:rPr>
              <a:t>  </a:t>
            </a:r>
            <a:r>
              <a:rPr sz="3600" smtClean="0"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  <a:latin typeface="Eurostile"/>
                <a:ea typeface="Eurostile"/>
                <a:cs typeface="Eurostile"/>
                <a:sym typeface="Eurostile"/>
              </a:rPr>
              <a:t>Otto</a:t>
            </a:r>
            <a:r>
              <a:rPr lang="pt-BR" sz="3600" dirty="0" smtClean="0">
                <a:effectLst>
                  <a:outerShdw blurRad="25400" dist="25400" dir="2700000" rotWithShape="0">
                    <a:srgbClr val="000000">
                      <a:alpha val="45000"/>
                    </a:srgbClr>
                  </a:outerShdw>
                </a:effectLst>
                <a:latin typeface="Eurostile"/>
                <a:ea typeface="Eurostile"/>
                <a:cs typeface="Eurostile"/>
                <a:sym typeface="Eurostile"/>
              </a:rPr>
              <a:t> Tavares</a:t>
            </a:r>
            <a:endParaRPr sz="3600">
              <a:effectLst>
                <a:outerShdw blurRad="25400" dist="25400" dir="2700000" rotWithShape="0">
                  <a:srgbClr val="000000">
                    <a:alpha val="45000"/>
                  </a:srgbClr>
                </a:outerShdw>
              </a:effectLst>
              <a:latin typeface="Eurostile"/>
              <a:ea typeface="Eurostile"/>
              <a:cs typeface="Eurostile"/>
              <a:sym typeface="Eurostile"/>
            </a:endParaRPr>
          </a:p>
        </p:txBody>
      </p:sp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608" y="806449"/>
            <a:ext cx="1693394" cy="887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1800" y="266700"/>
            <a:ext cx="23368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9067" y="3740795"/>
            <a:ext cx="4578065" cy="88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6790" y="3494491"/>
            <a:ext cx="3187715" cy="131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67200" y="5047307"/>
            <a:ext cx="3746500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63100" y="438150"/>
            <a:ext cx="24384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95" name="Shape 95"/>
          <p:cNvSpPr/>
          <p:nvPr/>
        </p:nvSpPr>
        <p:spPr>
          <a:xfrm>
            <a:off x="912880" y="2346882"/>
            <a:ext cx="10696440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Complexidade: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Tempo - O(nˆ2)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Iteramos através de um índice i na lista de n elementos e para cada iteração de i, iteramos (i -1) vezes na lista que contém as soluções parciais.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Espaço - O(n)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Utilizamos uma lista de n elementos para armazenar as soluções parciais.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54180" y="2405647"/>
            <a:ext cx="10696440" cy="527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just">
              <a:spcBef>
                <a:spcPts val="200"/>
              </a:spcBef>
              <a:defRPr sz="1800" b="0"/>
            </a:pPr>
            <a:r>
              <a:rPr sz="3100">
                <a:latin typeface="Eurostile"/>
                <a:ea typeface="Eurostile"/>
                <a:cs typeface="Eurostile"/>
                <a:sym typeface="Eurostile"/>
              </a:rPr>
              <a:t>Você recebe um conjunto de cidades com o padrão de estradas entre elas, na forma de um grafo não-direcionado G=(V,E). Cada estrada liga duas cidades e está representada por uma aresta ‘e’ do grafo. Além disso, cada estrada ‘e’ possui um comprimento L</a:t>
            </a:r>
            <a:r>
              <a:rPr sz="2000">
                <a:latin typeface="Eurostile"/>
                <a:ea typeface="Eurostile"/>
                <a:cs typeface="Eurostile"/>
                <a:sym typeface="Eurostile"/>
              </a:rPr>
              <a:t>e</a:t>
            </a:r>
            <a:r>
              <a:rPr sz="3100">
                <a:latin typeface="Eurostile"/>
                <a:ea typeface="Eurostile"/>
                <a:cs typeface="Eurostile"/>
                <a:sym typeface="Eurostile"/>
              </a:rPr>
              <a:t> (em milhas) conhecido. Você quer sair da cidade ’s’ e chegar a cidade ’t’ . Entretanto, existe um problema: seu carro possui gás para andar apenas L milhas. Existem postos para reabastecer o gás em cada cidade, mas não entre as cidades. Portanto, você só pode pegar uma roa se todas as arestas que a compões possuem comprimento L</a:t>
            </a:r>
            <a:r>
              <a:rPr sz="2000">
                <a:latin typeface="Eurostile"/>
                <a:ea typeface="Eurostile"/>
                <a:cs typeface="Eurostile"/>
                <a:sym typeface="Eurostile"/>
              </a:rPr>
              <a:t>e</a:t>
            </a:r>
            <a:r>
              <a:rPr sz="3100">
                <a:latin typeface="Eurostile"/>
                <a:ea typeface="Eurostile"/>
                <a:cs typeface="Eurostile"/>
                <a:sym typeface="Eurostile"/>
              </a:rPr>
              <a:t> menor ou igual a L.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961572" y="863914"/>
            <a:ext cx="11081656" cy="1235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73201">
              <a:defRPr sz="4698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98">
                <a:solidFill>
                  <a:srgbClr val="011993"/>
                </a:solidFill>
              </a:rPr>
              <a:t>Exercício Selecionado 2</a:t>
            </a:r>
          </a:p>
        </p:txBody>
      </p:sp>
      <p:sp>
        <p:nvSpPr>
          <p:cNvPr id="99" name="Shape 99"/>
          <p:cNvSpPr/>
          <p:nvPr/>
        </p:nvSpPr>
        <p:spPr>
          <a:xfrm>
            <a:off x="6179667" y="8919362"/>
            <a:ext cx="4404666" cy="4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5353"/>
                </a:solidFill>
              </a:rPr>
              <a:t>Exercício 4.13 - Papadimitriou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54180" y="3072397"/>
            <a:ext cx="10696440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518026" lvl="0" indent="-518026" algn="just">
              <a:spcBef>
                <a:spcPts val="200"/>
              </a:spcBef>
              <a:buSzPct val="100000"/>
              <a:buAutoNum type="alphaLcParenR"/>
              <a:defRPr sz="1800" b="0"/>
            </a:pPr>
            <a:r>
              <a:rPr sz="3100">
                <a:latin typeface="Eurostile"/>
                <a:ea typeface="Eurostile"/>
                <a:cs typeface="Eurostile"/>
                <a:sym typeface="Eurostile"/>
              </a:rPr>
              <a:t>Dada a limitação da capacidade de combustível do seu carro, mostre como determinar, em tempo linear, se existe uma rota possível entre ’s‘ e ’t‘.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1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r>
              <a:rPr sz="3100">
                <a:latin typeface="Eurostile"/>
                <a:ea typeface="Eurostile"/>
                <a:cs typeface="Eurostile"/>
                <a:sym typeface="Eurostile"/>
              </a:rPr>
              <a:t>b) Agora você planeja comprar um novo carro e você quer saber a capacidade mínima necessária para viajar entre ’s‘ e ’t’. Implemente um algoritmo de tempo O((|</a:t>
            </a:r>
            <a:r>
              <a:rPr sz="2600">
                <a:latin typeface="Eurostile"/>
                <a:ea typeface="Eurostile"/>
                <a:cs typeface="Eurostile"/>
                <a:sym typeface="Eurostile"/>
              </a:rPr>
              <a:t>V</a:t>
            </a:r>
            <a:r>
              <a:rPr sz="3100">
                <a:latin typeface="Eurostile"/>
                <a:ea typeface="Eurostile"/>
                <a:cs typeface="Eurostile"/>
                <a:sym typeface="Eurostile"/>
              </a:rPr>
              <a:t>| + |</a:t>
            </a:r>
            <a:r>
              <a:rPr sz="2600">
                <a:latin typeface="Eurostile"/>
                <a:ea typeface="Eurostile"/>
                <a:cs typeface="Eurostile"/>
                <a:sym typeface="Eurostile"/>
              </a:rPr>
              <a:t>E</a:t>
            </a:r>
            <a:r>
              <a:rPr sz="3100">
                <a:latin typeface="Eurostile"/>
                <a:ea typeface="Eurostile"/>
                <a:cs typeface="Eurostile"/>
                <a:sym typeface="Eurostile"/>
              </a:rPr>
              <a:t>|)log|</a:t>
            </a:r>
            <a:r>
              <a:rPr sz="2600">
                <a:latin typeface="Eurostile"/>
                <a:ea typeface="Eurostile"/>
                <a:cs typeface="Eurostile"/>
                <a:sym typeface="Eurostile"/>
              </a:rPr>
              <a:t>V</a:t>
            </a:r>
            <a:r>
              <a:rPr sz="3100">
                <a:latin typeface="Eurostile"/>
                <a:ea typeface="Eurostile"/>
                <a:cs typeface="Eurostile"/>
                <a:sym typeface="Eurostile"/>
              </a:rPr>
              <a:t>|).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961572" y="863914"/>
            <a:ext cx="11081656" cy="1235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73201">
              <a:defRPr sz="4698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98">
                <a:solidFill>
                  <a:srgbClr val="011993"/>
                </a:solidFill>
              </a:rPr>
              <a:t>Exercício Selecionado 2</a:t>
            </a:r>
          </a:p>
        </p:txBody>
      </p:sp>
      <p:sp>
        <p:nvSpPr>
          <p:cNvPr id="103" name="Shape 103"/>
          <p:cNvSpPr/>
          <p:nvPr/>
        </p:nvSpPr>
        <p:spPr>
          <a:xfrm>
            <a:off x="6179667" y="8919362"/>
            <a:ext cx="4404666" cy="4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5353"/>
                </a:solidFill>
              </a:rPr>
              <a:t>Exercício 4.13 - Papadimitriou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961572" y="1037435"/>
            <a:ext cx="11081656" cy="1500388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 b="0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011993"/>
                </a:solidFill>
              </a:rPr>
              <a:t>Ideia - Item (a)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02519A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2519A"/>
                </a:solidFill>
              </a:rPr>
              <a:t>Pseudocódigo - Item (a)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87426" y="2162156"/>
            <a:ext cx="10429948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Input: </a:t>
            </a: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Undirect</a:t>
            </a: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Graph</a:t>
            </a: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,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s (source), t (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goal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Output: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True</a:t>
            </a:r>
            <a:r>
              <a:rPr lang="pt-BR" dirty="0" smtClean="0">
                <a:solidFill>
                  <a:srgbClr val="000000"/>
                </a:solidFill>
              </a:rPr>
              <a:t> / </a:t>
            </a:r>
            <a:r>
              <a:rPr lang="pt-BR" dirty="0" err="1" smtClean="0">
                <a:solidFill>
                  <a:srgbClr val="000000"/>
                </a:solidFill>
              </a:rPr>
              <a:t>False</a:t>
            </a: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For </a:t>
            </a:r>
            <a:r>
              <a:rPr lang="pt-BR" dirty="0" err="1" smtClean="0">
                <a:solidFill>
                  <a:srgbClr val="000000"/>
                </a:solidFill>
              </a:rPr>
              <a:t>all</a:t>
            </a:r>
            <a:r>
              <a:rPr lang="pt-BR" dirty="0" smtClean="0">
                <a:solidFill>
                  <a:srgbClr val="000000"/>
                </a:solidFill>
              </a:rPr>
              <a:t> u in V (set </a:t>
            </a:r>
            <a:r>
              <a:rPr lang="pt-BR" dirty="0" err="1" smtClean="0">
                <a:solidFill>
                  <a:srgbClr val="000000"/>
                </a:solidFill>
              </a:rPr>
              <a:t>of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nodes</a:t>
            </a:r>
            <a:r>
              <a:rPr lang="pt-BR" dirty="0" smtClean="0">
                <a:solidFill>
                  <a:srgbClr val="000000"/>
                </a:solidFill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</a:t>
            </a:r>
            <a:r>
              <a:rPr lang="pt-BR" dirty="0" err="1" smtClean="0">
                <a:solidFill>
                  <a:srgbClr val="000000"/>
                </a:solidFill>
              </a:rPr>
              <a:t>visited</a:t>
            </a:r>
            <a:r>
              <a:rPr lang="pt-BR" dirty="0" smtClean="0">
                <a:solidFill>
                  <a:srgbClr val="000000"/>
                </a:solidFill>
              </a:rPr>
              <a:t>(u) = </a:t>
            </a:r>
            <a:r>
              <a:rPr lang="pt-BR" dirty="0" err="1" smtClean="0">
                <a:solidFill>
                  <a:srgbClr val="000000"/>
                </a:solidFill>
              </a:rPr>
              <a:t>False</a:t>
            </a: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Q = [s]  #Q is a </a:t>
            </a:r>
            <a:r>
              <a:rPr lang="pt-BR" dirty="0" err="1" smtClean="0">
                <a:solidFill>
                  <a:srgbClr val="000000"/>
                </a:solidFill>
              </a:rPr>
              <a:t>queue</a:t>
            </a: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>
                <a:solidFill>
                  <a:srgbClr val="000000"/>
                </a:solidFill>
              </a:rPr>
              <a:t>While</a:t>
            </a:r>
            <a:r>
              <a:rPr lang="pt-BR" dirty="0" smtClean="0">
                <a:solidFill>
                  <a:srgbClr val="000000"/>
                </a:solidFill>
              </a:rPr>
              <a:t> Q is </a:t>
            </a:r>
            <a:r>
              <a:rPr lang="pt-BR" dirty="0" err="1" smtClean="0">
                <a:solidFill>
                  <a:srgbClr val="000000"/>
                </a:solidFill>
              </a:rPr>
              <a:t>not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empty</a:t>
            </a:r>
            <a:r>
              <a:rPr lang="pt-BR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u = </a:t>
            </a:r>
            <a:r>
              <a:rPr lang="pt-BR" dirty="0" err="1" smtClean="0">
                <a:solidFill>
                  <a:srgbClr val="000000"/>
                </a:solidFill>
              </a:rPr>
              <a:t>eject</a:t>
            </a:r>
            <a:r>
              <a:rPr lang="pt-BR" dirty="0" smtClean="0">
                <a:solidFill>
                  <a:srgbClr val="000000"/>
                </a:solidFill>
              </a:rPr>
              <a:t>(Q)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for </a:t>
            </a:r>
            <a:r>
              <a:rPr lang="pt-BR" dirty="0" err="1" smtClean="0">
                <a:solidFill>
                  <a:srgbClr val="000000"/>
                </a:solidFill>
              </a:rPr>
              <a:t>each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edge</a:t>
            </a:r>
            <a:r>
              <a:rPr lang="pt-BR" dirty="0" smtClean="0">
                <a:solidFill>
                  <a:srgbClr val="000000"/>
                </a:solidFill>
              </a:rPr>
              <a:t> e (u,v):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	</a:t>
            </a:r>
            <a:r>
              <a:rPr lang="pt-BR" dirty="0" err="1" smtClean="0">
                <a:solidFill>
                  <a:srgbClr val="000000"/>
                </a:solidFill>
              </a:rPr>
              <a:t>if</a:t>
            </a:r>
            <a:r>
              <a:rPr lang="pt-BR" dirty="0" smtClean="0">
                <a:solidFill>
                  <a:srgbClr val="000000"/>
                </a:solidFill>
              </a:rPr>
              <a:t> Le &lt;= L: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		</a:t>
            </a:r>
            <a:r>
              <a:rPr lang="pt-BR" dirty="0" err="1" smtClean="0">
                <a:solidFill>
                  <a:srgbClr val="000000"/>
                </a:solidFill>
              </a:rPr>
              <a:t>inject</a:t>
            </a:r>
            <a:r>
              <a:rPr lang="pt-BR" dirty="0" smtClean="0">
                <a:solidFill>
                  <a:srgbClr val="000000"/>
                </a:solidFill>
              </a:rPr>
              <a:t>(Q,v)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</a:t>
            </a:r>
            <a:r>
              <a:rPr lang="pt-BR" dirty="0" err="1" smtClean="0">
                <a:solidFill>
                  <a:srgbClr val="000000"/>
                </a:solidFill>
              </a:rPr>
              <a:t>visited</a:t>
            </a:r>
            <a:r>
              <a:rPr lang="pt-BR" dirty="0" smtClean="0">
                <a:solidFill>
                  <a:srgbClr val="000000"/>
                </a:solidFill>
              </a:rPr>
              <a:t>(u)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>
                <a:solidFill>
                  <a:srgbClr val="000000"/>
                </a:solidFill>
              </a:rPr>
              <a:t>Return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visited</a:t>
            </a:r>
            <a:r>
              <a:rPr lang="pt-BR" dirty="0" smtClean="0">
                <a:solidFill>
                  <a:srgbClr val="000000"/>
                </a:solidFill>
              </a:rPr>
              <a:t>(t)</a:t>
            </a:r>
            <a:endParaRPr lang="pt-B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110" name="Shape 110"/>
          <p:cNvSpPr/>
          <p:nvPr/>
        </p:nvSpPr>
        <p:spPr>
          <a:xfrm>
            <a:off x="912880" y="2816782"/>
            <a:ext cx="10696440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Complexidade: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Tempo - O(n)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Iteramos apenas uma vez na lista e realizamos operações que não dependem do tamanho da entrada em cada iteração.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961572" y="901829"/>
            <a:ext cx="11081656" cy="1500387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 b="0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011993"/>
                </a:solidFill>
              </a:rPr>
              <a:t>Ideia - Item (b)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02519A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2519A"/>
                </a:solidFill>
              </a:rPr>
              <a:t>Pseudocódigo - Item (b)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58864" y="2162156"/>
            <a:ext cx="10501386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Input: 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Undirect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Graph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(G),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source (s),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goal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(t), l (positive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edge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lengths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aseline="0" dirty="0" smtClean="0">
                <a:solidFill>
                  <a:srgbClr val="000000"/>
                </a:solidFill>
              </a:rPr>
              <a:t>Output: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The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highest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lenght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of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an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edge</a:t>
            </a:r>
            <a:r>
              <a:rPr lang="pt-BR" sz="1600" dirty="0" smtClean="0">
                <a:solidFill>
                  <a:srgbClr val="000000"/>
                </a:solidFill>
              </a:rPr>
              <a:t> in </a:t>
            </a:r>
            <a:r>
              <a:rPr lang="pt-BR" sz="1600" dirty="0" err="1" smtClean="0">
                <a:solidFill>
                  <a:srgbClr val="000000"/>
                </a:solidFill>
              </a:rPr>
              <a:t>the</a:t>
            </a:r>
            <a:r>
              <a:rPr lang="pt-BR" sz="1600" dirty="0" smtClean="0">
                <a:solidFill>
                  <a:srgbClr val="000000"/>
                </a:solidFill>
              </a:rPr>
              <a:t> path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smtClean="0">
                <a:solidFill>
                  <a:srgbClr val="000000"/>
                </a:solidFill>
              </a:rPr>
              <a:t>For </a:t>
            </a:r>
            <a:r>
              <a:rPr lang="pt-BR" sz="1600" dirty="0" err="1" smtClean="0">
                <a:solidFill>
                  <a:srgbClr val="000000"/>
                </a:solidFill>
              </a:rPr>
              <a:t>all</a:t>
            </a:r>
            <a:r>
              <a:rPr lang="pt-BR" sz="1600" dirty="0" smtClean="0">
                <a:solidFill>
                  <a:srgbClr val="000000"/>
                </a:solidFill>
              </a:rPr>
              <a:t> u in V (set </a:t>
            </a:r>
            <a:r>
              <a:rPr lang="pt-BR" sz="1600" dirty="0" err="1" smtClean="0">
                <a:solidFill>
                  <a:srgbClr val="000000"/>
                </a:solidFill>
              </a:rPr>
              <a:t>of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nodes</a:t>
            </a:r>
            <a:r>
              <a:rPr lang="pt-BR" sz="1600" dirty="0" smtClean="0">
                <a:solidFill>
                  <a:srgbClr val="000000"/>
                </a:solidFill>
              </a:rPr>
              <a:t>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dist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(u)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inf</a:t>
            </a:r>
            <a:endParaRPr kumimoji="0" lang="pt-BR" sz="16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aseline="0" dirty="0" smtClean="0">
                <a:solidFill>
                  <a:srgbClr val="000000"/>
                </a:solidFill>
              </a:rPr>
              <a:t>	</a:t>
            </a:r>
            <a:r>
              <a:rPr lang="pt-BR" sz="1600" baseline="0" dirty="0" err="1" smtClean="0">
                <a:solidFill>
                  <a:srgbClr val="000000"/>
                </a:solidFill>
              </a:rPr>
              <a:t>prev</a:t>
            </a:r>
            <a:r>
              <a:rPr lang="pt-BR" sz="1600" baseline="0" dirty="0" smtClean="0">
                <a:solidFill>
                  <a:srgbClr val="000000"/>
                </a:solidFill>
              </a:rPr>
              <a:t>(u)</a:t>
            </a:r>
            <a:r>
              <a:rPr lang="pt-BR" sz="1600" dirty="0" smtClean="0">
                <a:solidFill>
                  <a:srgbClr val="000000"/>
                </a:solidFill>
              </a:rPr>
              <a:t> = </a:t>
            </a:r>
            <a:r>
              <a:rPr lang="pt-BR" sz="1600" dirty="0" err="1" smtClean="0">
                <a:solidFill>
                  <a:srgbClr val="000000"/>
                </a:solidFill>
              </a:rPr>
              <a:t>nil</a:t>
            </a:r>
            <a:endParaRPr lang="pt-BR" sz="160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>
                <a:solidFill>
                  <a:srgbClr val="000000"/>
                </a:solidFill>
              </a:rPr>
              <a:t>d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ist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(s) =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>
                <a:solidFill>
                  <a:srgbClr val="000000"/>
                </a:solidFill>
              </a:rPr>
              <a:t>node</a:t>
            </a:r>
            <a:r>
              <a:rPr lang="pt-BR" sz="1600" dirty="0" smtClean="0">
                <a:solidFill>
                  <a:srgbClr val="000000"/>
                </a:solidFill>
              </a:rPr>
              <a:t> = </a:t>
            </a:r>
            <a:r>
              <a:rPr lang="pt-BR" sz="1600" dirty="0" err="1" smtClean="0">
                <a:solidFill>
                  <a:srgbClr val="000000"/>
                </a:solidFill>
              </a:rPr>
              <a:t>nil</a:t>
            </a:r>
            <a:endParaRPr lang="pt-BR" sz="160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H = 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makequeue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(v) #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using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dist-values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as 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keys</a:t>
            </a:r>
            <a:endParaRPr kumimoji="0" lang="pt-BR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>
                <a:solidFill>
                  <a:srgbClr val="000000"/>
                </a:solidFill>
              </a:rPr>
              <a:t>While</a:t>
            </a:r>
            <a:r>
              <a:rPr lang="pt-BR" sz="1600" dirty="0" smtClean="0">
                <a:solidFill>
                  <a:srgbClr val="000000"/>
                </a:solidFill>
              </a:rPr>
              <a:t> H is </a:t>
            </a:r>
            <a:r>
              <a:rPr lang="pt-BR" sz="1600" dirty="0" err="1" smtClean="0">
                <a:solidFill>
                  <a:srgbClr val="000000"/>
                </a:solidFill>
              </a:rPr>
              <a:t>not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empty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and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node</a:t>
            </a:r>
            <a:r>
              <a:rPr lang="pt-BR" sz="1600" dirty="0" smtClean="0">
                <a:solidFill>
                  <a:srgbClr val="000000"/>
                </a:solidFill>
              </a:rPr>
              <a:t> is </a:t>
            </a:r>
            <a:r>
              <a:rPr lang="pt-BR" sz="1600" dirty="0" err="1" smtClean="0">
                <a:solidFill>
                  <a:srgbClr val="000000"/>
                </a:solidFill>
              </a:rPr>
              <a:t>not</a:t>
            </a:r>
            <a:r>
              <a:rPr lang="pt-BR" sz="1600" dirty="0" smtClean="0">
                <a:solidFill>
                  <a:srgbClr val="000000"/>
                </a:solidFill>
              </a:rPr>
              <a:t> t: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u = 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deletemin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(H)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smtClean="0">
                <a:solidFill>
                  <a:srgbClr val="000000"/>
                </a:solidFill>
              </a:rPr>
              <a:t>	for </a:t>
            </a:r>
            <a:r>
              <a:rPr lang="pt-BR" sz="1600" dirty="0" err="1" smtClean="0">
                <a:solidFill>
                  <a:srgbClr val="000000"/>
                </a:solidFill>
              </a:rPr>
              <a:t>all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edges</a:t>
            </a:r>
            <a:r>
              <a:rPr lang="pt-BR" sz="1600" dirty="0" smtClean="0">
                <a:solidFill>
                  <a:srgbClr val="000000"/>
                </a:solidFill>
              </a:rPr>
              <a:t> (u,v) in E (set </a:t>
            </a:r>
            <a:r>
              <a:rPr lang="pt-BR" sz="1600" dirty="0" err="1" smtClean="0">
                <a:solidFill>
                  <a:srgbClr val="000000"/>
                </a:solidFill>
              </a:rPr>
              <a:t>of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edges</a:t>
            </a:r>
            <a:r>
              <a:rPr lang="pt-BR" sz="1600" dirty="0" smtClean="0">
                <a:solidFill>
                  <a:srgbClr val="000000"/>
                </a:solidFill>
              </a:rPr>
              <a:t>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	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if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dist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(v) &gt;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dist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(u) + l(u,v):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aseline="0" dirty="0" smtClean="0">
                <a:solidFill>
                  <a:srgbClr val="000000"/>
                </a:solidFill>
              </a:rPr>
              <a:t>			</a:t>
            </a:r>
            <a:r>
              <a:rPr lang="pt-BR" sz="1600" baseline="0" dirty="0" err="1" smtClean="0">
                <a:solidFill>
                  <a:srgbClr val="000000"/>
                </a:solidFill>
              </a:rPr>
              <a:t>dist</a:t>
            </a:r>
            <a:r>
              <a:rPr lang="pt-BR" sz="1600" baseline="0" dirty="0" smtClean="0">
                <a:solidFill>
                  <a:srgbClr val="000000"/>
                </a:solidFill>
              </a:rPr>
              <a:t>(v)</a:t>
            </a:r>
            <a:r>
              <a:rPr lang="pt-BR" sz="1600" dirty="0" smtClean="0">
                <a:solidFill>
                  <a:srgbClr val="000000"/>
                </a:solidFill>
              </a:rPr>
              <a:t> = </a:t>
            </a:r>
            <a:r>
              <a:rPr lang="pt-BR" sz="1600" dirty="0" err="1" smtClean="0">
                <a:solidFill>
                  <a:srgbClr val="000000"/>
                </a:solidFill>
              </a:rPr>
              <a:t>dist</a:t>
            </a:r>
            <a:r>
              <a:rPr lang="pt-BR" sz="1600" dirty="0" smtClean="0">
                <a:solidFill>
                  <a:srgbClr val="000000"/>
                </a:solidFill>
              </a:rPr>
              <a:t>(u) + l(u,v)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		</a:t>
            </a:r>
            <a:r>
              <a:rPr kumimoji="0" lang="pt-BR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prev</a:t>
            </a:r>
            <a:r>
              <a:rPr kumimoji="0" lang="pt-B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(v)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u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aseline="0" dirty="0" smtClean="0">
                <a:solidFill>
                  <a:srgbClr val="000000"/>
                </a:solidFill>
              </a:rPr>
              <a:t>			</a:t>
            </a:r>
            <a:r>
              <a:rPr lang="pt-BR" sz="1600" baseline="0" dirty="0" err="1" smtClean="0">
                <a:solidFill>
                  <a:srgbClr val="000000"/>
                </a:solidFill>
              </a:rPr>
              <a:t>decreasekey</a:t>
            </a:r>
            <a:r>
              <a:rPr lang="pt-BR" sz="1600" baseline="0" dirty="0" smtClean="0">
                <a:solidFill>
                  <a:srgbClr val="000000"/>
                </a:solidFill>
              </a:rPr>
              <a:t>(H,v)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		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node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v</a:t>
            </a:r>
            <a:endParaRPr lang="pt-BR" sz="16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>
                <a:solidFill>
                  <a:srgbClr val="000000"/>
                </a:solidFill>
              </a:rPr>
              <a:t>m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ax_length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-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inf</a:t>
            </a:r>
            <a:endParaRPr kumimoji="0" lang="pt-BR" sz="16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>
                <a:solidFill>
                  <a:srgbClr val="000000"/>
                </a:solidFill>
              </a:rPr>
              <a:t>current_node</a:t>
            </a:r>
            <a:r>
              <a:rPr lang="pt-BR" sz="1600" dirty="0" smtClean="0">
                <a:solidFill>
                  <a:srgbClr val="000000"/>
                </a:solidFill>
              </a:rPr>
              <a:t> = t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While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current_node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is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not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s: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smtClean="0">
                <a:solidFill>
                  <a:srgbClr val="000000"/>
                </a:solidFill>
              </a:rPr>
              <a:t>	v = </a:t>
            </a:r>
            <a:r>
              <a:rPr lang="pt-BR" sz="1600" dirty="0" err="1" smtClean="0">
                <a:solidFill>
                  <a:srgbClr val="000000"/>
                </a:solidFill>
              </a:rPr>
              <a:t>prev</a:t>
            </a:r>
            <a:r>
              <a:rPr lang="pt-BR" sz="1600" dirty="0" smtClean="0">
                <a:solidFill>
                  <a:srgbClr val="000000"/>
                </a:solidFill>
              </a:rPr>
              <a:t>(</a:t>
            </a:r>
            <a:r>
              <a:rPr lang="pt-BR" sz="1600" dirty="0" err="1" smtClean="0">
                <a:solidFill>
                  <a:srgbClr val="000000"/>
                </a:solidFill>
              </a:rPr>
              <a:t>current_node</a:t>
            </a:r>
            <a:r>
              <a:rPr lang="pt-BR" sz="1600" dirty="0" smtClean="0">
                <a:solidFill>
                  <a:srgbClr val="000000"/>
                </a:solidFill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max_length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max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max_length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, l(v, </a:t>
            </a:r>
            <a:r>
              <a:rPr kumimoji="0" lang="pt-BR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current_node</a:t>
            </a:r>
            <a:r>
              <a:rPr kumimoji="0" lang="pt-B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))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smtClean="0">
                <a:solidFill>
                  <a:srgbClr val="000000"/>
                </a:solidFill>
              </a:rPr>
              <a:t>	</a:t>
            </a:r>
            <a:r>
              <a:rPr lang="pt-BR" sz="1600" dirty="0" err="1" smtClean="0">
                <a:solidFill>
                  <a:srgbClr val="000000"/>
                </a:solidFill>
              </a:rPr>
              <a:t>current_node</a:t>
            </a:r>
            <a:r>
              <a:rPr lang="pt-BR" sz="1600" dirty="0" smtClean="0">
                <a:solidFill>
                  <a:srgbClr val="000000"/>
                </a:solidFill>
              </a:rPr>
              <a:t> = v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>
                <a:solidFill>
                  <a:srgbClr val="000000"/>
                </a:solidFill>
              </a:rPr>
              <a:t>return</a:t>
            </a:r>
            <a:r>
              <a:rPr lang="pt-BR" sz="1600" dirty="0" smtClean="0">
                <a:solidFill>
                  <a:srgbClr val="000000"/>
                </a:solidFill>
              </a:rPr>
              <a:t>(</a:t>
            </a:r>
            <a:r>
              <a:rPr lang="pt-BR" sz="1600" dirty="0" err="1" smtClean="0">
                <a:solidFill>
                  <a:srgbClr val="000000"/>
                </a:solidFill>
              </a:rPr>
              <a:t>max_lenght</a:t>
            </a:r>
            <a:r>
              <a:rPr lang="pt-BR" sz="1600" dirty="0" smtClean="0">
                <a:solidFill>
                  <a:srgbClr val="000000"/>
                </a:solidFill>
              </a:rPr>
              <a:t>)</a:t>
            </a:r>
            <a:endParaRPr kumimoji="0" lang="pt-BR" sz="16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117" name="Shape 117"/>
          <p:cNvSpPr/>
          <p:nvPr/>
        </p:nvSpPr>
        <p:spPr>
          <a:xfrm>
            <a:off x="912880" y="2816782"/>
            <a:ext cx="10696440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Complexidade: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Tempo - O(n)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Iteramos apenas uma vez na lista e realizamos operações que não dependem do tamanho da entrada em cada iteração.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00556" y="4067732"/>
            <a:ext cx="1069644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just">
              <a:spcBef>
                <a:spcPts val="200"/>
              </a:spcBef>
              <a:defRPr sz="3600" b="0"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/>
            </a:pPr>
            <a:endParaRPr sz="3600"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961572" y="927229"/>
            <a:ext cx="11081656" cy="1235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73201">
              <a:defRPr sz="4698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98">
                <a:solidFill>
                  <a:srgbClr val="011993"/>
                </a:solidFill>
              </a:rPr>
              <a:t>Exercício Selecionado 3</a:t>
            </a:r>
          </a:p>
        </p:txBody>
      </p:sp>
      <p:sp>
        <p:nvSpPr>
          <p:cNvPr id="121" name="Shape 121"/>
          <p:cNvSpPr/>
          <p:nvPr/>
        </p:nvSpPr>
        <p:spPr>
          <a:xfrm>
            <a:off x="6810603" y="8919362"/>
            <a:ext cx="3142794" cy="4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5353"/>
                </a:solidFill>
              </a:rPr>
              <a:t>Exercício 5.3 - Tardos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1674" y="2233594"/>
            <a:ext cx="11072890" cy="5365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Supõe</a:t>
            </a:r>
            <a:r>
              <a:rPr lang="en-US" sz="1800" dirty="0" smtClean="0">
                <a:solidFill>
                  <a:srgbClr val="000000"/>
                </a:solidFill>
              </a:rPr>
              <a:t>-se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esteja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fazendo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consultoria</a:t>
            </a:r>
            <a:r>
              <a:rPr lang="en-US" sz="1800" dirty="0" smtClean="0">
                <a:solidFill>
                  <a:srgbClr val="000000"/>
                </a:solidFill>
              </a:rPr>
              <a:t> a um </a:t>
            </a:r>
            <a:r>
              <a:rPr lang="en-US" sz="1800" dirty="0" err="1" smtClean="0">
                <a:solidFill>
                  <a:srgbClr val="000000"/>
                </a:solidFill>
              </a:rPr>
              <a:t>banco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está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preocupado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detectar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possíveis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fraudes</a:t>
            </a:r>
            <a:r>
              <a:rPr lang="en-US" sz="1800" dirty="0" smtClean="0">
                <a:solidFill>
                  <a:srgbClr val="000000"/>
                </a:solidFill>
              </a:rPr>
              <a:t>, e </a:t>
            </a:r>
            <a:r>
              <a:rPr lang="en-US" sz="1800" dirty="0" err="1" smtClean="0">
                <a:solidFill>
                  <a:srgbClr val="000000"/>
                </a:solidFill>
              </a:rPr>
              <a:t>esse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banco</a:t>
            </a:r>
            <a:r>
              <a:rPr lang="en-US" sz="1800" dirty="0" smtClean="0">
                <a:solidFill>
                  <a:srgbClr val="000000"/>
                </a:solidFill>
              </a:rPr>
              <a:t> surge com o </a:t>
            </a:r>
            <a:r>
              <a:rPr lang="en-US" sz="1800" dirty="0" err="1" smtClean="0">
                <a:solidFill>
                  <a:srgbClr val="000000"/>
                </a:solidFill>
              </a:rPr>
              <a:t>seguinte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problema</a:t>
            </a:r>
            <a:r>
              <a:rPr lang="en-US" sz="1800" dirty="0" smtClean="0">
                <a:solidFill>
                  <a:srgbClr val="000000"/>
                </a:solidFill>
              </a:rPr>
              <a:t>:</a:t>
            </a:r>
          </a:p>
          <a:p>
            <a:pPr algn="l" rtl="0" latinLnBrk="1" hangingPunct="0"/>
            <a:endParaRPr lang="en-US" sz="18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800" dirty="0" smtClean="0">
                <a:solidFill>
                  <a:srgbClr val="000000"/>
                </a:solidFill>
              </a:rPr>
              <a:t>O </a:t>
            </a:r>
            <a:r>
              <a:rPr lang="en-US" sz="1800" dirty="0" err="1" smtClean="0">
                <a:solidFill>
                  <a:srgbClr val="000000"/>
                </a:solidFill>
              </a:rPr>
              <a:t>banco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possui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coleção</a:t>
            </a:r>
            <a:r>
              <a:rPr lang="en-US" sz="1800" dirty="0" smtClean="0">
                <a:solidFill>
                  <a:srgbClr val="000000"/>
                </a:solidFill>
              </a:rPr>
              <a:t> de N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os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quais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foram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confiscados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pois</a:t>
            </a:r>
            <a:r>
              <a:rPr lang="en-US" sz="1800" dirty="0" smtClean="0">
                <a:solidFill>
                  <a:srgbClr val="000000"/>
                </a:solidFill>
              </a:rPr>
              <a:t> o </a:t>
            </a:r>
            <a:r>
              <a:rPr lang="en-US" sz="1800" dirty="0" err="1" smtClean="0">
                <a:solidFill>
                  <a:srgbClr val="000000"/>
                </a:solidFill>
              </a:rPr>
              <a:t>banco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suspeita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tais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estejam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sendo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usados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fraude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  <a:r>
              <a:rPr lang="en-US" sz="1800" dirty="0" err="1" smtClean="0">
                <a:solidFill>
                  <a:srgbClr val="000000"/>
                </a:solidFill>
              </a:rPr>
              <a:t>Cada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cartão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crédito</a:t>
            </a:r>
            <a:r>
              <a:rPr lang="en-US" sz="1800" dirty="0" smtClean="0">
                <a:solidFill>
                  <a:srgbClr val="000000"/>
                </a:solidFill>
              </a:rPr>
              <a:t> é um </a:t>
            </a:r>
            <a:r>
              <a:rPr lang="en-US" sz="1800" dirty="0" err="1" smtClean="0">
                <a:solidFill>
                  <a:srgbClr val="000000"/>
                </a:solidFill>
              </a:rPr>
              <a:t>pequeno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pedaço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plástico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contendo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tira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magnética</a:t>
            </a:r>
            <a:r>
              <a:rPr lang="en-US" sz="1800" dirty="0" smtClean="0">
                <a:solidFill>
                  <a:srgbClr val="000000"/>
                </a:solidFill>
              </a:rPr>
              <a:t> com um dado </a:t>
            </a:r>
            <a:r>
              <a:rPr lang="en-US" sz="1800" dirty="0" err="1" smtClean="0">
                <a:solidFill>
                  <a:srgbClr val="000000"/>
                </a:solidFill>
              </a:rPr>
              <a:t>criptografado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  <a:r>
              <a:rPr lang="en-US" sz="1800" dirty="0" err="1" smtClean="0">
                <a:solidFill>
                  <a:srgbClr val="000000"/>
                </a:solidFill>
              </a:rPr>
              <a:t>Cada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conta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pode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possuir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série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de </a:t>
            </a:r>
            <a:r>
              <a:rPr lang="en-US" sz="1800" dirty="0" err="1" smtClean="0">
                <a:solidFill>
                  <a:srgbClr val="000000"/>
                </a:solidFill>
              </a:rPr>
              <a:t>crédito</a:t>
            </a:r>
            <a:r>
              <a:rPr lang="en-US" sz="1800" dirty="0" smtClean="0">
                <a:solidFill>
                  <a:srgbClr val="000000"/>
                </a:solidFill>
              </a:rPr>
              <a:t>, e </a:t>
            </a:r>
            <a:r>
              <a:rPr lang="en-US" sz="1800" dirty="0" err="1" smtClean="0">
                <a:solidFill>
                  <a:srgbClr val="000000"/>
                </a:solidFill>
              </a:rPr>
              <a:t>vamos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dizer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dois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são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equivalentes</a:t>
            </a:r>
            <a:r>
              <a:rPr lang="en-US" sz="1800" dirty="0" smtClean="0">
                <a:solidFill>
                  <a:srgbClr val="000000"/>
                </a:solidFill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</a:rPr>
              <a:t>eles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correspondem</a:t>
            </a:r>
            <a:r>
              <a:rPr lang="en-US" sz="1800" dirty="0" smtClean="0">
                <a:solidFill>
                  <a:srgbClr val="000000"/>
                </a:solidFill>
              </a:rPr>
              <a:t> à </a:t>
            </a:r>
            <a:r>
              <a:rPr lang="en-US" sz="1800" dirty="0" err="1" smtClean="0">
                <a:solidFill>
                  <a:srgbClr val="000000"/>
                </a:solidFill>
              </a:rPr>
              <a:t>mesma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conta</a:t>
            </a:r>
            <a:r>
              <a:rPr lang="en-US" sz="1800" dirty="0" smtClean="0">
                <a:solidFill>
                  <a:srgbClr val="000000"/>
                </a:solidFill>
              </a:rPr>
              <a:t>. É </a:t>
            </a:r>
            <a:r>
              <a:rPr lang="en-US" sz="1800" dirty="0" err="1" smtClean="0">
                <a:solidFill>
                  <a:srgbClr val="000000"/>
                </a:solidFill>
              </a:rPr>
              <a:t>muito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dificil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ler</a:t>
            </a:r>
            <a:r>
              <a:rPr lang="en-US" sz="1800" dirty="0" smtClean="0">
                <a:solidFill>
                  <a:srgbClr val="000000"/>
                </a:solidFill>
              </a:rPr>
              <a:t> o </a:t>
            </a:r>
            <a:r>
              <a:rPr lang="en-US" sz="1800" dirty="0" err="1" smtClean="0">
                <a:solidFill>
                  <a:srgbClr val="000000"/>
                </a:solidFill>
              </a:rPr>
              <a:t>número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criptografado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mas</a:t>
            </a:r>
            <a:r>
              <a:rPr lang="en-US" sz="1800" dirty="0" smtClean="0">
                <a:solidFill>
                  <a:srgbClr val="000000"/>
                </a:solidFill>
              </a:rPr>
              <a:t> o </a:t>
            </a:r>
            <a:r>
              <a:rPr lang="en-US" sz="1800" dirty="0" err="1" smtClean="0">
                <a:solidFill>
                  <a:srgbClr val="000000"/>
                </a:solidFill>
              </a:rPr>
              <a:t>banco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possui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tecnologia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faz</a:t>
            </a:r>
            <a:r>
              <a:rPr lang="en-US" sz="1800" dirty="0" smtClean="0">
                <a:solidFill>
                  <a:srgbClr val="000000"/>
                </a:solidFill>
              </a:rPr>
              <a:t> o </a:t>
            </a:r>
            <a:r>
              <a:rPr lang="en-US" sz="1800" dirty="0" err="1" smtClean="0">
                <a:solidFill>
                  <a:srgbClr val="000000"/>
                </a:solidFill>
              </a:rPr>
              <a:t>seguinte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teste</a:t>
            </a:r>
            <a:r>
              <a:rPr lang="en-US" sz="1800" dirty="0" smtClean="0">
                <a:solidFill>
                  <a:srgbClr val="000000"/>
                </a:solidFill>
              </a:rPr>
              <a:t>:</a:t>
            </a:r>
          </a:p>
          <a:p>
            <a:pPr algn="l" rtl="0" latinLnBrk="1" hangingPunct="0"/>
            <a:endParaRPr lang="en-US" sz="18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800" dirty="0" err="1" smtClean="0">
                <a:solidFill>
                  <a:srgbClr val="000000"/>
                </a:solidFill>
              </a:rPr>
              <a:t>Toma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dois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faz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algumas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contas</a:t>
            </a:r>
            <a:r>
              <a:rPr lang="en-US" sz="1800" dirty="0" smtClean="0">
                <a:solidFill>
                  <a:srgbClr val="000000"/>
                </a:solidFill>
              </a:rPr>
              <a:t> e </a:t>
            </a:r>
            <a:r>
              <a:rPr lang="en-US" sz="1800" dirty="0" err="1" smtClean="0">
                <a:solidFill>
                  <a:srgbClr val="000000"/>
                </a:solidFill>
              </a:rPr>
              <a:t>determina</a:t>
            </a:r>
            <a:r>
              <a:rPr lang="en-US" sz="1800" dirty="0" smtClean="0">
                <a:solidFill>
                  <a:srgbClr val="000000"/>
                </a:solidFill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</a:rPr>
              <a:t>os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são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equivalentes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endParaRPr lang="en-US" sz="18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800" dirty="0" err="1" smtClean="0">
                <a:solidFill>
                  <a:srgbClr val="000000"/>
                </a:solidFill>
              </a:rPr>
              <a:t>Isto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posto</a:t>
            </a:r>
            <a:r>
              <a:rPr lang="en-US" sz="1800" dirty="0" smtClean="0">
                <a:solidFill>
                  <a:srgbClr val="000000"/>
                </a:solidFill>
              </a:rPr>
              <a:t>, a </a:t>
            </a:r>
            <a:r>
              <a:rPr lang="en-US" sz="1800" dirty="0" err="1" smtClean="0">
                <a:solidFill>
                  <a:srgbClr val="000000"/>
                </a:solidFill>
              </a:rPr>
              <a:t>pergunta</a:t>
            </a:r>
            <a:r>
              <a:rPr lang="en-US" sz="1800" dirty="0" smtClean="0">
                <a:solidFill>
                  <a:srgbClr val="000000"/>
                </a:solidFill>
              </a:rPr>
              <a:t> é a </a:t>
            </a:r>
            <a:r>
              <a:rPr lang="en-US" sz="1800" dirty="0" err="1" smtClean="0">
                <a:solidFill>
                  <a:srgbClr val="000000"/>
                </a:solidFill>
              </a:rPr>
              <a:t>seguinte</a:t>
            </a:r>
            <a:r>
              <a:rPr lang="en-US" sz="1800" dirty="0" smtClean="0">
                <a:solidFill>
                  <a:srgbClr val="000000"/>
                </a:solidFill>
              </a:rPr>
              <a:t>: Entre a </a:t>
            </a:r>
            <a:r>
              <a:rPr lang="en-US" sz="1800" dirty="0" err="1" smtClean="0">
                <a:solidFill>
                  <a:srgbClr val="000000"/>
                </a:solidFill>
              </a:rPr>
              <a:t>coleção</a:t>
            </a:r>
            <a:r>
              <a:rPr lang="en-US" sz="1800" dirty="0" smtClean="0">
                <a:solidFill>
                  <a:srgbClr val="000000"/>
                </a:solidFill>
              </a:rPr>
              <a:t> de N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existe</a:t>
            </a:r>
            <a:r>
              <a:rPr lang="en-US" sz="1800" dirty="0" smtClean="0">
                <a:solidFill>
                  <a:srgbClr val="000000"/>
                </a:solidFill>
              </a:rPr>
              <a:t> um </a:t>
            </a:r>
            <a:r>
              <a:rPr lang="en-US" sz="1800" dirty="0" err="1" smtClean="0">
                <a:solidFill>
                  <a:srgbClr val="000000"/>
                </a:solidFill>
              </a:rPr>
              <a:t>conjunto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maior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N/2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acusarão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equivalência</a:t>
            </a:r>
            <a:r>
              <a:rPr lang="en-US" sz="1800" dirty="0" smtClean="0">
                <a:solidFill>
                  <a:srgbClr val="000000"/>
                </a:solidFill>
              </a:rPr>
              <a:t> no </a:t>
            </a:r>
            <a:r>
              <a:rPr lang="en-US" sz="1800" dirty="0" err="1" smtClean="0">
                <a:solidFill>
                  <a:srgbClr val="000000"/>
                </a:solidFill>
              </a:rPr>
              <a:t>teste</a:t>
            </a:r>
            <a:r>
              <a:rPr lang="en-US" sz="1800" dirty="0" smtClean="0">
                <a:solidFill>
                  <a:srgbClr val="000000"/>
                </a:solidFill>
              </a:rPr>
              <a:t>? </a:t>
            </a:r>
            <a:r>
              <a:rPr lang="en-US" sz="1800" dirty="0" err="1" smtClean="0">
                <a:solidFill>
                  <a:srgbClr val="000000"/>
                </a:solidFill>
              </a:rPr>
              <a:t>Considera</a:t>
            </a:r>
            <a:r>
              <a:rPr lang="en-US" sz="1800" dirty="0" smtClean="0">
                <a:solidFill>
                  <a:srgbClr val="000000"/>
                </a:solidFill>
              </a:rPr>
              <a:t>-se a </a:t>
            </a:r>
            <a:r>
              <a:rPr lang="en-US" sz="1800" dirty="0" err="1" smtClean="0">
                <a:solidFill>
                  <a:srgbClr val="000000"/>
                </a:solidFill>
              </a:rPr>
              <a:t>hipótese</a:t>
            </a:r>
            <a:r>
              <a:rPr lang="en-US" sz="1800" dirty="0" smtClean="0">
                <a:solidFill>
                  <a:srgbClr val="000000"/>
                </a:solidFill>
              </a:rPr>
              <a:t> de a </a:t>
            </a:r>
            <a:r>
              <a:rPr lang="en-US" sz="1800" dirty="0" err="1" smtClean="0">
                <a:solidFill>
                  <a:srgbClr val="000000"/>
                </a:solidFill>
              </a:rPr>
              <a:t>única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operação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possível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</a:rPr>
              <a:t>possa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fazer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para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testar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os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cartões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seja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pegar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dois</a:t>
            </a:r>
            <a:r>
              <a:rPr lang="en-US" sz="1800" dirty="0" smtClean="0">
                <a:solidFill>
                  <a:srgbClr val="000000"/>
                </a:solidFill>
              </a:rPr>
              <a:t> deles, </a:t>
            </a:r>
            <a:r>
              <a:rPr lang="en-US" sz="1800" dirty="0" err="1" smtClean="0">
                <a:solidFill>
                  <a:srgbClr val="000000"/>
                </a:solidFill>
              </a:rPr>
              <a:t>plugar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na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máquina</a:t>
            </a:r>
            <a:r>
              <a:rPr lang="en-US" sz="1800" dirty="0" smtClean="0">
                <a:solidFill>
                  <a:srgbClr val="000000"/>
                </a:solidFill>
              </a:rPr>
              <a:t>, e </a:t>
            </a:r>
            <a:r>
              <a:rPr lang="en-US" sz="1800" dirty="0" err="1" smtClean="0">
                <a:solidFill>
                  <a:srgbClr val="000000"/>
                </a:solidFill>
              </a:rPr>
              <a:t>dai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verificar</a:t>
            </a:r>
            <a:r>
              <a:rPr lang="en-US" sz="1800" dirty="0" smtClean="0">
                <a:solidFill>
                  <a:srgbClr val="000000"/>
                </a:solidFill>
              </a:rPr>
              <a:t> a </a:t>
            </a:r>
            <a:r>
              <a:rPr lang="en-US" sz="1800" dirty="0" err="1" smtClean="0">
                <a:solidFill>
                  <a:srgbClr val="000000"/>
                </a:solidFill>
              </a:rPr>
              <a:t>equivalência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  <a:r>
              <a:rPr lang="en-US" sz="1800" dirty="0" err="1" smtClean="0">
                <a:solidFill>
                  <a:srgbClr val="000000"/>
                </a:solidFill>
              </a:rPr>
              <a:t>Mostre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como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decidir</a:t>
            </a:r>
            <a:r>
              <a:rPr lang="en-US" sz="1800" dirty="0" smtClean="0">
                <a:solidFill>
                  <a:srgbClr val="000000"/>
                </a:solidFill>
              </a:rPr>
              <a:t> a </a:t>
            </a:r>
            <a:r>
              <a:rPr lang="en-US" sz="1800" dirty="0" err="1" smtClean="0">
                <a:solidFill>
                  <a:srgbClr val="000000"/>
                </a:solidFill>
              </a:rPr>
              <a:t>resposta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dessa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questão</a:t>
            </a:r>
            <a:r>
              <a:rPr lang="en-US" sz="1800" dirty="0" smtClean="0">
                <a:solidFill>
                  <a:srgbClr val="000000"/>
                </a:solidFill>
              </a:rPr>
              <a:t> com O(n log n) </a:t>
            </a:r>
            <a:r>
              <a:rPr lang="en-US" sz="1800" dirty="0" err="1" smtClean="0">
                <a:solidFill>
                  <a:srgbClr val="000000"/>
                </a:solidFill>
              </a:rPr>
              <a:t>chamadas</a:t>
            </a:r>
            <a:r>
              <a:rPr lang="en-US" sz="1800" dirty="0" smtClean="0">
                <a:solidFill>
                  <a:srgbClr val="000000"/>
                </a:solidFill>
              </a:rPr>
              <a:t> do </a:t>
            </a:r>
            <a:r>
              <a:rPr lang="en-US" sz="1800" dirty="0" err="1" smtClean="0">
                <a:solidFill>
                  <a:srgbClr val="000000"/>
                </a:solidFill>
              </a:rPr>
              <a:t>teste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equivalência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l" rtl="0" latinLnBrk="1" hangingPunct="0"/>
            <a:endParaRPr lang="en-US" sz="1800" dirty="0" smtClean="0">
              <a:solidFill>
                <a:srgbClr val="000000"/>
              </a:solidFill>
            </a:endParaRPr>
          </a:p>
          <a:p>
            <a:pPr algn="l" rtl="0" latinLnBrk="1" hangingPunct="0"/>
            <a:endParaRPr lang="en-US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00556" y="2975532"/>
            <a:ext cx="1069644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Uma subsequência contígua de uma lista S é uma subsequência composta por elementos consecutivos de S. </a:t>
            </a:r>
            <a:r>
              <a:rPr sz="3600" u="sng">
                <a:latin typeface="Eurostile"/>
                <a:ea typeface="Eurostile"/>
                <a:cs typeface="Eurostile"/>
                <a:sym typeface="Eurostile"/>
              </a:rPr>
              <a:t>Dê um algoritmo de tempo linear que dada uma lista de números S devolva a subsequência contígua de soma máxima.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961572" y="927229"/>
            <a:ext cx="11081656" cy="1235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73201">
              <a:defRPr sz="4698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98">
                <a:solidFill>
                  <a:srgbClr val="011993"/>
                </a:solidFill>
              </a:rPr>
              <a:t>Exercício Selecionado 1</a:t>
            </a:r>
          </a:p>
        </p:txBody>
      </p:sp>
      <p:sp>
        <p:nvSpPr>
          <p:cNvPr id="72" name="Shape 72"/>
          <p:cNvSpPr/>
          <p:nvPr/>
        </p:nvSpPr>
        <p:spPr>
          <a:xfrm>
            <a:off x="6264401" y="8919362"/>
            <a:ext cx="4235197" cy="4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5353"/>
                </a:solidFill>
              </a:rPr>
              <a:t>Exercício 6.1 - Papadimitriou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961572" y="822166"/>
            <a:ext cx="11081656" cy="1500388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 b="0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011993"/>
                </a:solidFill>
              </a:rPr>
              <a:t>Ideia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02519A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2519A"/>
                </a:solidFill>
              </a:rPr>
              <a:t>Pseudocódigo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4550" y="1947842"/>
            <a:ext cx="10787138" cy="7673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Verify</a:t>
            </a:r>
            <a:r>
              <a:rPr kumimoji="0" lang="pt-B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(A,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k =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length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/ 2)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baseline="0" dirty="0" smtClean="0">
                <a:solidFill>
                  <a:srgbClr val="000000"/>
                </a:solidFill>
              </a:rPr>
              <a:t>Input: </a:t>
            </a:r>
            <a:r>
              <a:rPr lang="pt-BR" sz="1800" baseline="0" dirty="0" err="1" smtClean="0">
                <a:solidFill>
                  <a:srgbClr val="000000"/>
                </a:solidFill>
              </a:rPr>
              <a:t>Array</a:t>
            </a:r>
            <a:r>
              <a:rPr lang="pt-BR" sz="1800" baseline="0" dirty="0" smtClean="0">
                <a:solidFill>
                  <a:srgbClr val="000000"/>
                </a:solidFill>
              </a:rPr>
              <a:t> [1,..,n], n&gt; 2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Output: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True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/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False</a:t>
            </a:r>
            <a:endParaRPr kumimoji="0" lang="pt-BR" sz="18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baseline="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err="1" smtClean="0">
                <a:solidFill>
                  <a:srgbClr val="000000"/>
                </a:solidFill>
              </a:rPr>
              <a:t>c</a:t>
            </a:r>
            <a:r>
              <a:rPr lang="pt-BR" sz="1800" baseline="0" dirty="0" err="1" smtClean="0">
                <a:solidFill>
                  <a:srgbClr val="000000"/>
                </a:solidFill>
              </a:rPr>
              <a:t>ount_eq</a:t>
            </a:r>
            <a:r>
              <a:rPr lang="pt-BR" sz="1800" baseline="0" dirty="0" smtClean="0">
                <a:solidFill>
                  <a:srgbClr val="000000"/>
                </a:solidFill>
              </a:rPr>
              <a:t> =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count_eq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count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(A[0:n/2]) +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count</a:t>
            </a:r>
            <a:r>
              <a:rPr lang="pt-BR" sz="1800" dirty="0" smtClean="0">
                <a:solidFill>
                  <a:srgbClr val="000000"/>
                </a:solidFill>
              </a:rPr>
              <a:t>(A[n/2:n])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If</a:t>
            </a:r>
            <a:r>
              <a:rPr kumimoji="0" lang="pt-B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count_eq</a:t>
            </a:r>
            <a:r>
              <a:rPr kumimoji="0" lang="pt-B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&gt; k</a:t>
            </a:r>
            <a:r>
              <a:rPr lang="pt-BR" sz="1800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return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“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True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”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else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baseline="0" dirty="0" smtClean="0">
                <a:solidFill>
                  <a:srgbClr val="000000"/>
                </a:solidFill>
              </a:rPr>
              <a:t>	</a:t>
            </a:r>
            <a:r>
              <a:rPr lang="pt-BR" sz="1800" baseline="0" dirty="0" err="1" smtClean="0">
                <a:solidFill>
                  <a:srgbClr val="000000"/>
                </a:solidFill>
              </a:rPr>
              <a:t>return</a:t>
            </a:r>
            <a:r>
              <a:rPr lang="pt-BR" sz="1800" dirty="0" smtClean="0">
                <a:solidFill>
                  <a:srgbClr val="000000"/>
                </a:solidFill>
              </a:rPr>
              <a:t> “</a:t>
            </a:r>
            <a:r>
              <a:rPr lang="pt-BR" sz="1800" dirty="0" err="1" smtClean="0">
                <a:solidFill>
                  <a:srgbClr val="000000"/>
                </a:solidFill>
              </a:rPr>
              <a:t>False</a:t>
            </a:r>
            <a:r>
              <a:rPr lang="pt-BR" sz="1800" dirty="0" smtClean="0">
                <a:solidFill>
                  <a:srgbClr val="000000"/>
                </a:solidFill>
              </a:rPr>
              <a:t>”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err="1" smtClean="0">
                <a:solidFill>
                  <a:srgbClr val="000000"/>
                </a:solidFill>
              </a:rPr>
              <a:t>count</a:t>
            </a:r>
            <a:r>
              <a:rPr lang="pt-BR" sz="1800" dirty="0" smtClean="0">
                <a:solidFill>
                  <a:srgbClr val="000000"/>
                </a:solidFill>
              </a:rPr>
              <a:t>(L) :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Input: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Array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[1,...,n]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baseline="0" dirty="0" smtClean="0">
                <a:solidFill>
                  <a:srgbClr val="000000"/>
                </a:solidFill>
              </a:rPr>
              <a:t>Output: </a:t>
            </a:r>
            <a:r>
              <a:rPr lang="pt-BR" sz="1800" baseline="0" dirty="0" err="1" smtClean="0">
                <a:solidFill>
                  <a:srgbClr val="000000"/>
                </a:solidFill>
              </a:rPr>
              <a:t>int</a:t>
            </a:r>
            <a:endParaRPr lang="pt-BR" sz="1800" baseline="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baseline="0" dirty="0" err="1" smtClean="0">
                <a:solidFill>
                  <a:srgbClr val="000000"/>
                </a:solidFill>
              </a:rPr>
              <a:t>If</a:t>
            </a:r>
            <a:r>
              <a:rPr lang="pt-BR" sz="1800" baseline="0" dirty="0" smtClean="0">
                <a:solidFill>
                  <a:srgbClr val="000000"/>
                </a:solidFill>
              </a:rPr>
              <a:t>(</a:t>
            </a:r>
            <a:r>
              <a:rPr lang="pt-BR" sz="1800" baseline="0" dirty="0" err="1" smtClean="0">
                <a:solidFill>
                  <a:srgbClr val="000000"/>
                </a:solidFill>
              </a:rPr>
              <a:t>len</a:t>
            </a:r>
            <a:r>
              <a:rPr lang="pt-BR" sz="1800" baseline="0" dirty="0" smtClean="0">
                <a:solidFill>
                  <a:srgbClr val="000000"/>
                </a:solidFill>
              </a:rPr>
              <a:t>(L) == 2):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return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e_teste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(L[0], L[1])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err="1" smtClean="0">
                <a:solidFill>
                  <a:srgbClr val="000000"/>
                </a:solidFill>
              </a:rPr>
              <a:t>e</a:t>
            </a:r>
            <a:r>
              <a:rPr lang="pt-BR" sz="1800" baseline="0" dirty="0" err="1" smtClean="0">
                <a:solidFill>
                  <a:srgbClr val="000000"/>
                </a:solidFill>
              </a:rPr>
              <a:t>lse</a:t>
            </a:r>
            <a:r>
              <a:rPr lang="pt-BR" sz="1800" baseline="0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return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count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(L[0:n/2]) +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count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(L[n/2:n])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err="1" smtClean="0">
                <a:solidFill>
                  <a:srgbClr val="000000"/>
                </a:solidFill>
              </a:rPr>
              <a:t>e_teste</a:t>
            </a:r>
            <a:r>
              <a:rPr lang="pt-BR" sz="1800" dirty="0" smtClean="0">
                <a:solidFill>
                  <a:srgbClr val="000000"/>
                </a:solidFill>
              </a:rPr>
              <a:t>(m1,m2):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smtClean="0">
                <a:solidFill>
                  <a:srgbClr val="000000"/>
                </a:solidFill>
              </a:rPr>
              <a:t>Input: </a:t>
            </a:r>
            <a:r>
              <a:rPr lang="pt-BR" sz="1800" dirty="0" err="1" smtClean="0">
                <a:solidFill>
                  <a:srgbClr val="000000"/>
                </a:solidFill>
              </a:rPr>
              <a:t>int</a:t>
            </a:r>
            <a:endParaRPr lang="pt-BR" sz="180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Output: 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int</a:t>
            </a:r>
            <a:endParaRPr kumimoji="0" lang="pt-BR" sz="18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err="1" smtClean="0">
                <a:solidFill>
                  <a:srgbClr val="000000"/>
                </a:solidFill>
              </a:rPr>
              <a:t>If</a:t>
            </a:r>
            <a:r>
              <a:rPr lang="pt-BR" sz="1800" dirty="0" smtClean="0">
                <a:solidFill>
                  <a:srgbClr val="000000"/>
                </a:solidFill>
              </a:rPr>
              <a:t>(m1 == m2):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return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1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 err="1" smtClean="0">
                <a:solidFill>
                  <a:srgbClr val="000000"/>
                </a:solidFill>
              </a:rPr>
              <a:t>else</a:t>
            </a:r>
            <a:r>
              <a:rPr lang="pt-BR" sz="1800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r>
              <a:rPr kumimoji="0" lang="pt-BR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return</a:t>
            </a:r>
            <a:r>
              <a:rPr kumimoji="0" lang="pt-BR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128" name="Shape 128"/>
          <p:cNvSpPr/>
          <p:nvPr/>
        </p:nvSpPr>
        <p:spPr>
          <a:xfrm>
            <a:off x="912880" y="3273982"/>
            <a:ext cx="10696440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Complexidade: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Tempo - O(n log n)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300556" y="4067732"/>
            <a:ext cx="1069644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just">
              <a:spcBef>
                <a:spcPts val="200"/>
              </a:spcBef>
              <a:defRPr sz="3600" b="0"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/>
            </a:pPr>
            <a:endParaRPr sz="3600"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961572" y="927229"/>
            <a:ext cx="11081656" cy="1235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73201">
              <a:defRPr sz="4698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98">
                <a:solidFill>
                  <a:srgbClr val="011993"/>
                </a:solidFill>
              </a:rPr>
              <a:t>Exercício Selecionado 4</a:t>
            </a:r>
          </a:p>
        </p:txBody>
      </p:sp>
      <p:sp>
        <p:nvSpPr>
          <p:cNvPr id="132" name="Shape 132"/>
          <p:cNvSpPr/>
          <p:nvPr/>
        </p:nvSpPr>
        <p:spPr>
          <a:xfrm>
            <a:off x="6810603" y="8919362"/>
            <a:ext cx="3142794" cy="4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5353"/>
                </a:solidFill>
              </a:rPr>
              <a:t>Exercício 4.7 - Tardos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01674" y="2019280"/>
            <a:ext cx="11001452" cy="6996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wildly popular Spanish-language search engine El </a:t>
            </a:r>
            <a:r>
              <a:rPr lang="en-US" sz="1600" dirty="0" err="1" smtClean="0">
                <a:solidFill>
                  <a:srgbClr val="000000"/>
                </a:solidFill>
              </a:rPr>
              <a:t>Goog</a:t>
            </a:r>
            <a:r>
              <a:rPr lang="en-US" sz="1600" dirty="0" smtClean="0">
                <a:solidFill>
                  <a:srgbClr val="000000"/>
                </a:solidFill>
              </a:rPr>
              <a:t> needs to do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a serious amount of computation every time it recompiles its index. For-</a:t>
            </a:r>
          </a:p>
          <a:p>
            <a:pPr algn="l" rtl="0" latinLnBrk="1" hangingPunct="0"/>
            <a:r>
              <a:rPr lang="en-US" sz="1600" dirty="0" err="1" smtClean="0">
                <a:solidFill>
                  <a:srgbClr val="000000"/>
                </a:solidFill>
              </a:rPr>
              <a:t>tunately</a:t>
            </a:r>
            <a:r>
              <a:rPr lang="en-US" sz="1600" dirty="0" smtClean="0">
                <a:solidFill>
                  <a:srgbClr val="000000"/>
                </a:solidFill>
              </a:rPr>
              <a:t>, the company has at its disposal a single large supercomputer,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together with an essentially unlimited supply of high-end PCs.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They’ve broken the overall computation into n distinct jobs, labeled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J1, J2,..., </a:t>
            </a:r>
            <a:r>
              <a:rPr lang="en-US" sz="1600" dirty="0" err="1" smtClean="0">
                <a:solidFill>
                  <a:srgbClr val="000000"/>
                </a:solidFill>
              </a:rPr>
              <a:t>Jn</a:t>
            </a:r>
            <a:r>
              <a:rPr lang="en-US" sz="1600" dirty="0" smtClean="0">
                <a:solidFill>
                  <a:srgbClr val="000000"/>
                </a:solidFill>
              </a:rPr>
              <a:t>, which can be performed completely independently of one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another. Each job consists of two stages: first it needs to be preprocessed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on the supercomputer, and then it needs to be finished on one of the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PCs. Let’s say that job </a:t>
            </a:r>
            <a:r>
              <a:rPr lang="en-US" sz="1600" dirty="0" err="1" smtClean="0">
                <a:solidFill>
                  <a:srgbClr val="000000"/>
                </a:solidFill>
              </a:rPr>
              <a:t>Ji</a:t>
            </a:r>
            <a:r>
              <a:rPr lang="en-US" sz="1600" dirty="0" smtClean="0">
                <a:solidFill>
                  <a:srgbClr val="000000"/>
                </a:solidFill>
              </a:rPr>
              <a:t> needs pi seconds of time on the supercomputer,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followed by </a:t>
            </a:r>
            <a:r>
              <a:rPr lang="en-US" sz="1600" dirty="0" err="1" smtClean="0">
                <a:solidFill>
                  <a:srgbClr val="000000"/>
                </a:solidFill>
              </a:rPr>
              <a:t>fi</a:t>
            </a:r>
            <a:r>
              <a:rPr lang="en-US" sz="1600" dirty="0" smtClean="0">
                <a:solidFill>
                  <a:srgbClr val="000000"/>
                </a:solidFill>
              </a:rPr>
              <a:t> seconds of time on a PC.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Since there are at least n PCs available on the premises, the finishing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of the jobs can be performed fully in parallel—all the jobs can be pro-</a:t>
            </a:r>
          </a:p>
          <a:p>
            <a:pPr algn="l" rtl="0" latinLnBrk="1" hangingPunct="0"/>
            <a:r>
              <a:rPr lang="en-US" sz="1600" dirty="0" err="1" smtClean="0">
                <a:solidFill>
                  <a:srgbClr val="000000"/>
                </a:solidFill>
              </a:rPr>
              <a:t>cessed</a:t>
            </a:r>
            <a:r>
              <a:rPr lang="en-US" sz="1600" dirty="0" smtClean="0">
                <a:solidFill>
                  <a:srgbClr val="000000"/>
                </a:solidFill>
              </a:rPr>
              <a:t> at the same time. However, the supercomputer can only work on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a single job at a time, so the system managers need to work out an order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in which to feed the jobs to the supercomputer. As soon as the first job</a:t>
            </a:r>
            <a:endParaRPr kumimoji="0" lang="pt-BR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30236" y="1733528"/>
            <a:ext cx="11001452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in order is done on the supercomputer, it can be handed off to a PC for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finishing; at that point in time a second job can be fed to the </a:t>
            </a:r>
            <a:r>
              <a:rPr lang="en-US" sz="1600" dirty="0" err="1" smtClean="0">
                <a:solidFill>
                  <a:srgbClr val="000000"/>
                </a:solidFill>
              </a:rPr>
              <a:t>supercom</a:t>
            </a:r>
            <a:r>
              <a:rPr lang="en-US" sz="1600" dirty="0" smtClean="0">
                <a:solidFill>
                  <a:srgbClr val="000000"/>
                </a:solidFill>
              </a:rPr>
              <a:t>-</a:t>
            </a:r>
          </a:p>
          <a:p>
            <a:pPr algn="l" rtl="0" latinLnBrk="1" hangingPunct="0"/>
            <a:r>
              <a:rPr lang="en-US" sz="1600" dirty="0" err="1" smtClean="0">
                <a:solidFill>
                  <a:srgbClr val="000000"/>
                </a:solidFill>
              </a:rPr>
              <a:t>puter</a:t>
            </a:r>
            <a:r>
              <a:rPr lang="en-US" sz="1600" dirty="0" smtClean="0">
                <a:solidFill>
                  <a:srgbClr val="000000"/>
                </a:solidFill>
              </a:rPr>
              <a:t>; when the second job is done on the supercomputer, it can proceed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to a PC regardless of whether or not the first job is done (since the PCs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work in parallel); and so on.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Let’s say that a schedule is an ordering of the jobs for the super-</a:t>
            </a: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computer, and the completion time of the schedule is the earliest time at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which all jobs will have finished processing on the PCs. This is an </a:t>
            </a:r>
            <a:r>
              <a:rPr lang="en-US" sz="1600" dirty="0" err="1" smtClean="0">
                <a:solidFill>
                  <a:srgbClr val="000000"/>
                </a:solidFill>
              </a:rPr>
              <a:t>impor</a:t>
            </a:r>
            <a:r>
              <a:rPr lang="en-US" sz="1600" dirty="0" smtClean="0">
                <a:solidFill>
                  <a:srgbClr val="000000"/>
                </a:solidFill>
              </a:rPr>
              <a:t>-</a:t>
            </a:r>
          </a:p>
          <a:p>
            <a:pPr algn="l" rtl="0" latinLnBrk="1" hangingPunct="0"/>
            <a:r>
              <a:rPr lang="en-US" sz="1600" dirty="0" err="1" smtClean="0">
                <a:solidFill>
                  <a:srgbClr val="000000"/>
                </a:solidFill>
              </a:rPr>
              <a:t>tant</a:t>
            </a:r>
            <a:r>
              <a:rPr lang="en-US" sz="1600" dirty="0" smtClean="0">
                <a:solidFill>
                  <a:srgbClr val="000000"/>
                </a:solidFill>
              </a:rPr>
              <a:t> quantity to minimize, since it determines how rapidly El </a:t>
            </a:r>
            <a:r>
              <a:rPr lang="en-US" sz="1600" dirty="0" err="1" smtClean="0">
                <a:solidFill>
                  <a:srgbClr val="000000"/>
                </a:solidFill>
              </a:rPr>
              <a:t>Goog</a:t>
            </a:r>
            <a:r>
              <a:rPr lang="en-US" sz="1600" dirty="0" smtClean="0">
                <a:solidFill>
                  <a:srgbClr val="000000"/>
                </a:solidFill>
              </a:rPr>
              <a:t> can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generate a new index.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Give a polynomial-time algorithm that finds a schedule with as small</a:t>
            </a:r>
          </a:p>
          <a:p>
            <a:pPr algn="l" rtl="0" latinLnBrk="1" hangingPunct="0"/>
            <a:endParaRPr lang="en-US" sz="16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sz="1600" dirty="0" smtClean="0">
                <a:solidFill>
                  <a:srgbClr val="000000"/>
                </a:solidFill>
              </a:rPr>
              <a:t>a completion time as possible.</a:t>
            </a:r>
            <a:endParaRPr kumimoji="0" lang="pt-BR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961572" y="847158"/>
            <a:ext cx="11081656" cy="1500388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 b="0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011993"/>
                </a:solidFill>
              </a:rPr>
              <a:t>Ideia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7426" y="2376470"/>
            <a:ext cx="10215634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rtl="0" latinLnBrk="1" hangingPunct="0">
              <a:buFont typeface="Arial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kumimoji="0" lang="pt-BR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 supercomputador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exerce trabalho diferentes que possuem tempo final J1, J2,...,</a:t>
            </a:r>
            <a:r>
              <a:rPr kumimoji="0" lang="pt-BR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Jn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.</a:t>
            </a:r>
          </a:p>
          <a:p>
            <a:pPr lvl="2" rtl="0" latinLnBrk="1" hangingPunct="0">
              <a:buFont typeface="Arial" charset="0"/>
              <a:buChar char="•"/>
            </a:pP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Um trabalho exercido pelo supercomputador </a:t>
            </a:r>
            <a:r>
              <a:rPr kumimoji="0" lang="pt-BR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Ji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só se inicia quando outro </a:t>
            </a:r>
            <a:r>
              <a:rPr kumimoji="0" lang="pt-BR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Ji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-1 termina.</a:t>
            </a:r>
          </a:p>
          <a:p>
            <a:pPr lvl="2" rtl="0" latinLnBrk="1" hangingPunct="0">
              <a:buFont typeface="Arial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smtClean="0">
                <a:solidFill>
                  <a:srgbClr val="000000"/>
                </a:solidFill>
              </a:rPr>
              <a:t>Após o trabalho do supercomputador, é necessário o trabalho de um PC.</a:t>
            </a:r>
          </a:p>
          <a:p>
            <a:pPr lvl="2" rtl="0" latinLnBrk="1" hangingPunct="0">
              <a:buFont typeface="Arial" charset="0"/>
              <a:buChar char="•"/>
            </a:pP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Os </a:t>
            </a:r>
            <a:r>
              <a:rPr kumimoji="0" lang="pt-BR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PCs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possuem tempo final de trabalho da ordem de f1,f2,...,</a:t>
            </a:r>
            <a:r>
              <a:rPr kumimoji="0" lang="pt-BR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fn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. </a:t>
            </a:r>
            <a:endParaRPr lang="pt-BR" dirty="0" smtClean="0">
              <a:solidFill>
                <a:srgbClr val="000000"/>
              </a:solidFill>
            </a:endParaRPr>
          </a:p>
          <a:p>
            <a:pPr lvl="2" rtl="0" latinLnBrk="1" hangingPunct="0">
              <a:buFont typeface="Arial" charset="0"/>
              <a:buChar char="•"/>
            </a:pP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Pergunta-se: Qual a melhor forma de alocar os trabalhos dos supercomputadores e dos </a:t>
            </a:r>
            <a:r>
              <a:rPr kumimoji="0" lang="pt-BR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PCs</a:t>
            </a:r>
            <a:r>
              <a:rPr kumimoji="0" lang="pt-BR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de modo a minimizar o tempo de processamento do dado.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02519A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2519A"/>
                </a:solidFill>
              </a:rPr>
              <a:t>Pseudocódigo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16054" y="2376470"/>
            <a:ext cx="1035851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Run</a:t>
            </a: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jobs</a:t>
            </a: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in </a:t>
            </a: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order</a:t>
            </a: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of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decreasing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finishing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time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fi</a:t>
            </a:r>
            <a:endParaRPr kumimoji="0" lang="pt-BR" sz="24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O ponto</a:t>
            </a:r>
            <a:r>
              <a:rPr lang="pt-BR" dirty="0" smtClean="0">
                <a:solidFill>
                  <a:srgbClr val="000000"/>
                </a:solidFill>
              </a:rPr>
              <a:t> principal desse exercício está na demonstração da </a:t>
            </a:r>
            <a:r>
              <a:rPr lang="pt-BR" dirty="0" err="1" smtClean="0">
                <a:solidFill>
                  <a:srgbClr val="000000"/>
                </a:solidFill>
              </a:rPr>
              <a:t>otimalidade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smtClean="0">
                <a:solidFill>
                  <a:srgbClr val="000000"/>
                </a:solidFill>
              </a:rPr>
              <a:t>do algoritmo guloso, através da propriedade de “</a:t>
            </a:r>
            <a:r>
              <a:rPr lang="pt-BR" dirty="0" err="1" smtClean="0">
                <a:solidFill>
                  <a:srgbClr val="000000"/>
                </a:solidFill>
              </a:rPr>
              <a:t>stays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ahead</a:t>
            </a:r>
            <a:r>
              <a:rPr lang="pt-BR" dirty="0" smtClean="0">
                <a:solidFill>
                  <a:srgbClr val="000000"/>
                </a:solidFill>
              </a:rPr>
              <a:t>”.</a:t>
            </a:r>
            <a:endParaRPr lang="pt-BR" baseline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139" name="Shape 139"/>
          <p:cNvSpPr/>
          <p:nvPr/>
        </p:nvSpPr>
        <p:spPr>
          <a:xfrm>
            <a:off x="912880" y="3273982"/>
            <a:ext cx="10696440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Complexidade: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Tempo - O(n log n)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427185" y="2726101"/>
            <a:ext cx="10696440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just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STINGY SAT é o nome dado ao seguinte problema: Dado um conjunto de cláusulas (cada cláusula é uma disjunção de literais) e um inteiro ‘k’, encontre uma solução que satisfaça o conjunto de cláusulas com no máximo k variáveis iguais a </a:t>
            </a:r>
            <a:r>
              <a:rPr sz="3600">
                <a:solidFill>
                  <a:srgbClr val="535353"/>
                </a:solidFill>
                <a:latin typeface="Eurostile"/>
                <a:ea typeface="Eurostile"/>
                <a:cs typeface="Eurostile"/>
                <a:sym typeface="Eurostile"/>
              </a:rPr>
              <a:t>true</a:t>
            </a:r>
            <a:r>
              <a:rPr sz="3600">
                <a:latin typeface="Eurostile"/>
                <a:ea typeface="Eurostile"/>
                <a:cs typeface="Eurostile"/>
                <a:sym typeface="Eurostile"/>
              </a:rPr>
              <a:t>, se esta solução existir.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6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Prove que STINGY SAT é NP-completo. 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961572" y="927229"/>
            <a:ext cx="11081656" cy="1235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73201">
              <a:defRPr sz="4698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98">
                <a:solidFill>
                  <a:srgbClr val="011993"/>
                </a:solidFill>
              </a:rPr>
              <a:t>Exercício Selecionado 5</a:t>
            </a:r>
          </a:p>
        </p:txBody>
      </p:sp>
      <p:sp>
        <p:nvSpPr>
          <p:cNvPr id="143" name="Shape 143"/>
          <p:cNvSpPr/>
          <p:nvPr/>
        </p:nvSpPr>
        <p:spPr>
          <a:xfrm>
            <a:off x="6264401" y="8919362"/>
            <a:ext cx="4235197" cy="4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5353"/>
                </a:solidFill>
              </a:rPr>
              <a:t>Exercício 8.3 - Papadimitriou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847272" y="698629"/>
            <a:ext cx="11081656" cy="1500387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 b="0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011993"/>
                </a:solidFill>
              </a:rPr>
              <a:t>Ideia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859712" y="898143"/>
            <a:ext cx="11081656" cy="1500388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FFFFFF">
                <a:alpha val="7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 b="0">
                <a:solidFill>
                  <a:srgbClr val="011993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011993"/>
                </a:solidFill>
              </a:rPr>
              <a:t>Ideia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02519A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2519A"/>
                </a:solidFill>
              </a:rPr>
              <a:t>Pseudocódigo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58798" y="1662090"/>
            <a:ext cx="11358642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Input: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list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of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numbers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a1,a2,...,na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Output: </a:t>
            </a:r>
            <a:r>
              <a:rPr lang="pt-BR" baseline="0" dirty="0" err="1" smtClean="0">
                <a:solidFill>
                  <a:srgbClr val="000000"/>
                </a:solidFill>
              </a:rPr>
              <a:t>The</a:t>
            </a:r>
            <a:r>
              <a:rPr lang="pt-BR" baseline="0" dirty="0" smtClean="0">
                <a:solidFill>
                  <a:srgbClr val="000000"/>
                </a:solidFill>
              </a:rPr>
              <a:t> </a:t>
            </a:r>
            <a:r>
              <a:rPr lang="pt-BR" baseline="0" dirty="0" err="1" smtClean="0">
                <a:solidFill>
                  <a:srgbClr val="000000"/>
                </a:solidFill>
              </a:rPr>
              <a:t>contiguous</a:t>
            </a:r>
            <a:r>
              <a:rPr lang="pt-BR" baseline="0" dirty="0" smtClean="0">
                <a:solidFill>
                  <a:srgbClr val="000000"/>
                </a:solidFill>
              </a:rPr>
              <a:t> </a:t>
            </a:r>
            <a:r>
              <a:rPr lang="pt-BR" baseline="0" dirty="0" err="1" smtClean="0">
                <a:solidFill>
                  <a:srgbClr val="000000"/>
                </a:solidFill>
              </a:rPr>
              <a:t>subsequence</a:t>
            </a:r>
            <a:r>
              <a:rPr lang="pt-BR" baseline="0" dirty="0" smtClean="0">
                <a:solidFill>
                  <a:srgbClr val="000000"/>
                </a:solidFill>
              </a:rPr>
              <a:t> </a:t>
            </a:r>
            <a:r>
              <a:rPr lang="pt-BR" baseline="0" dirty="0" err="1" smtClean="0">
                <a:solidFill>
                  <a:srgbClr val="000000"/>
                </a:solidFill>
              </a:rPr>
              <a:t>of</a:t>
            </a:r>
            <a:r>
              <a:rPr lang="pt-BR" baseline="0" dirty="0" smtClean="0">
                <a:solidFill>
                  <a:srgbClr val="000000"/>
                </a:solidFill>
              </a:rPr>
              <a:t> </a:t>
            </a:r>
            <a:r>
              <a:rPr lang="pt-BR" baseline="0" dirty="0" err="1" smtClean="0">
                <a:solidFill>
                  <a:srgbClr val="000000"/>
                </a:solidFill>
              </a:rPr>
              <a:t>maximum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sum</a:t>
            </a: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Start =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Start_previous</a:t>
            </a: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>
                <a:solidFill>
                  <a:srgbClr val="000000"/>
                </a:solidFill>
              </a:rPr>
              <a:t>Max_index</a:t>
            </a:r>
            <a:r>
              <a:rPr lang="pt-BR" dirty="0" smtClean="0">
                <a:solidFill>
                  <a:srgbClr val="000000"/>
                </a:solidFill>
              </a:rPr>
              <a:t> =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Max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 = a1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err="1" smtClean="0">
                <a:solidFill>
                  <a:srgbClr val="000000"/>
                </a:solidFill>
              </a:rPr>
              <a:t>Max_previous</a:t>
            </a:r>
            <a:r>
              <a:rPr lang="pt-BR" baseline="0" dirty="0" smtClean="0">
                <a:solidFill>
                  <a:srgbClr val="000000"/>
                </a:solidFill>
              </a:rPr>
              <a:t> = a1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I = 2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For </a:t>
            </a:r>
            <a:r>
              <a:rPr lang="pt-BR" baseline="0" dirty="0" err="1" smtClean="0">
                <a:solidFill>
                  <a:srgbClr val="000000"/>
                </a:solidFill>
              </a:rPr>
              <a:t>each</a:t>
            </a:r>
            <a:r>
              <a:rPr lang="pt-BR" baseline="0" dirty="0" smtClean="0">
                <a:solidFill>
                  <a:srgbClr val="000000"/>
                </a:solidFill>
              </a:rPr>
              <a:t> ai in a2, a3,...,</a:t>
            </a:r>
            <a:r>
              <a:rPr lang="pt-BR" baseline="0" dirty="0" err="1" smtClean="0">
                <a:solidFill>
                  <a:srgbClr val="000000"/>
                </a:solidFill>
              </a:rPr>
              <a:t>an</a:t>
            </a:r>
            <a:r>
              <a:rPr lang="pt-BR" baseline="0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</a:t>
            </a:r>
            <a:r>
              <a:rPr lang="pt-BR" dirty="0" err="1" smtClean="0">
                <a:solidFill>
                  <a:srgbClr val="000000"/>
                </a:solidFill>
              </a:rPr>
              <a:t>if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max_previous</a:t>
            </a:r>
            <a:r>
              <a:rPr lang="pt-BR" dirty="0" smtClean="0">
                <a:solidFill>
                  <a:srgbClr val="000000"/>
                </a:solidFill>
              </a:rPr>
              <a:t> + ai &gt;= ai: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	</a:t>
            </a:r>
            <a:r>
              <a:rPr lang="pt-BR" baseline="0" dirty="0" err="1" smtClean="0">
                <a:solidFill>
                  <a:srgbClr val="000000"/>
                </a:solidFill>
              </a:rPr>
              <a:t>max_previous</a:t>
            </a:r>
            <a:r>
              <a:rPr lang="pt-BR" baseline="0" dirty="0" smtClean="0">
                <a:solidFill>
                  <a:srgbClr val="000000"/>
                </a:solidFill>
              </a:rPr>
              <a:t> = </a:t>
            </a:r>
            <a:r>
              <a:rPr lang="pt-BR" baseline="0" dirty="0" err="1" smtClean="0">
                <a:solidFill>
                  <a:srgbClr val="000000"/>
                </a:solidFill>
              </a:rPr>
              <a:t>max_previous</a:t>
            </a:r>
            <a:r>
              <a:rPr lang="pt-BR" baseline="0" dirty="0" smtClean="0">
                <a:solidFill>
                  <a:srgbClr val="000000"/>
                </a:solidFill>
              </a:rPr>
              <a:t> + ai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</a:t>
            </a:r>
            <a:r>
              <a:rPr lang="pt-BR" dirty="0" err="1" smtClean="0">
                <a:solidFill>
                  <a:srgbClr val="000000"/>
                </a:solidFill>
              </a:rPr>
              <a:t>else</a:t>
            </a:r>
            <a:r>
              <a:rPr lang="pt-BR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	</a:t>
            </a:r>
            <a:r>
              <a:rPr lang="pt-BR" baseline="0" dirty="0" err="1" smtClean="0">
                <a:solidFill>
                  <a:srgbClr val="000000"/>
                </a:solidFill>
              </a:rPr>
              <a:t>start_previous</a:t>
            </a:r>
            <a:r>
              <a:rPr lang="pt-BR" dirty="0" smtClean="0">
                <a:solidFill>
                  <a:srgbClr val="000000"/>
                </a:solidFill>
              </a:rPr>
              <a:t> = i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	</a:t>
            </a:r>
            <a:r>
              <a:rPr lang="pt-BR" baseline="0" dirty="0" err="1" smtClean="0">
                <a:solidFill>
                  <a:srgbClr val="000000"/>
                </a:solidFill>
              </a:rPr>
              <a:t>max_previous</a:t>
            </a:r>
            <a:r>
              <a:rPr lang="pt-BR" dirty="0" smtClean="0">
                <a:solidFill>
                  <a:srgbClr val="000000"/>
                </a:solidFill>
              </a:rPr>
              <a:t> = ai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</a:t>
            </a:r>
            <a:r>
              <a:rPr lang="pt-BR" dirty="0" err="1" smtClean="0">
                <a:solidFill>
                  <a:srgbClr val="000000"/>
                </a:solidFill>
              </a:rPr>
              <a:t>if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max_previous</a:t>
            </a:r>
            <a:r>
              <a:rPr lang="pt-BR" dirty="0" smtClean="0">
                <a:solidFill>
                  <a:srgbClr val="000000"/>
                </a:solidFill>
              </a:rPr>
              <a:t> &gt;= </a:t>
            </a:r>
            <a:r>
              <a:rPr lang="pt-BR" dirty="0" err="1" smtClean="0">
                <a:solidFill>
                  <a:srgbClr val="000000"/>
                </a:solidFill>
              </a:rPr>
              <a:t>max</a:t>
            </a:r>
            <a:r>
              <a:rPr lang="pt-BR" dirty="0" smtClean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	</a:t>
            </a:r>
            <a:r>
              <a:rPr lang="pt-BR" baseline="0" dirty="0" err="1" smtClean="0">
                <a:solidFill>
                  <a:srgbClr val="000000"/>
                </a:solidFill>
              </a:rPr>
              <a:t>max</a:t>
            </a:r>
            <a:r>
              <a:rPr lang="pt-BR" dirty="0" smtClean="0">
                <a:solidFill>
                  <a:srgbClr val="000000"/>
                </a:solidFill>
              </a:rPr>
              <a:t> = </a:t>
            </a:r>
            <a:r>
              <a:rPr lang="pt-BR" dirty="0" err="1" smtClean="0">
                <a:solidFill>
                  <a:srgbClr val="000000"/>
                </a:solidFill>
              </a:rPr>
              <a:t>max_previous</a:t>
            </a: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	</a:t>
            </a:r>
            <a:r>
              <a:rPr lang="pt-BR" baseline="0" dirty="0" err="1" smtClean="0">
                <a:solidFill>
                  <a:srgbClr val="000000"/>
                </a:solidFill>
              </a:rPr>
              <a:t>max_index</a:t>
            </a:r>
            <a:r>
              <a:rPr lang="pt-BR" dirty="0" smtClean="0">
                <a:solidFill>
                  <a:srgbClr val="000000"/>
                </a:solidFill>
              </a:rPr>
              <a:t> = i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aseline="0" dirty="0" smtClean="0">
                <a:solidFill>
                  <a:srgbClr val="000000"/>
                </a:solidFill>
              </a:rPr>
              <a:t>		start</a:t>
            </a:r>
            <a:r>
              <a:rPr lang="pt-BR" dirty="0" smtClean="0">
                <a:solidFill>
                  <a:srgbClr val="000000"/>
                </a:solidFill>
              </a:rPr>
              <a:t> = </a:t>
            </a:r>
            <a:r>
              <a:rPr lang="pt-BR" dirty="0" err="1" smtClean="0">
                <a:solidFill>
                  <a:srgbClr val="000000"/>
                </a:solidFill>
              </a:rPr>
              <a:t>start_previous</a:t>
            </a:r>
            <a:endParaRPr lang="pt-BR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000000"/>
                </a:solidFill>
              </a:rPr>
              <a:t>	i = i + 1</a:t>
            </a:r>
            <a:endParaRPr lang="pt-BR" baseline="0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idot"/>
                <a:ea typeface="Didot"/>
                <a:cs typeface="Didot"/>
                <a:sym typeface="Didot"/>
              </a:rPr>
              <a:t>	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idot"/>
              <a:ea typeface="Didot"/>
              <a:cs typeface="Didot"/>
              <a:sym typeface="Dido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723900" y="5501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79" name="Shape 79"/>
          <p:cNvSpPr/>
          <p:nvPr/>
        </p:nvSpPr>
        <p:spPr>
          <a:xfrm>
            <a:off x="912880" y="2346882"/>
            <a:ext cx="10696440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Complexidade: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Tempo - O(n)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Iteramos apenas uma vez na lista e realizamos operações que não dependem do tamanho da entrada em cada iteração.</a:t>
            </a:r>
          </a:p>
          <a:p>
            <a:pPr marL="681789" lvl="1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Espaço - O(1)</a:t>
            </a:r>
          </a:p>
          <a:p>
            <a:pPr marL="1062789" lvl="2" indent="-300789" algn="just">
              <a:spcBef>
                <a:spcPts val="200"/>
              </a:spcBef>
              <a:buSzPct val="100000"/>
              <a:buChar char="•"/>
              <a:defRPr sz="1800" b="0"/>
            </a:pPr>
            <a:r>
              <a:rPr sz="3000">
                <a:latin typeface="Eurostile"/>
                <a:ea typeface="Eurostile"/>
                <a:cs typeface="Eurostile"/>
                <a:sym typeface="Eurostile"/>
              </a:rPr>
              <a:t>Utilizamos um numero fixo variáveis auxiliares para fazer os cálculos independente do tamanho da entrada.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35000" y="981915"/>
            <a:ext cx="11557000" cy="1277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82" name="Shape 82"/>
          <p:cNvSpPr/>
          <p:nvPr/>
        </p:nvSpPr>
        <p:spPr>
          <a:xfrm>
            <a:off x="1875501" y="2442132"/>
            <a:ext cx="9075998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Qual a diferença deste algoritmo para o algoritmo de divisão e conquista apresentado no artigo do John Bentley(1984)?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635000" y="981916"/>
            <a:ext cx="11557000" cy="127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85" name="Shape 85"/>
          <p:cNvSpPr/>
          <p:nvPr/>
        </p:nvSpPr>
        <p:spPr>
          <a:xfrm>
            <a:off x="1875500" y="2442132"/>
            <a:ext cx="9075999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Qual a diferença deste algoritmo para o algoritmo de divisão e conquista apresentado no artigo do John Bentley(1984)?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382017" y="4543395"/>
            <a:ext cx="9075998" cy="445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just">
              <a:spcBef>
                <a:spcPts val="200"/>
              </a:spcBef>
              <a:defRPr sz="1800" b="0"/>
            </a:pPr>
            <a:r>
              <a:rPr sz="2600" b="1">
                <a:latin typeface="Eurostile"/>
                <a:ea typeface="Eurostile"/>
                <a:cs typeface="Eurostile"/>
                <a:sym typeface="Eurostile"/>
              </a:rPr>
              <a:t>MaxSoFar = 0</a:t>
            </a:r>
          </a:p>
          <a:p>
            <a:pPr lvl="0" algn="just">
              <a:spcBef>
                <a:spcPts val="200"/>
              </a:spcBef>
              <a:defRPr sz="1800" b="0"/>
            </a:pPr>
            <a:r>
              <a:rPr sz="2600" b="1">
                <a:latin typeface="Eurostile"/>
                <a:ea typeface="Eurostile"/>
                <a:cs typeface="Eurostile"/>
                <a:sym typeface="Eurostile"/>
              </a:rPr>
              <a:t>MaxEndingHere = 0</a:t>
            </a:r>
          </a:p>
          <a:p>
            <a:pPr lvl="0" algn="just">
              <a:spcBef>
                <a:spcPts val="200"/>
              </a:spcBef>
              <a:defRPr sz="1800" b="0"/>
            </a:pPr>
            <a:r>
              <a:rPr sz="2600" b="1">
                <a:latin typeface="Eurostile"/>
                <a:ea typeface="Eurostile"/>
                <a:cs typeface="Eurostile"/>
                <a:sym typeface="Eurostile"/>
              </a:rPr>
              <a:t>for i:= 1 to N do</a:t>
            </a:r>
          </a:p>
          <a:p>
            <a:pPr lvl="2" indent="457200" algn="just">
              <a:spcBef>
                <a:spcPts val="200"/>
              </a:spcBef>
              <a:defRPr sz="1800" b="0"/>
            </a:pPr>
            <a:r>
              <a:rPr sz="2600" b="1">
                <a:latin typeface="Eurostile"/>
                <a:ea typeface="Eurostile"/>
                <a:cs typeface="Eurostile"/>
                <a:sym typeface="Eurostile"/>
              </a:rPr>
              <a:t>MaxEndingHere = max(0, maxEndingHere + X[i]</a:t>
            </a:r>
          </a:p>
          <a:p>
            <a:pPr lvl="2" indent="457200" algn="just">
              <a:spcBef>
                <a:spcPts val="200"/>
              </a:spcBef>
              <a:defRPr sz="1800" b="0"/>
            </a:pPr>
            <a:r>
              <a:rPr sz="2600" b="1">
                <a:latin typeface="Eurostile"/>
                <a:ea typeface="Eurostile"/>
                <a:cs typeface="Eurostile"/>
                <a:sym typeface="Eurostile"/>
              </a:rPr>
              <a:t>MaxSoFar = max(MaxSoFar, maxEndingHere)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>
              <a:spcBef>
                <a:spcPts val="200"/>
              </a:spcBef>
              <a:defRPr sz="1800" b="0"/>
            </a:pPr>
            <a:r>
              <a:rPr sz="2200">
                <a:latin typeface="Eurostile"/>
                <a:ea typeface="Eurostile"/>
                <a:cs typeface="Eurostile"/>
                <a:sym typeface="Eurostile"/>
              </a:rPr>
              <a:t>Algoritmo linear retirado de Bentley,John(1985)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35000" y="981916"/>
            <a:ext cx="11557000" cy="127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89" name="Shape 89"/>
          <p:cNvSpPr/>
          <p:nvPr/>
        </p:nvSpPr>
        <p:spPr>
          <a:xfrm>
            <a:off x="1875500" y="3705782"/>
            <a:ext cx="9075999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E se a subsequência não for contígua? Podemos utilizar a mesma solução?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635000" y="981916"/>
            <a:ext cx="11557000" cy="127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A01E05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A01E05"/>
                </a:solidFill>
              </a:rPr>
              <a:t>Discussão</a:t>
            </a:r>
          </a:p>
        </p:txBody>
      </p:sp>
      <p:sp>
        <p:nvSpPr>
          <p:cNvPr id="92" name="Shape 92"/>
          <p:cNvSpPr/>
          <p:nvPr/>
        </p:nvSpPr>
        <p:spPr>
          <a:xfrm>
            <a:off x="1875501" y="3978832"/>
            <a:ext cx="9075998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spcBef>
                <a:spcPts val="200"/>
              </a:spcBef>
              <a:defRPr sz="1800" b="0"/>
            </a:pPr>
            <a:r>
              <a:rPr sz="3600">
                <a:latin typeface="Eurostile"/>
                <a:ea typeface="Eurostile"/>
                <a:cs typeface="Eurostile"/>
                <a:sym typeface="Eurostile"/>
              </a:rPr>
              <a:t>Pseudocódigo</a:t>
            </a: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lvl="0" algn="just">
              <a:spcBef>
                <a:spcPts val="200"/>
              </a:spcBef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  <a:p>
            <a:pPr marL="300789" lvl="0" indent="-300789" algn="just">
              <a:spcBef>
                <a:spcPts val="200"/>
              </a:spcBef>
              <a:buSzPct val="100000"/>
              <a:buChar char="•"/>
              <a:defRPr sz="1800" b="0"/>
            </a:pPr>
            <a:endParaRPr sz="3000">
              <a:latin typeface="Eurostile"/>
              <a:ea typeface="Eurostile"/>
              <a:cs typeface="Eurostile"/>
              <a:sym typeface="Eurostil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Didot"/>
            <a:ea typeface="Didot"/>
            <a:cs typeface="Didot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Didot"/>
            <a:ea typeface="Didot"/>
            <a:cs typeface="Didot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Didot"/>
            <a:ea typeface="Didot"/>
            <a:cs typeface="Didot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Didot"/>
            <a:ea typeface="Didot"/>
            <a:cs typeface="Didot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1489</Words>
  <PresentationFormat>Personalizar</PresentationFormat>
  <Paragraphs>231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Default</vt:lpstr>
      <vt:lpstr>Apresentação dos Exercícios Selecionados</vt:lpstr>
      <vt:lpstr>Exercício Selecionado 1</vt:lpstr>
      <vt:lpstr>Slide 3</vt:lpstr>
      <vt:lpstr>Pseudocódigo</vt:lpstr>
      <vt:lpstr>Discussão</vt:lpstr>
      <vt:lpstr>Discussão</vt:lpstr>
      <vt:lpstr>Discussão</vt:lpstr>
      <vt:lpstr>Discussão</vt:lpstr>
      <vt:lpstr>Discussão</vt:lpstr>
      <vt:lpstr>Discussão</vt:lpstr>
      <vt:lpstr>Exercício Selecionado 2</vt:lpstr>
      <vt:lpstr>Exercício Selecionado 2</vt:lpstr>
      <vt:lpstr>Slide 13</vt:lpstr>
      <vt:lpstr>Pseudocódigo - Item (a)</vt:lpstr>
      <vt:lpstr>Discussão</vt:lpstr>
      <vt:lpstr>Slide 16</vt:lpstr>
      <vt:lpstr>Pseudocódigo - Item (b)</vt:lpstr>
      <vt:lpstr>Discussão</vt:lpstr>
      <vt:lpstr>Exercício Selecionado 3</vt:lpstr>
      <vt:lpstr>Slide 20</vt:lpstr>
      <vt:lpstr>Pseudocódigo</vt:lpstr>
      <vt:lpstr>Discussão</vt:lpstr>
      <vt:lpstr>Exercício Selecionado 4</vt:lpstr>
      <vt:lpstr>Slide 24</vt:lpstr>
      <vt:lpstr>Slide 25</vt:lpstr>
      <vt:lpstr>Pseudocódigo</vt:lpstr>
      <vt:lpstr>Discussão</vt:lpstr>
      <vt:lpstr>Exercício Selecionado 5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Exercícios Selecionados</dc:title>
  <cp:lastModifiedBy>TAVARES</cp:lastModifiedBy>
  <cp:revision>12</cp:revision>
  <dcterms:modified xsi:type="dcterms:W3CDTF">2015-06-02T01:18:57Z</dcterms:modified>
</cp:coreProperties>
</file>